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3"/>
  </p:notesMasterIdLst>
  <p:sldIdLst>
    <p:sldId id="256" r:id="rId2"/>
    <p:sldId id="404" r:id="rId3"/>
    <p:sldId id="309" r:id="rId4"/>
    <p:sldId id="312" r:id="rId5"/>
    <p:sldId id="469" r:id="rId6"/>
    <p:sldId id="407" r:id="rId7"/>
    <p:sldId id="409" r:id="rId8"/>
    <p:sldId id="381" r:id="rId9"/>
    <p:sldId id="382" r:id="rId10"/>
    <p:sldId id="466" r:id="rId11"/>
    <p:sldId id="467" r:id="rId12"/>
    <p:sldId id="454" r:id="rId13"/>
    <p:sldId id="383" r:id="rId14"/>
    <p:sldId id="410" r:id="rId15"/>
    <p:sldId id="303" r:id="rId16"/>
    <p:sldId id="470" r:id="rId17"/>
    <p:sldId id="336" r:id="rId18"/>
    <p:sldId id="353" r:id="rId19"/>
    <p:sldId id="414" r:id="rId20"/>
    <p:sldId id="349" r:id="rId21"/>
    <p:sldId id="337" r:id="rId22"/>
    <p:sldId id="321" r:id="rId23"/>
    <p:sldId id="330" r:id="rId24"/>
    <p:sldId id="300" r:id="rId25"/>
    <p:sldId id="342" r:id="rId26"/>
    <p:sldId id="385" r:id="rId27"/>
    <p:sldId id="308" r:id="rId28"/>
    <p:sldId id="408" r:id="rId29"/>
    <p:sldId id="387" r:id="rId30"/>
    <p:sldId id="402" r:id="rId31"/>
    <p:sldId id="417" r:id="rId32"/>
    <p:sldId id="418" r:id="rId33"/>
    <p:sldId id="332" r:id="rId34"/>
    <p:sldId id="420" r:id="rId35"/>
    <p:sldId id="419" r:id="rId36"/>
    <p:sldId id="421" r:id="rId37"/>
    <p:sldId id="422" r:id="rId38"/>
    <p:sldId id="416" r:id="rId39"/>
    <p:sldId id="423" r:id="rId40"/>
    <p:sldId id="426" r:id="rId41"/>
    <p:sldId id="429" r:id="rId42"/>
    <p:sldId id="471" r:id="rId43"/>
    <p:sldId id="430" r:id="rId44"/>
    <p:sldId id="433" r:id="rId45"/>
    <p:sldId id="434" r:id="rId46"/>
    <p:sldId id="373" r:id="rId47"/>
    <p:sldId id="436" r:id="rId48"/>
    <p:sldId id="472" r:id="rId49"/>
    <p:sldId id="437" r:id="rId50"/>
    <p:sldId id="438" r:id="rId51"/>
    <p:sldId id="439" r:id="rId52"/>
    <p:sldId id="440" r:id="rId53"/>
    <p:sldId id="473" r:id="rId54"/>
    <p:sldId id="442" r:id="rId55"/>
    <p:sldId id="444" r:id="rId56"/>
    <p:sldId id="445" r:id="rId57"/>
    <p:sldId id="397" r:id="rId58"/>
    <p:sldId id="390" r:id="rId59"/>
    <p:sldId id="468" r:id="rId60"/>
    <p:sldId id="374" r:id="rId61"/>
    <p:sldId id="456" r:id="rId62"/>
    <p:sldId id="455" r:id="rId63"/>
    <p:sldId id="474" r:id="rId64"/>
    <p:sldId id="449" r:id="rId65"/>
    <p:sldId id="475" r:id="rId66"/>
    <p:sldId id="452" r:id="rId67"/>
    <p:sldId id="453" r:id="rId68"/>
    <p:sldId id="356" r:id="rId69"/>
    <p:sldId id="333" r:id="rId70"/>
    <p:sldId id="457" r:id="rId71"/>
    <p:sldId id="432" r:id="rId72"/>
    <p:sldId id="435" r:id="rId73"/>
    <p:sldId id="441" r:id="rId74"/>
    <p:sldId id="448" r:id="rId75"/>
    <p:sldId id="458" r:id="rId76"/>
    <p:sldId id="371" r:id="rId77"/>
    <p:sldId id="376" r:id="rId78"/>
    <p:sldId id="462" r:id="rId79"/>
    <p:sldId id="461" r:id="rId80"/>
    <p:sldId id="463" r:id="rId81"/>
    <p:sldId id="460" r:id="rId82"/>
    <p:sldId id="331" r:id="rId83"/>
    <p:sldId id="347" r:id="rId84"/>
    <p:sldId id="368" r:id="rId85"/>
    <p:sldId id="351" r:id="rId86"/>
    <p:sldId id="297" r:id="rId87"/>
    <p:sldId id="325" r:id="rId88"/>
    <p:sldId id="323" r:id="rId89"/>
    <p:sldId id="464" r:id="rId90"/>
    <p:sldId id="324" r:id="rId91"/>
    <p:sldId id="415" r:id="rId9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5" roundtripDataSignature="AMtx7mgy8Q33eZXfoNut22cPRCqlbQqUe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 Martínez" initials="JM" lastIdx="1" clrIdx="0">
    <p:extLst>
      <p:ext uri="{19B8F6BF-5375-455C-9EA6-DF929625EA0E}">
        <p15:presenceInfo xmlns:p15="http://schemas.microsoft.com/office/powerpoint/2012/main" userId="5746678d7b80a0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57" autoAdjust="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5"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extLst>
      <p:ext uri="{BB962C8B-B14F-4D97-AF65-F5344CB8AC3E}">
        <p14:creationId xmlns:p14="http://schemas.microsoft.com/office/powerpoint/2010/main" val="1003196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extLst>
      <p:ext uri="{BB962C8B-B14F-4D97-AF65-F5344CB8AC3E}">
        <p14:creationId xmlns:p14="http://schemas.microsoft.com/office/powerpoint/2010/main" val="3549477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extLst>
      <p:ext uri="{BB962C8B-B14F-4D97-AF65-F5344CB8AC3E}">
        <p14:creationId xmlns:p14="http://schemas.microsoft.com/office/powerpoint/2010/main" val="3510919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extLst>
      <p:ext uri="{BB962C8B-B14F-4D97-AF65-F5344CB8AC3E}">
        <p14:creationId xmlns:p14="http://schemas.microsoft.com/office/powerpoint/2010/main" val="518179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Tree>
    <p:extLst>
      <p:ext uri="{BB962C8B-B14F-4D97-AF65-F5344CB8AC3E}">
        <p14:creationId xmlns:p14="http://schemas.microsoft.com/office/powerpoint/2010/main" val="489000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33</a:t>
            </a:fld>
            <a:endParaRPr/>
          </a:p>
        </p:txBody>
      </p:sp>
    </p:spTree>
    <p:extLst>
      <p:ext uri="{BB962C8B-B14F-4D97-AF65-F5344CB8AC3E}">
        <p14:creationId xmlns:p14="http://schemas.microsoft.com/office/powerpoint/2010/main" val="2739320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60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1748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62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6692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68</a:t>
            </a:fld>
            <a:endParaRPr/>
          </a:p>
        </p:txBody>
      </p:sp>
    </p:spTree>
    <p:extLst>
      <p:ext uri="{BB962C8B-B14F-4D97-AF65-F5344CB8AC3E}">
        <p14:creationId xmlns:p14="http://schemas.microsoft.com/office/powerpoint/2010/main" val="3948190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70</a:t>
            </a:fld>
            <a:endParaRPr/>
          </a:p>
        </p:txBody>
      </p:sp>
    </p:spTree>
    <p:extLst>
      <p:ext uri="{BB962C8B-B14F-4D97-AF65-F5344CB8AC3E}">
        <p14:creationId xmlns:p14="http://schemas.microsoft.com/office/powerpoint/2010/main" val="3147404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extLst>
      <p:ext uri="{BB962C8B-B14F-4D97-AF65-F5344CB8AC3E}">
        <p14:creationId xmlns:p14="http://schemas.microsoft.com/office/powerpoint/2010/main" val="303144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75</a:t>
            </a:fld>
            <a:endParaRPr/>
          </a:p>
        </p:txBody>
      </p:sp>
    </p:spTree>
    <p:extLst>
      <p:ext uri="{BB962C8B-B14F-4D97-AF65-F5344CB8AC3E}">
        <p14:creationId xmlns:p14="http://schemas.microsoft.com/office/powerpoint/2010/main" val="476887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78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6256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79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7493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20" name="Google Shape;120;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86</a:t>
            </a:fld>
            <a:endParaRPr/>
          </a:p>
        </p:txBody>
      </p:sp>
    </p:spTree>
    <p:extLst>
      <p:ext uri="{BB962C8B-B14F-4D97-AF65-F5344CB8AC3E}">
        <p14:creationId xmlns:p14="http://schemas.microsoft.com/office/powerpoint/2010/main" val="1428383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20" name="Google Shape;120;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87</a:t>
            </a:fld>
            <a:endParaRPr/>
          </a:p>
        </p:txBody>
      </p:sp>
    </p:spTree>
    <p:extLst>
      <p:ext uri="{BB962C8B-B14F-4D97-AF65-F5344CB8AC3E}">
        <p14:creationId xmlns:p14="http://schemas.microsoft.com/office/powerpoint/2010/main" val="1281325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20" name="Google Shape;120;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89</a:t>
            </a:fld>
            <a:endParaRPr/>
          </a:p>
        </p:txBody>
      </p:sp>
    </p:spTree>
    <p:extLst>
      <p:ext uri="{BB962C8B-B14F-4D97-AF65-F5344CB8AC3E}">
        <p14:creationId xmlns:p14="http://schemas.microsoft.com/office/powerpoint/2010/main" val="2447471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extLst>
      <p:ext uri="{BB962C8B-B14F-4D97-AF65-F5344CB8AC3E}">
        <p14:creationId xmlns:p14="http://schemas.microsoft.com/office/powerpoint/2010/main" val="1900789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extLst>
      <p:ext uri="{BB962C8B-B14F-4D97-AF65-F5344CB8AC3E}">
        <p14:creationId xmlns:p14="http://schemas.microsoft.com/office/powerpoint/2010/main" val="313447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extLst>
      <p:ext uri="{BB962C8B-B14F-4D97-AF65-F5344CB8AC3E}">
        <p14:creationId xmlns:p14="http://schemas.microsoft.com/office/powerpoint/2010/main" val="1648761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extLst>
      <p:ext uri="{BB962C8B-B14F-4D97-AF65-F5344CB8AC3E}">
        <p14:creationId xmlns:p14="http://schemas.microsoft.com/office/powerpoint/2010/main" val="2583834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extLst>
      <p:ext uri="{BB962C8B-B14F-4D97-AF65-F5344CB8AC3E}">
        <p14:creationId xmlns:p14="http://schemas.microsoft.com/office/powerpoint/2010/main" val="3533375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extLst>
      <p:ext uri="{BB962C8B-B14F-4D97-AF65-F5344CB8AC3E}">
        <p14:creationId xmlns:p14="http://schemas.microsoft.com/office/powerpoint/2010/main" val="1600990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extLst>
      <p:ext uri="{BB962C8B-B14F-4D97-AF65-F5344CB8AC3E}">
        <p14:creationId xmlns:p14="http://schemas.microsoft.com/office/powerpoint/2010/main" val="111009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 name="Google Shape;18;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 name="Google Shape;1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7" name="Google Shape;3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3" name="Google Shape;43;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5" name="Google Shape;45;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5" r:id="rId4"/>
    <p:sldLayoutId id="2147483656"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igital-strategy.ec.europa.eu/en/library/ethics-guidelines-trustworthy-ai"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aepd.es/sites/default/files/2020-02/adecuacion-rgpd-ia.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theguardian.com/law/2011/apr/11/judges-lenient-break" TargetMode="External"/><Relationship Id="rId4" Type="http://schemas.openxmlformats.org/officeDocument/2006/relationships/hyperlink" Target="http://www4.gsb.columbia.edu/cbs-directory/detail/494958/Jonathan+Levav"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List_of_cognitive_biase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washingtonpost.com/news/wonk/wp/2015/11/23/computers-are-now-really-good-at-hiring-people-but-hr-keeps-getting-in-the-way/"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digital-strategy.ec.europa.eu/en/library/ethics-guidelines-trustworthy-ai"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what-is-ai-bias-6606a3bcb814" TargetMode="External"/><Relationship Id="rId2" Type="http://schemas.openxmlformats.org/officeDocument/2006/relationships/hyperlink" Target="http://bit.ly/quaesita_emperor" TargetMode="External"/><Relationship Id="rId1" Type="http://schemas.openxmlformats.org/officeDocument/2006/relationships/slideLayout" Target="../slideLayouts/slideLayout2.xml"/><Relationship Id="rId4" Type="http://schemas.openxmlformats.org/officeDocument/2006/relationships/hyperlink" Target="https://medium.com/hackernoon/ai-bias-and-what-you-can-do-about-it-4a6ae48b338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kdnuggets.com/2019/01/algorithms-arent-biased-we-are.html" TargetMode="External"/><Relationship Id="rId4" Type="http://schemas.openxmlformats.org/officeDocument/2006/relationships/hyperlink" Target="https://www.media.mit.edu/people/rahulb/overvie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ideo" Target="https://www.youtube.com/embed/QvRZuHQBTps?feature=oembed" TargetMode="External"/><Relationship Id="rId5" Type="http://schemas.openxmlformats.org/officeDocument/2006/relationships/hyperlink" Target="https://www.youtube.com/watch?v=QvRZuHQBTps" TargetMode="Externa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hackernoon/ai-bias-and-what-you-can-do-about-it-4a6ae48b338e" TargetMode="External"/><Relationship Id="rId2" Type="http://schemas.openxmlformats.org/officeDocument/2006/relationships/hyperlink" Target="https://towardsdatascience.com/what-is-ai-bias-6606a3bcb814"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7CH0xLWQLRw"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hyperlink" Target="https://www.bloomberg.com/graphics/2016-amazon-same-day/"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microsoft.com/en-us/research/theme/fate/"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4.xml"/><Relationship Id="rId5" Type="http://schemas.microsoft.com/office/2007/relationships/hdphoto" Target="../media/hdphoto7.wdp"/><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3.png"/><Relationship Id="rId5" Type="http://schemas.microsoft.com/office/2007/relationships/hdphoto" Target="../media/hdphoto9.wdp"/><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modelcards.withgoogle.com/about"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hyperlink" Target="https://www.technologyreview.es/s/7950/unamonos-para-evitar-la-discriminacion-de-los-algoritmos-que-nos-gobiernan"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en.wikipedia.org/wiki/Fairness_(machine_learning)"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towardsdatascience.com/compas-case-study-fairness-of-a-machine-learning-model-f0f804108751" TargetMode="External"/><Relationship Id="rId2" Type="http://schemas.openxmlformats.org/officeDocument/2006/relationships/hyperlink" Target="https://en.wikipedia.org/wiki/Fairness_(machine_learning)" TargetMode="External"/><Relationship Id="rId1" Type="http://schemas.openxmlformats.org/officeDocument/2006/relationships/slideLayout" Target="../slideLayouts/slideLayout4.xml"/><Relationship Id="rId4" Type="http://schemas.openxmlformats.org/officeDocument/2006/relationships/hyperlink" Target="https://www.persistent.com/blogs/fairness-in-ai-system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aequitas.dssg.io/static/images/metrictree.png"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4.wdp"/></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hyperlink" Target="https://es.wikipedia.org/wiki/Cathy_O%27Neil" TargetMode="External"/><Relationship Id="rId3" Type="http://schemas.openxmlformats.org/officeDocument/2006/relationships/image" Target="../media/image1.jpeg"/><Relationship Id="rId7" Type="http://schemas.openxmlformats.org/officeDocument/2006/relationships/hyperlink" Target="https://es.wikipedia.org/wiki/Armas_de_destrucci%C3%B3n_matem%C3%A1tica" TargetMode="External"/><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hyperlink" Target="https://es.wikipedia.org/wiki/Ciencia_de_datos" TargetMode="External"/><Relationship Id="rId5" Type="http://schemas.openxmlformats.org/officeDocument/2006/relationships/hyperlink" Target="https://es.wikipedia.org/wiki/Estadounidense" TargetMode="External"/><Relationship Id="rId4" Type="http://schemas.openxmlformats.org/officeDocument/2006/relationships/hyperlink" Target="https://es.wikipedia.org/wiki/Matem%C3%A1tic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www.datasciencepublicpolicy.org/projects/aequitas/" TargetMode="External"/><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github.com/Trusted-AI/AIF360" TargetMode="External"/><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aif360.mybluemix.ne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bit.ly/quaesita_emperor" TargetMode="External"/><Relationship Id="rId2" Type="http://schemas.openxmlformats.org/officeDocument/2006/relationships/hyperlink" Target="http://bit.ly/quaesita_dmguide" TargetMode="External"/><Relationship Id="rId1" Type="http://schemas.openxmlformats.org/officeDocument/2006/relationships/slideLayout" Target="../slideLayouts/slideLayout2.xml"/><Relationship Id="rId6" Type="http://schemas.openxmlformats.org/officeDocument/2006/relationships/hyperlink" Target="https://medium.com/hackernoon/ai-bias-and-what-you-can-do-about-it-4a6ae48b338e" TargetMode="External"/><Relationship Id="rId5" Type="http://schemas.openxmlformats.org/officeDocument/2006/relationships/hyperlink" Target="https://towardsdatascience.com/what-is-ai-bias-6606a3bcb814" TargetMode="External"/><Relationship Id="rId4" Type="http://schemas.openxmlformats.org/officeDocument/2006/relationships/hyperlink" Target="http://bit.ly/quaesita_datasci"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mckinsey.com/featured-insights/artificial-intelligence/tackling-bias-in-artificial-intelligence-and-in-humans" TargetMode="Externa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hyperlink" Target="https://towardsdatascience.com/what-is-ai-bias-6606a3bcb814"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hyperlink" Target="https://www.lamoncloa.gob.es/presidente/actividades/Documents/2020/ENIA2B.pdf" TargetMode="External"/><Relationship Id="rId3" Type="http://schemas.openxmlformats.org/officeDocument/2006/relationships/hyperlink" Target="https://digital-strategy.ec.europa.eu/en/library/ethics-guidelines-trustworthy-ai" TargetMode="External"/><Relationship Id="rId7" Type="http://schemas.openxmlformats.org/officeDocument/2006/relationships/hyperlink" Target="https://www.boe.es/buscar/act.php?id=BOE-A-2018-16673"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hyperlink" Target="https://eur-lex.europa.eu/legal-content/EN/TXT/?qid=1623335154975&amp;uri=CELEX%3A52021PC0206" TargetMode="External"/><Relationship Id="rId4" Type="http://schemas.openxmlformats.org/officeDocument/2006/relationships/hyperlink" Target="https://ec.europa.eu/info/sites/default/files/commission-white-paper-artificial-intelligence-feb2020_en.pdf" TargetMode="External"/><Relationship Id="rId9" Type="http://schemas.openxmlformats.org/officeDocument/2006/relationships/image" Target="../media/image60.png"/></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towardsdatascience.com/forget-the-robots-heres-how-ai-will-get-you-b674c28d6a34" TargetMode="External"/><Relationship Id="rId2" Type="http://schemas.openxmlformats.org/officeDocument/2006/relationships/hyperlink" Target="https://towardsdatascience.com/what-is-ai-bias-6606a3bcb814" TargetMode="External"/><Relationship Id="rId1" Type="http://schemas.openxmlformats.org/officeDocument/2006/relationships/slideLayout" Target="../slideLayouts/slideLayout4.xml"/><Relationship Id="rId4" Type="http://schemas.openxmlformats.org/officeDocument/2006/relationships/hyperlink" Target="http://bit.ly/quaesita_aibias"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towardsdatascience.com/what-is-ai-bias-6606a3bcb814" TargetMode="External"/><Relationship Id="rId2" Type="http://schemas.openxmlformats.org/officeDocument/2006/relationships/hyperlink" Target="https://carnegieendowment.org/2020/07/09/europe-and-ai-leading-lagging-behind-or-carving-its-own-way-pub-82236" TargetMode="External"/><Relationship Id="rId1" Type="http://schemas.openxmlformats.org/officeDocument/2006/relationships/slideLayout" Target="../slideLayouts/slideLayout2.xml"/><Relationship Id="rId4" Type="http://schemas.openxmlformats.org/officeDocument/2006/relationships/hyperlink" Target="https://medium.com/hackernoon/ai-bias-and-what-you-can-do-about-it-4a6ae48b338e"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watch?v=6CwzDoE8J4M" TargetMode="External"/><Relationship Id="rId2" Type="http://schemas.openxmlformats.org/officeDocument/2006/relationships/hyperlink" Target="https://www.youtube.com/watch?v=7CH0xLWQLRw" TargetMode="External"/><Relationship Id="rId1" Type="http://schemas.openxmlformats.org/officeDocument/2006/relationships/slideLayout" Target="../slideLayouts/slideLayout4.xml"/><Relationship Id="rId6" Type="http://schemas.openxmlformats.org/officeDocument/2006/relationships/hyperlink" Target="https://www.youtube.com/watch?v=NSyfV76L9Tg" TargetMode="External"/><Relationship Id="rId5" Type="http://schemas.openxmlformats.org/officeDocument/2006/relationships/hyperlink" Target="https://www.youtube.com/watch?v=tdG_BtOCD4c" TargetMode="External"/><Relationship Id="rId4" Type="http://schemas.openxmlformats.org/officeDocument/2006/relationships/hyperlink" Target="https://www.stern.nyu.edu/experience-stern/about/departments-centers-initiatives/centers-of-research/fubon-center-technology-business-and-innovation/initiatives/data-analytics/algorithmic-fairness-in-busines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698090" y="2330166"/>
            <a:ext cx="10323871" cy="172072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FF0000"/>
              </a:buClr>
              <a:buSzPts val="4400"/>
              <a:buFont typeface="Calibri"/>
              <a:buNone/>
            </a:pPr>
            <a:r>
              <a:rPr lang="en-US" sz="8900" dirty="0">
                <a:solidFill>
                  <a:srgbClr val="FF0000"/>
                </a:solidFill>
              </a:rPr>
              <a:t>Machine Teaching </a:t>
            </a:r>
            <a:br>
              <a:rPr lang="en-US" sz="8900" dirty="0">
                <a:solidFill>
                  <a:srgbClr val="FF0000"/>
                </a:solidFill>
              </a:rPr>
            </a:br>
            <a:r>
              <a:rPr lang="en-US" dirty="0" err="1">
                <a:solidFill>
                  <a:srgbClr val="FF0000"/>
                </a:solidFill>
              </a:rPr>
              <a:t>Equidad</a:t>
            </a:r>
            <a:r>
              <a:rPr lang="en-US" dirty="0">
                <a:solidFill>
                  <a:srgbClr val="FF0000"/>
                </a:solidFill>
              </a:rPr>
              <a:t> </a:t>
            </a:r>
            <a:r>
              <a:rPr lang="en-US" dirty="0" err="1">
                <a:solidFill>
                  <a:srgbClr val="FF0000"/>
                </a:solidFill>
              </a:rPr>
              <a:t>en</a:t>
            </a:r>
            <a:r>
              <a:rPr lang="en-US" dirty="0">
                <a:solidFill>
                  <a:srgbClr val="FF0000"/>
                </a:solidFill>
              </a:rPr>
              <a:t> Machine Learning</a:t>
            </a:r>
            <a:br>
              <a:rPr lang="en-US" dirty="0">
                <a:solidFill>
                  <a:srgbClr val="FF0000"/>
                </a:solidFill>
              </a:rPr>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93687AD-BA46-46A9-9B1D-1BC46E2D9E66}"/>
              </a:ext>
            </a:extLst>
          </p:cNvPr>
          <p:cNvSpPr txBox="1"/>
          <p:nvPr/>
        </p:nvSpPr>
        <p:spPr>
          <a:xfrm>
            <a:off x="721467" y="574872"/>
            <a:ext cx="10329383" cy="3496855"/>
          </a:xfrm>
          <a:prstGeom prst="rect">
            <a:avLst/>
          </a:prstGeom>
          <a:noFill/>
        </p:spPr>
        <p:txBody>
          <a:bodyPr wrap="square">
            <a:spAutoFit/>
          </a:bodyPr>
          <a:lstStyle/>
          <a:p>
            <a:pPr>
              <a:lnSpc>
                <a:spcPct val="107000"/>
              </a:lnSpc>
              <a:spcAft>
                <a:spcPts val="800"/>
              </a:spcAft>
            </a:pPr>
            <a:r>
              <a:rPr lang="es-ES" sz="3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Todo lo anterior, sumado a,</a:t>
            </a:r>
          </a:p>
          <a:p>
            <a:pPr>
              <a:lnSpc>
                <a:spcPct val="107000"/>
              </a:lnSpc>
              <a:spcAft>
                <a:spcPts val="800"/>
              </a:spcAft>
            </a:pPr>
            <a:endParaRPr lang="es-ES"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Clr>
                <a:schemeClr val="bg1"/>
              </a:buClr>
              <a:buSzPct val="150000"/>
              <a:buFont typeface="Arial" panose="020B0604020202020204" pitchFamily="34" charset="0"/>
              <a:buChar char="•"/>
            </a:pP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El potencial alcance </a:t>
            </a:r>
            <a:r>
              <a:rPr lang="es-E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y relevancia </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del daño,</a:t>
            </a:r>
          </a:p>
          <a:p>
            <a:pPr marL="265113">
              <a:lnSpc>
                <a:spcPct val="107000"/>
              </a:lnSpc>
              <a:spcAft>
                <a:spcPts val="800"/>
              </a:spcAft>
              <a:buClr>
                <a:schemeClr val="bg1"/>
              </a:buClr>
              <a:buSzPct val="150000"/>
            </a:pPr>
            <a:r>
              <a:rPr lang="es-E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 algoritmo puede tener impacto significativo sobre la vida de gran cantidad de personas, en relación con la educación, las oportunidades de empleo o el acceso a servicios financieros, entre otras áreas.</a:t>
            </a:r>
          </a:p>
          <a:p>
            <a:pPr marL="265113">
              <a:lnSpc>
                <a:spcPct val="107000"/>
              </a:lnSpc>
              <a:spcAft>
                <a:spcPts val="800"/>
              </a:spcAft>
              <a:buClr>
                <a:schemeClr val="bg1"/>
              </a:buClr>
              <a:buSzPct val="150000"/>
            </a:pPr>
            <a:endParaRPr lang="es-E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Clr>
                <a:schemeClr val="bg1"/>
              </a:buClr>
              <a:buSzPct val="150000"/>
              <a:buFont typeface="Arial" panose="020B0604020202020204" pitchFamily="34" charset="0"/>
              <a:buChar char="•"/>
            </a:pPr>
            <a:r>
              <a:rPr lang="es-E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Y la </a:t>
            </a:r>
            <a:r>
              <a:rPr lang="es-E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duración de los efectos en el tiempo.</a:t>
            </a:r>
          </a:p>
          <a:p>
            <a:pPr marL="265113">
              <a:lnSpc>
                <a:spcPct val="107000"/>
              </a:lnSpc>
              <a:spcAft>
                <a:spcPts val="800"/>
              </a:spcAft>
              <a:buClr>
                <a:schemeClr val="bg1"/>
              </a:buClr>
              <a:buSzPct val="150000"/>
            </a:pPr>
            <a:r>
              <a:rPr lang="es-E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 puede extender mucho más allá del periodo de vida de una persona que toma decisiones sesgadas, pudiendo ser ilimitado si no se corrige…</a:t>
            </a:r>
          </a:p>
        </p:txBody>
      </p:sp>
    </p:spTree>
    <p:extLst>
      <p:ext uri="{BB962C8B-B14F-4D97-AF65-F5344CB8AC3E}">
        <p14:creationId xmlns:p14="http://schemas.microsoft.com/office/powerpoint/2010/main" val="2665317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n en blanco y negro de un oso panda&#10;&#10;Descripción generada automáticamente con confianza baja">
            <a:extLst>
              <a:ext uri="{FF2B5EF4-FFF2-40B4-BE49-F238E27FC236}">
                <a16:creationId xmlns:a16="http://schemas.microsoft.com/office/drawing/2014/main" id="{282DE30A-2074-4D5A-96F9-B75D367D5B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24" r="-1" b="11425"/>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4147D42-345C-48BF-AC44-B80D517213F2}"/>
              </a:ext>
            </a:extLst>
          </p:cNvPr>
          <p:cNvSpPr txBox="1"/>
          <p:nvPr/>
        </p:nvSpPr>
        <p:spPr>
          <a:xfrm>
            <a:off x="2002055" y="1366788"/>
            <a:ext cx="7894007" cy="4214231"/>
          </a:xfrm>
          <a:prstGeom prst="rect">
            <a:avLst/>
          </a:prstGeom>
          <a:solidFill>
            <a:schemeClr val="dk1">
              <a:alpha val="76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ct val="107000"/>
              </a:lnSpc>
              <a:spcAft>
                <a:spcPts val="800"/>
              </a:spcAft>
            </a:pPr>
            <a:r>
              <a:rPr lang="es-ES" sz="7200" b="1" i="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Por favor, </a:t>
            </a:r>
          </a:p>
          <a:p>
            <a:pPr algn="ctr">
              <a:lnSpc>
                <a:spcPct val="107000"/>
              </a:lnSpc>
              <a:spcAft>
                <a:spcPts val="800"/>
              </a:spcAft>
            </a:pPr>
            <a:r>
              <a:rPr lang="es-ES" sz="8800" b="1" i="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no seamos el mono</a:t>
            </a:r>
            <a:endParaRPr lang="es-ES" sz="8800" i="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7217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776467" y="1708276"/>
            <a:ext cx="10323871" cy="172072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FF0000"/>
              </a:buClr>
              <a:buSzPts val="4400"/>
              <a:buFont typeface="Calibri"/>
              <a:buNone/>
            </a:pPr>
            <a:br>
              <a:rPr lang="en-US" sz="8900" dirty="0">
                <a:solidFill>
                  <a:srgbClr val="FF0000"/>
                </a:solidFill>
              </a:rPr>
            </a:br>
            <a:r>
              <a:rPr lang="es-ES" sz="10700" dirty="0">
                <a:solidFill>
                  <a:schemeClr val="accent1"/>
                </a:solidFill>
              </a:rPr>
              <a:t>Ética en la IA</a:t>
            </a:r>
            <a:endParaRPr lang="en-US" sz="10700" dirty="0"/>
          </a:p>
        </p:txBody>
      </p:sp>
    </p:spTree>
    <p:extLst>
      <p:ext uri="{BB962C8B-B14F-4D97-AF65-F5344CB8AC3E}">
        <p14:creationId xmlns:p14="http://schemas.microsoft.com/office/powerpoint/2010/main" val="397304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8"/>
        <p:cNvGrpSpPr/>
        <p:nvPr/>
      </p:nvGrpSpPr>
      <p:grpSpPr>
        <a:xfrm>
          <a:off x="0" y="0"/>
          <a:ext cx="0" cy="0"/>
          <a:chOff x="0" y="0"/>
          <a:chExt cx="0" cy="0"/>
        </a:xfrm>
      </p:grpSpPr>
      <p:sp>
        <p:nvSpPr>
          <p:cNvPr id="107" name="Rectangle 10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9" name="Google Shape;89;p1"/>
          <p:cNvSpPr txBox="1">
            <a:spLocks noGrp="1"/>
          </p:cNvSpPr>
          <p:nvPr>
            <p:ph type="title"/>
          </p:nvPr>
        </p:nvSpPr>
        <p:spPr>
          <a:xfrm>
            <a:off x="1014141" y="1450655"/>
            <a:ext cx="3932030" cy="3956690"/>
          </a:xfrm>
        </p:spPr>
        <p:txBody>
          <a:bodyPr spcFirstLastPara="1" vert="horz" lIns="91440" tIns="45720" rIns="91440" bIns="45720" rtlCol="0" anchor="ctr" anchorCtr="0">
            <a:normAutofit/>
          </a:bodyPr>
          <a:lstStyle/>
          <a:p>
            <a:pPr>
              <a:spcBef>
                <a:spcPct val="0"/>
              </a:spcBef>
              <a:buClr>
                <a:srgbClr val="FF0000"/>
              </a:buClr>
              <a:buSzPts val="4400"/>
            </a:pPr>
            <a:r>
              <a:rPr lang="en-US" sz="4800" kern="1200" dirty="0">
                <a:solidFill>
                  <a:schemeClr val="accent1"/>
                </a:solidFill>
                <a:latin typeface="Calibri" panose="020F0502020204030204" pitchFamily="34" charset="0"/>
                <a:ea typeface="+mj-ea"/>
                <a:cs typeface="Calibri" panose="020F0502020204030204" pitchFamily="34" charset="0"/>
              </a:rPr>
              <a:t>Ethics guidelines for trustworthy AI</a:t>
            </a:r>
            <a:br>
              <a:rPr lang="en-US" sz="3200" kern="1200" dirty="0">
                <a:solidFill>
                  <a:schemeClr val="accent1"/>
                </a:solidFill>
                <a:latin typeface="Calibri" panose="020F0502020204030204" pitchFamily="34" charset="0"/>
                <a:ea typeface="+mj-ea"/>
                <a:cs typeface="Calibri" panose="020F0502020204030204" pitchFamily="34" charset="0"/>
              </a:rPr>
            </a:br>
            <a:r>
              <a:rPr lang="en-US" sz="3200" kern="1200" dirty="0">
                <a:solidFill>
                  <a:schemeClr val="accent1"/>
                </a:solidFill>
                <a:latin typeface="Calibri" panose="020F0502020204030204" pitchFamily="34" charset="0"/>
                <a:ea typeface="+mj-ea"/>
                <a:cs typeface="Calibri" panose="020F0502020204030204" pitchFamily="34" charset="0"/>
              </a:rPr>
              <a:t>EU Commission.</a:t>
            </a:r>
            <a:br>
              <a:rPr lang="en-US" sz="3200" kern="1200" dirty="0">
                <a:solidFill>
                  <a:schemeClr val="accent1"/>
                </a:solidFill>
                <a:latin typeface="Calibri" panose="020F0502020204030204" pitchFamily="34" charset="0"/>
                <a:ea typeface="+mj-ea"/>
                <a:cs typeface="Calibri" panose="020F0502020204030204" pitchFamily="34" charset="0"/>
              </a:rPr>
            </a:br>
            <a:r>
              <a:rPr lang="en-US" sz="2400" kern="1200" dirty="0">
                <a:solidFill>
                  <a:schemeClr val="accent1"/>
                </a:solidFill>
                <a:latin typeface="Calibri" panose="020F0502020204030204" pitchFamily="34" charset="0"/>
                <a:ea typeface="+mj-ea"/>
                <a:cs typeface="Calibri" panose="020F0502020204030204" pitchFamily="34" charset="0"/>
              </a:rPr>
              <a:t>Abril 2019</a:t>
            </a:r>
            <a:br>
              <a:rPr lang="en-US" sz="2600" kern="1200" dirty="0">
                <a:solidFill>
                  <a:schemeClr val="bg1"/>
                </a:solidFill>
                <a:latin typeface="Calibri" panose="020F0502020204030204" pitchFamily="34" charset="0"/>
                <a:ea typeface="+mj-ea"/>
                <a:cs typeface="Calibri" panose="020F0502020204030204" pitchFamily="34" charset="0"/>
              </a:rPr>
            </a:br>
            <a:r>
              <a:rPr lang="en-US" sz="1200" b="1" kern="1200" dirty="0">
                <a:solidFill>
                  <a:srgbClr val="0070C0"/>
                </a:solidFill>
                <a:latin typeface="Calibri" panose="020F0502020204030204" pitchFamily="34" charset="0"/>
                <a:ea typeface="+mj-ea"/>
                <a:cs typeface="Calibri" panose="020F0502020204030204" pitchFamily="34" charset="0"/>
                <a:hlinkClick r:id="rId3">
                  <a:extLst>
                    <a:ext uri="{A12FA001-AC4F-418D-AE19-62706E023703}">
                      <ahyp:hlinkClr xmlns:ahyp="http://schemas.microsoft.com/office/drawing/2018/hyperlinkcolor" val="tx"/>
                    </a:ext>
                  </a:extLst>
                </a:hlinkClick>
              </a:rPr>
              <a:t>https://digital-strategy.ec.europa.eu/en/library/ethics-guidelines-trustworthy-ai</a:t>
            </a:r>
            <a:endParaRPr lang="en-US" sz="1200" kern="1200" dirty="0">
              <a:solidFill>
                <a:srgbClr val="0070C0"/>
              </a:solidFill>
              <a:latin typeface="Calibri" panose="020F0502020204030204" pitchFamily="34" charset="0"/>
              <a:ea typeface="+mj-ea"/>
              <a:cs typeface="Calibri" panose="020F0502020204030204" pitchFamily="34" charset="0"/>
            </a:endParaRPr>
          </a:p>
        </p:txBody>
      </p:sp>
      <p:cxnSp>
        <p:nvCxnSpPr>
          <p:cNvPr id="108" name="Straight Connector 102">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4">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Google Shape;89;p1">
            <a:extLst>
              <a:ext uri="{FF2B5EF4-FFF2-40B4-BE49-F238E27FC236}">
                <a16:creationId xmlns:a16="http://schemas.microsoft.com/office/drawing/2014/main" id="{6D3AD346-7ADC-4B98-8FC5-4BC912CE16FF}"/>
              </a:ext>
            </a:extLst>
          </p:cNvPr>
          <p:cNvSpPr txBox="1">
            <a:spLocks/>
          </p:cNvSpPr>
          <p:nvPr/>
        </p:nvSpPr>
        <p:spPr>
          <a:xfrm>
            <a:off x="6096000" y="1450655"/>
            <a:ext cx="5008901" cy="4571972"/>
          </a:xfr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Aft>
                <a:spcPts val="600"/>
              </a:spcAft>
              <a:buClr>
                <a:srgbClr val="FF0000"/>
              </a:buClr>
              <a:buSzPts val="4400"/>
            </a:pPr>
            <a:br>
              <a:rPr lang="en-US" sz="2000" kern="1200" dirty="0">
                <a:solidFill>
                  <a:schemeClr val="bg1"/>
                </a:solidFill>
                <a:latin typeface="+mn-lt"/>
                <a:ea typeface="+mn-ea"/>
                <a:cs typeface="+mn-cs"/>
              </a:rPr>
            </a:br>
            <a:r>
              <a:rPr lang="en-US" sz="1800" i="1" kern="1200" dirty="0">
                <a:solidFill>
                  <a:schemeClr val="bg1"/>
                </a:solidFill>
                <a:latin typeface="Calibri" panose="020F0502020204030204" pitchFamily="34" charset="0"/>
                <a:ea typeface="+mn-ea"/>
                <a:cs typeface="Calibri" panose="020F0502020204030204" pitchFamily="34" charset="0"/>
              </a:rPr>
              <a:t>“Las </a:t>
            </a:r>
            <a:r>
              <a:rPr lang="en-US" sz="1800" i="1" kern="1200" dirty="0" err="1">
                <a:solidFill>
                  <a:schemeClr val="bg1"/>
                </a:solidFill>
                <a:latin typeface="Calibri" panose="020F0502020204030204" pitchFamily="34" charset="0"/>
                <a:ea typeface="+mn-ea"/>
                <a:cs typeface="Calibri" panose="020F0502020204030204" pitchFamily="34" charset="0"/>
              </a:rPr>
              <a:t>presentes</a:t>
            </a:r>
            <a:r>
              <a:rPr lang="en-US" sz="1800" i="1" kern="1200" dirty="0">
                <a:solidFill>
                  <a:schemeClr val="bg1"/>
                </a:solidFill>
                <a:latin typeface="Calibri" panose="020F0502020204030204" pitchFamily="34" charset="0"/>
                <a:ea typeface="+mn-ea"/>
                <a:cs typeface="Calibri" panose="020F0502020204030204" pitchFamily="34" charset="0"/>
              </a:rPr>
              <a:t> directrices </a:t>
            </a:r>
            <a:r>
              <a:rPr lang="en-US" sz="1800" i="1" kern="1200" dirty="0" err="1">
                <a:solidFill>
                  <a:schemeClr val="bg1"/>
                </a:solidFill>
                <a:latin typeface="Calibri" panose="020F0502020204030204" pitchFamily="34" charset="0"/>
                <a:ea typeface="+mn-ea"/>
                <a:cs typeface="Calibri" panose="020F0502020204030204" pitchFamily="34" charset="0"/>
              </a:rPr>
              <a:t>pretenden</a:t>
            </a:r>
            <a:r>
              <a:rPr lang="en-US" sz="1800" i="1" kern="1200" dirty="0">
                <a:solidFill>
                  <a:schemeClr val="bg1"/>
                </a:solidFill>
                <a:latin typeface="Calibri" panose="020F0502020204030204" pitchFamily="34" charset="0"/>
                <a:ea typeface="+mn-ea"/>
                <a:cs typeface="Calibri" panose="020F0502020204030204" pitchFamily="34" charset="0"/>
              </a:rPr>
              <a:t> </a:t>
            </a:r>
            <a:r>
              <a:rPr lang="en-US" sz="1800" i="1" kern="1200" dirty="0" err="1">
                <a:solidFill>
                  <a:schemeClr val="bg1"/>
                </a:solidFill>
                <a:latin typeface="Calibri" panose="020F0502020204030204" pitchFamily="34" charset="0"/>
                <a:ea typeface="+mn-ea"/>
                <a:cs typeface="Calibri" panose="020F0502020204030204" pitchFamily="34" charset="0"/>
              </a:rPr>
              <a:t>fomentar</a:t>
            </a:r>
            <a:r>
              <a:rPr lang="en-US" sz="1800" i="1" kern="1200" dirty="0">
                <a:solidFill>
                  <a:schemeClr val="bg1"/>
                </a:solidFill>
                <a:latin typeface="Calibri" panose="020F0502020204030204" pitchFamily="34" charset="0"/>
                <a:ea typeface="+mn-ea"/>
                <a:cs typeface="Calibri" panose="020F0502020204030204" pitchFamily="34" charset="0"/>
              </a:rPr>
              <a:t> la </a:t>
            </a:r>
            <a:r>
              <a:rPr lang="en-US" sz="1800" i="1" kern="1200" dirty="0" err="1">
                <a:solidFill>
                  <a:schemeClr val="bg1"/>
                </a:solidFill>
                <a:latin typeface="Calibri" panose="020F0502020204030204" pitchFamily="34" charset="0"/>
                <a:ea typeface="+mn-ea"/>
                <a:cs typeface="Calibri" panose="020F0502020204030204" pitchFamily="34" charset="0"/>
              </a:rPr>
              <a:t>innovación</a:t>
            </a:r>
            <a:r>
              <a:rPr lang="en-US" sz="1800" i="1" kern="1200" dirty="0">
                <a:solidFill>
                  <a:schemeClr val="bg1"/>
                </a:solidFill>
                <a:latin typeface="Calibri" panose="020F0502020204030204" pitchFamily="34" charset="0"/>
                <a:ea typeface="+mn-ea"/>
                <a:cs typeface="Calibri" panose="020F0502020204030204" pitchFamily="34" charset="0"/>
              </a:rPr>
              <a:t> </a:t>
            </a:r>
            <a:r>
              <a:rPr lang="en-US" sz="1800" i="1" kern="1200" dirty="0" err="1">
                <a:solidFill>
                  <a:schemeClr val="bg1"/>
                </a:solidFill>
                <a:latin typeface="Calibri" panose="020F0502020204030204" pitchFamily="34" charset="0"/>
                <a:ea typeface="+mn-ea"/>
                <a:cs typeface="Calibri" panose="020F0502020204030204" pitchFamily="34" charset="0"/>
              </a:rPr>
              <a:t>responsable</a:t>
            </a:r>
            <a:r>
              <a:rPr lang="en-US" sz="1800" i="1" kern="1200" dirty="0">
                <a:solidFill>
                  <a:schemeClr val="bg1"/>
                </a:solidFill>
                <a:latin typeface="Calibri" panose="020F0502020204030204" pitchFamily="34" charset="0"/>
                <a:ea typeface="+mn-ea"/>
                <a:cs typeface="Calibri" panose="020F0502020204030204" pitchFamily="34" charset="0"/>
              </a:rPr>
              <a:t> y </a:t>
            </a:r>
            <a:r>
              <a:rPr lang="en-US" sz="1800" i="1" kern="1200" dirty="0" err="1">
                <a:solidFill>
                  <a:schemeClr val="bg1"/>
                </a:solidFill>
                <a:latin typeface="Calibri" panose="020F0502020204030204" pitchFamily="34" charset="0"/>
                <a:ea typeface="+mn-ea"/>
                <a:cs typeface="Calibri" panose="020F0502020204030204" pitchFamily="34" charset="0"/>
              </a:rPr>
              <a:t>sostenible</a:t>
            </a:r>
            <a:r>
              <a:rPr lang="en-US" sz="1800" i="1" kern="1200" dirty="0">
                <a:solidFill>
                  <a:schemeClr val="bg1"/>
                </a:solidFill>
                <a:latin typeface="Calibri" panose="020F0502020204030204" pitchFamily="34" charset="0"/>
                <a:ea typeface="+mn-ea"/>
                <a:cs typeface="Calibri" panose="020F0502020204030204" pitchFamily="34" charset="0"/>
              </a:rPr>
              <a:t> </a:t>
            </a:r>
            <a:r>
              <a:rPr lang="en-US" sz="1800" i="1" kern="1200" dirty="0" err="1">
                <a:solidFill>
                  <a:schemeClr val="bg1"/>
                </a:solidFill>
                <a:latin typeface="Calibri" panose="020F0502020204030204" pitchFamily="34" charset="0"/>
                <a:ea typeface="+mn-ea"/>
                <a:cs typeface="Calibri" panose="020F0502020204030204" pitchFamily="34" charset="0"/>
              </a:rPr>
              <a:t>en</a:t>
            </a:r>
            <a:r>
              <a:rPr lang="en-US" sz="1800" i="1" kern="1200" dirty="0">
                <a:solidFill>
                  <a:schemeClr val="bg1"/>
                </a:solidFill>
                <a:latin typeface="Calibri" panose="020F0502020204030204" pitchFamily="34" charset="0"/>
                <a:ea typeface="+mn-ea"/>
                <a:cs typeface="Calibri" panose="020F0502020204030204" pitchFamily="34" charset="0"/>
              </a:rPr>
              <a:t> </a:t>
            </a:r>
            <a:r>
              <a:rPr lang="en-US" sz="1800" i="1" kern="1200" dirty="0" err="1">
                <a:solidFill>
                  <a:schemeClr val="bg1"/>
                </a:solidFill>
                <a:latin typeface="Calibri" panose="020F0502020204030204" pitchFamily="34" charset="0"/>
                <a:ea typeface="+mn-ea"/>
                <a:cs typeface="Calibri" panose="020F0502020204030204" pitchFamily="34" charset="0"/>
              </a:rPr>
              <a:t>el</a:t>
            </a:r>
            <a:r>
              <a:rPr lang="en-US" sz="1800" i="1" kern="1200" dirty="0">
                <a:solidFill>
                  <a:schemeClr val="bg1"/>
                </a:solidFill>
                <a:latin typeface="Calibri" panose="020F0502020204030204" pitchFamily="34" charset="0"/>
                <a:ea typeface="+mn-ea"/>
                <a:cs typeface="Calibri" panose="020F0502020204030204" pitchFamily="34" charset="0"/>
              </a:rPr>
              <a:t> campo de la IA </a:t>
            </a:r>
            <a:r>
              <a:rPr lang="en-US" sz="1800" i="1" kern="1200" dirty="0" err="1">
                <a:solidFill>
                  <a:schemeClr val="bg1"/>
                </a:solidFill>
                <a:latin typeface="Calibri" panose="020F0502020204030204" pitchFamily="34" charset="0"/>
                <a:ea typeface="+mn-ea"/>
                <a:cs typeface="Calibri" panose="020F0502020204030204" pitchFamily="34" charset="0"/>
              </a:rPr>
              <a:t>en</a:t>
            </a:r>
            <a:r>
              <a:rPr lang="en-US" sz="1800" i="1" kern="1200" dirty="0">
                <a:solidFill>
                  <a:schemeClr val="bg1"/>
                </a:solidFill>
                <a:latin typeface="Calibri" panose="020F0502020204030204" pitchFamily="34" charset="0"/>
                <a:ea typeface="+mn-ea"/>
                <a:cs typeface="Calibri" panose="020F0502020204030204" pitchFamily="34" charset="0"/>
              </a:rPr>
              <a:t> Europa. </a:t>
            </a:r>
          </a:p>
          <a:p>
            <a:pPr>
              <a:spcAft>
                <a:spcPts val="600"/>
              </a:spcAft>
              <a:buClr>
                <a:srgbClr val="FF0000"/>
              </a:buClr>
              <a:buSzPts val="4400"/>
            </a:pPr>
            <a:r>
              <a:rPr lang="en-US" sz="1800" i="1" kern="1200" dirty="0" err="1">
                <a:solidFill>
                  <a:schemeClr val="bg1"/>
                </a:solidFill>
                <a:latin typeface="Calibri" panose="020F0502020204030204" pitchFamily="34" charset="0"/>
                <a:ea typeface="+mn-ea"/>
                <a:cs typeface="Calibri" panose="020F0502020204030204" pitchFamily="34" charset="0"/>
              </a:rPr>
              <a:t>Su</a:t>
            </a:r>
            <a:r>
              <a:rPr lang="en-US" sz="1800" i="1" kern="1200" dirty="0">
                <a:solidFill>
                  <a:schemeClr val="bg1"/>
                </a:solidFill>
                <a:latin typeface="Calibri" panose="020F0502020204030204" pitchFamily="34" charset="0"/>
                <a:ea typeface="+mn-ea"/>
                <a:cs typeface="Calibri" panose="020F0502020204030204" pitchFamily="34" charset="0"/>
              </a:rPr>
              <a:t> </a:t>
            </a:r>
            <a:r>
              <a:rPr lang="en-US" sz="1800" i="1" kern="1200" dirty="0" err="1">
                <a:solidFill>
                  <a:schemeClr val="bg1"/>
                </a:solidFill>
                <a:latin typeface="Calibri" panose="020F0502020204030204" pitchFamily="34" charset="0"/>
                <a:ea typeface="+mn-ea"/>
                <a:cs typeface="Calibri" panose="020F0502020204030204" pitchFamily="34" charset="0"/>
              </a:rPr>
              <a:t>finalidad</a:t>
            </a:r>
            <a:r>
              <a:rPr lang="en-US" sz="1800" i="1" kern="1200" dirty="0">
                <a:solidFill>
                  <a:schemeClr val="bg1"/>
                </a:solidFill>
                <a:latin typeface="Calibri" panose="020F0502020204030204" pitchFamily="34" charset="0"/>
                <a:ea typeface="+mn-ea"/>
                <a:cs typeface="Calibri" panose="020F0502020204030204" pitchFamily="34" charset="0"/>
              </a:rPr>
              <a:t> es </a:t>
            </a:r>
            <a:r>
              <a:rPr lang="en-US" sz="1800" i="1" kern="1200" dirty="0" err="1">
                <a:solidFill>
                  <a:schemeClr val="bg1"/>
                </a:solidFill>
                <a:latin typeface="Calibri" panose="020F0502020204030204" pitchFamily="34" charset="0"/>
                <a:ea typeface="+mn-ea"/>
                <a:cs typeface="Calibri" panose="020F0502020204030204" pitchFamily="34" charset="0"/>
              </a:rPr>
              <a:t>convertir</a:t>
            </a:r>
            <a:r>
              <a:rPr lang="en-US" sz="1800" i="1" kern="1200" dirty="0">
                <a:solidFill>
                  <a:schemeClr val="bg1"/>
                </a:solidFill>
                <a:latin typeface="Calibri" panose="020F0502020204030204" pitchFamily="34" charset="0"/>
                <a:ea typeface="+mn-ea"/>
                <a:cs typeface="Calibri" panose="020F0502020204030204" pitchFamily="34" charset="0"/>
              </a:rPr>
              <a:t> la </a:t>
            </a:r>
            <a:r>
              <a:rPr lang="en-US" sz="1800" i="1" kern="1200" dirty="0" err="1">
                <a:solidFill>
                  <a:schemeClr val="bg1"/>
                </a:solidFill>
                <a:latin typeface="Calibri" panose="020F0502020204030204" pitchFamily="34" charset="0"/>
                <a:ea typeface="+mn-ea"/>
                <a:cs typeface="Calibri" panose="020F0502020204030204" pitchFamily="34" charset="0"/>
              </a:rPr>
              <a:t>ética</a:t>
            </a:r>
            <a:r>
              <a:rPr lang="en-US" sz="1800" i="1" kern="1200" dirty="0">
                <a:solidFill>
                  <a:schemeClr val="bg1"/>
                </a:solidFill>
                <a:latin typeface="Calibri" panose="020F0502020204030204" pitchFamily="34" charset="0"/>
                <a:ea typeface="+mn-ea"/>
                <a:cs typeface="Calibri" panose="020F0502020204030204" pitchFamily="34" charset="0"/>
              </a:rPr>
              <a:t> </a:t>
            </a:r>
            <a:r>
              <a:rPr lang="en-US" sz="1800" i="1" kern="1200" dirty="0" err="1">
                <a:solidFill>
                  <a:schemeClr val="bg1"/>
                </a:solidFill>
                <a:latin typeface="Calibri" panose="020F0502020204030204" pitchFamily="34" charset="0"/>
                <a:ea typeface="+mn-ea"/>
                <a:cs typeface="Calibri" panose="020F0502020204030204" pitchFamily="34" charset="0"/>
              </a:rPr>
              <a:t>en</a:t>
            </a:r>
            <a:r>
              <a:rPr lang="en-US" sz="1800" i="1" kern="1200" dirty="0">
                <a:solidFill>
                  <a:schemeClr val="bg1"/>
                </a:solidFill>
                <a:latin typeface="Calibri" panose="020F0502020204030204" pitchFamily="34" charset="0"/>
                <a:ea typeface="+mn-ea"/>
                <a:cs typeface="Calibri" panose="020F0502020204030204" pitchFamily="34" charset="0"/>
              </a:rPr>
              <a:t> un pilar fundamental para </a:t>
            </a:r>
            <a:r>
              <a:rPr lang="en-US" sz="1800" i="1" kern="1200" dirty="0" err="1">
                <a:solidFill>
                  <a:schemeClr val="bg1"/>
                </a:solidFill>
                <a:latin typeface="Calibri" panose="020F0502020204030204" pitchFamily="34" charset="0"/>
                <a:ea typeface="+mn-ea"/>
                <a:cs typeface="Calibri" panose="020F0502020204030204" pitchFamily="34" charset="0"/>
              </a:rPr>
              <a:t>desarrollar</a:t>
            </a:r>
            <a:r>
              <a:rPr lang="en-US" sz="1800" i="1" kern="1200" dirty="0">
                <a:solidFill>
                  <a:schemeClr val="bg1"/>
                </a:solidFill>
                <a:latin typeface="Calibri" panose="020F0502020204030204" pitchFamily="34" charset="0"/>
                <a:ea typeface="+mn-ea"/>
                <a:cs typeface="Calibri" panose="020F0502020204030204" pitchFamily="34" charset="0"/>
              </a:rPr>
              <a:t> un </a:t>
            </a:r>
            <a:r>
              <a:rPr lang="en-US" sz="1800" i="1" kern="1200" dirty="0" err="1">
                <a:solidFill>
                  <a:schemeClr val="bg1"/>
                </a:solidFill>
                <a:latin typeface="Calibri" panose="020F0502020204030204" pitchFamily="34" charset="0"/>
                <a:ea typeface="+mn-ea"/>
                <a:cs typeface="Calibri" panose="020F0502020204030204" pitchFamily="34" charset="0"/>
              </a:rPr>
              <a:t>enfoque</a:t>
            </a:r>
            <a:r>
              <a:rPr lang="en-US" sz="1800" i="1" kern="1200" dirty="0">
                <a:solidFill>
                  <a:schemeClr val="bg1"/>
                </a:solidFill>
                <a:latin typeface="Calibri" panose="020F0502020204030204" pitchFamily="34" charset="0"/>
                <a:ea typeface="+mn-ea"/>
                <a:cs typeface="Calibri" panose="020F0502020204030204" pitchFamily="34" charset="0"/>
              </a:rPr>
              <a:t> </a:t>
            </a:r>
            <a:r>
              <a:rPr lang="en-US" sz="1800" i="1" kern="1200" dirty="0" err="1">
                <a:solidFill>
                  <a:schemeClr val="bg1"/>
                </a:solidFill>
                <a:latin typeface="Calibri" panose="020F0502020204030204" pitchFamily="34" charset="0"/>
                <a:ea typeface="+mn-ea"/>
                <a:cs typeface="Calibri" panose="020F0502020204030204" pitchFamily="34" charset="0"/>
              </a:rPr>
              <a:t>único</a:t>
            </a:r>
            <a:r>
              <a:rPr lang="en-US" sz="1800" i="1" kern="1200" dirty="0">
                <a:solidFill>
                  <a:schemeClr val="bg1"/>
                </a:solidFill>
                <a:latin typeface="Calibri" panose="020F0502020204030204" pitchFamily="34" charset="0"/>
                <a:ea typeface="+mn-ea"/>
                <a:cs typeface="Calibri" panose="020F0502020204030204" pitchFamily="34" charset="0"/>
              </a:rPr>
              <a:t> con </a:t>
            </a:r>
            <a:r>
              <a:rPr lang="en-US" sz="1800" i="1" kern="1200" dirty="0" err="1">
                <a:solidFill>
                  <a:schemeClr val="bg1"/>
                </a:solidFill>
                <a:latin typeface="Calibri" panose="020F0502020204030204" pitchFamily="34" charset="0"/>
                <a:ea typeface="+mn-ea"/>
                <a:cs typeface="Calibri" panose="020F0502020204030204" pitchFamily="34" charset="0"/>
              </a:rPr>
              <a:t>respecto</a:t>
            </a:r>
            <a:r>
              <a:rPr lang="en-US" sz="1800" i="1" kern="1200" dirty="0">
                <a:solidFill>
                  <a:schemeClr val="bg1"/>
                </a:solidFill>
                <a:latin typeface="Calibri" panose="020F0502020204030204" pitchFamily="34" charset="0"/>
                <a:ea typeface="+mn-ea"/>
                <a:cs typeface="Calibri" panose="020F0502020204030204" pitchFamily="34" charset="0"/>
              </a:rPr>
              <a:t> a la IA, que </a:t>
            </a:r>
            <a:r>
              <a:rPr lang="en-US" sz="1800" i="1" kern="1200" dirty="0" err="1">
                <a:solidFill>
                  <a:schemeClr val="bg1"/>
                </a:solidFill>
                <a:latin typeface="Calibri" panose="020F0502020204030204" pitchFamily="34" charset="0"/>
                <a:ea typeface="+mn-ea"/>
                <a:cs typeface="Calibri" panose="020F0502020204030204" pitchFamily="34" charset="0"/>
              </a:rPr>
              <a:t>busque</a:t>
            </a:r>
            <a:r>
              <a:rPr lang="en-US" sz="1800" i="1" kern="1200" dirty="0">
                <a:solidFill>
                  <a:schemeClr val="bg1"/>
                </a:solidFill>
                <a:latin typeface="Calibri" panose="020F0502020204030204" pitchFamily="34" charset="0"/>
                <a:ea typeface="+mn-ea"/>
                <a:cs typeface="Calibri" panose="020F0502020204030204" pitchFamily="34" charset="0"/>
              </a:rPr>
              <a:t> </a:t>
            </a:r>
            <a:r>
              <a:rPr lang="en-US" sz="1800" i="1" kern="1200" dirty="0" err="1">
                <a:solidFill>
                  <a:schemeClr val="bg1"/>
                </a:solidFill>
                <a:latin typeface="Calibri" panose="020F0502020204030204" pitchFamily="34" charset="0"/>
                <a:ea typeface="+mn-ea"/>
                <a:cs typeface="Calibri" panose="020F0502020204030204" pitchFamily="34" charset="0"/>
              </a:rPr>
              <a:t>beneficiar</a:t>
            </a:r>
            <a:r>
              <a:rPr lang="en-US" sz="1800" i="1" kern="1200" dirty="0">
                <a:solidFill>
                  <a:schemeClr val="bg1"/>
                </a:solidFill>
                <a:latin typeface="Calibri" panose="020F0502020204030204" pitchFamily="34" charset="0"/>
                <a:ea typeface="+mn-ea"/>
                <a:cs typeface="Calibri" panose="020F0502020204030204" pitchFamily="34" charset="0"/>
              </a:rPr>
              <a:t>, </a:t>
            </a:r>
            <a:r>
              <a:rPr lang="en-US" sz="1800" i="1" kern="1200" dirty="0" err="1">
                <a:solidFill>
                  <a:schemeClr val="bg1"/>
                </a:solidFill>
                <a:latin typeface="Calibri" panose="020F0502020204030204" pitchFamily="34" charset="0"/>
                <a:ea typeface="+mn-ea"/>
                <a:cs typeface="Calibri" panose="020F0502020204030204" pitchFamily="34" charset="0"/>
              </a:rPr>
              <a:t>empoderar</a:t>
            </a:r>
            <a:r>
              <a:rPr lang="en-US" sz="1800" i="1" kern="1200" dirty="0">
                <a:solidFill>
                  <a:schemeClr val="bg1"/>
                </a:solidFill>
                <a:latin typeface="Calibri" panose="020F0502020204030204" pitchFamily="34" charset="0"/>
                <a:ea typeface="+mn-ea"/>
                <a:cs typeface="Calibri" panose="020F0502020204030204" pitchFamily="34" charset="0"/>
              </a:rPr>
              <a:t> y </a:t>
            </a:r>
            <a:r>
              <a:rPr lang="en-US" sz="1800" i="1" kern="1200" dirty="0" err="1">
                <a:solidFill>
                  <a:schemeClr val="bg1"/>
                </a:solidFill>
                <a:latin typeface="Calibri" panose="020F0502020204030204" pitchFamily="34" charset="0"/>
                <a:ea typeface="+mn-ea"/>
                <a:cs typeface="Calibri" panose="020F0502020204030204" pitchFamily="34" charset="0"/>
              </a:rPr>
              <a:t>proteger</a:t>
            </a:r>
            <a:r>
              <a:rPr lang="en-US" sz="1800" i="1" kern="1200" dirty="0">
                <a:solidFill>
                  <a:schemeClr val="bg1"/>
                </a:solidFill>
                <a:latin typeface="Calibri" panose="020F0502020204030204" pitchFamily="34" charset="0"/>
                <a:ea typeface="+mn-ea"/>
                <a:cs typeface="Calibri" panose="020F0502020204030204" pitchFamily="34" charset="0"/>
              </a:rPr>
              <a:t> tanto la </a:t>
            </a:r>
            <a:r>
              <a:rPr lang="en-US" sz="1800" i="1" kern="1200" dirty="0" err="1">
                <a:solidFill>
                  <a:schemeClr val="bg1"/>
                </a:solidFill>
                <a:latin typeface="Calibri" panose="020F0502020204030204" pitchFamily="34" charset="0"/>
                <a:ea typeface="+mn-ea"/>
                <a:cs typeface="Calibri" panose="020F0502020204030204" pitchFamily="34" charset="0"/>
              </a:rPr>
              <a:t>prosperidad</a:t>
            </a:r>
            <a:r>
              <a:rPr lang="en-US" sz="1800" i="1" kern="1200" dirty="0">
                <a:solidFill>
                  <a:schemeClr val="bg1"/>
                </a:solidFill>
                <a:latin typeface="Calibri" panose="020F0502020204030204" pitchFamily="34" charset="0"/>
                <a:ea typeface="+mn-ea"/>
                <a:cs typeface="Calibri" panose="020F0502020204030204" pitchFamily="34" charset="0"/>
              </a:rPr>
              <a:t> </a:t>
            </a:r>
            <a:r>
              <a:rPr lang="en-US" sz="1800" i="1" kern="1200" dirty="0" err="1">
                <a:solidFill>
                  <a:schemeClr val="bg1"/>
                </a:solidFill>
                <a:latin typeface="Calibri" panose="020F0502020204030204" pitchFamily="34" charset="0"/>
                <a:ea typeface="+mn-ea"/>
                <a:cs typeface="Calibri" panose="020F0502020204030204" pitchFamily="34" charset="0"/>
              </a:rPr>
              <a:t>humana</a:t>
            </a:r>
            <a:r>
              <a:rPr lang="en-US" sz="1800" i="1" kern="1200" dirty="0">
                <a:solidFill>
                  <a:schemeClr val="bg1"/>
                </a:solidFill>
                <a:latin typeface="Calibri" panose="020F0502020204030204" pitchFamily="34" charset="0"/>
                <a:ea typeface="+mn-ea"/>
                <a:cs typeface="Calibri" panose="020F0502020204030204" pitchFamily="34" charset="0"/>
              </a:rPr>
              <a:t> a </a:t>
            </a:r>
            <a:r>
              <a:rPr lang="en-US" sz="1800" i="1" kern="1200" dirty="0" err="1">
                <a:solidFill>
                  <a:schemeClr val="bg1"/>
                </a:solidFill>
                <a:latin typeface="Calibri" panose="020F0502020204030204" pitchFamily="34" charset="0"/>
                <a:ea typeface="+mn-ea"/>
                <a:cs typeface="Calibri" panose="020F0502020204030204" pitchFamily="34" charset="0"/>
              </a:rPr>
              <a:t>nivel</a:t>
            </a:r>
            <a:r>
              <a:rPr lang="en-US" sz="1800" i="1" kern="1200" dirty="0">
                <a:solidFill>
                  <a:schemeClr val="bg1"/>
                </a:solidFill>
                <a:latin typeface="Calibri" panose="020F0502020204030204" pitchFamily="34" charset="0"/>
                <a:ea typeface="+mn-ea"/>
                <a:cs typeface="Calibri" panose="020F0502020204030204" pitchFamily="34" charset="0"/>
              </a:rPr>
              <a:t> individual </a:t>
            </a:r>
            <a:r>
              <a:rPr lang="en-US" sz="1800" i="1" kern="1200" dirty="0" err="1">
                <a:solidFill>
                  <a:schemeClr val="bg1"/>
                </a:solidFill>
                <a:latin typeface="Calibri" panose="020F0502020204030204" pitchFamily="34" charset="0"/>
                <a:ea typeface="+mn-ea"/>
                <a:cs typeface="Calibri" panose="020F0502020204030204" pitchFamily="34" charset="0"/>
              </a:rPr>
              <a:t>como</a:t>
            </a:r>
            <a:r>
              <a:rPr lang="en-US" sz="1800" i="1" kern="1200" dirty="0">
                <a:solidFill>
                  <a:schemeClr val="bg1"/>
                </a:solidFill>
                <a:latin typeface="Calibri" panose="020F0502020204030204" pitchFamily="34" charset="0"/>
                <a:ea typeface="+mn-ea"/>
                <a:cs typeface="Calibri" panose="020F0502020204030204" pitchFamily="34" charset="0"/>
              </a:rPr>
              <a:t> </a:t>
            </a:r>
            <a:r>
              <a:rPr lang="en-US" sz="1800" i="1" kern="1200" dirty="0" err="1">
                <a:solidFill>
                  <a:schemeClr val="bg1"/>
                </a:solidFill>
                <a:latin typeface="Calibri" panose="020F0502020204030204" pitchFamily="34" charset="0"/>
                <a:ea typeface="+mn-ea"/>
                <a:cs typeface="Calibri" panose="020F0502020204030204" pitchFamily="34" charset="0"/>
              </a:rPr>
              <a:t>el</a:t>
            </a:r>
            <a:r>
              <a:rPr lang="en-US" sz="1800" i="1" kern="1200" dirty="0">
                <a:solidFill>
                  <a:schemeClr val="bg1"/>
                </a:solidFill>
                <a:latin typeface="Calibri" panose="020F0502020204030204" pitchFamily="34" charset="0"/>
                <a:ea typeface="+mn-ea"/>
                <a:cs typeface="Calibri" panose="020F0502020204030204" pitchFamily="34" charset="0"/>
              </a:rPr>
              <a:t> bien </a:t>
            </a:r>
            <a:r>
              <a:rPr lang="en-US" sz="1800" i="1" kern="1200" dirty="0" err="1">
                <a:solidFill>
                  <a:schemeClr val="bg1"/>
                </a:solidFill>
                <a:latin typeface="Calibri" panose="020F0502020204030204" pitchFamily="34" charset="0"/>
                <a:ea typeface="+mn-ea"/>
                <a:cs typeface="Calibri" panose="020F0502020204030204" pitchFamily="34" charset="0"/>
              </a:rPr>
              <a:t>común</a:t>
            </a:r>
            <a:r>
              <a:rPr lang="en-US" sz="1800" i="1" kern="1200" dirty="0">
                <a:solidFill>
                  <a:schemeClr val="bg1"/>
                </a:solidFill>
                <a:latin typeface="Calibri" panose="020F0502020204030204" pitchFamily="34" charset="0"/>
                <a:ea typeface="+mn-ea"/>
                <a:cs typeface="Calibri" panose="020F0502020204030204" pitchFamily="34" charset="0"/>
              </a:rPr>
              <a:t> de la </a:t>
            </a:r>
            <a:r>
              <a:rPr lang="en-US" sz="1800" i="1" kern="1200" dirty="0" err="1">
                <a:solidFill>
                  <a:schemeClr val="bg1"/>
                </a:solidFill>
                <a:latin typeface="Calibri" panose="020F0502020204030204" pitchFamily="34" charset="0"/>
                <a:ea typeface="+mn-ea"/>
                <a:cs typeface="Calibri" panose="020F0502020204030204" pitchFamily="34" charset="0"/>
              </a:rPr>
              <a:t>sociedad</a:t>
            </a:r>
            <a:r>
              <a:rPr lang="en-US" sz="1800" i="1" kern="1200" dirty="0">
                <a:solidFill>
                  <a:schemeClr val="bg1"/>
                </a:solidFill>
                <a:latin typeface="Calibri" panose="020F0502020204030204" pitchFamily="34" charset="0"/>
                <a:ea typeface="+mn-ea"/>
                <a:cs typeface="Calibri" panose="020F0502020204030204" pitchFamily="34" charset="0"/>
              </a:rPr>
              <a:t>.”</a:t>
            </a:r>
            <a:br>
              <a:rPr lang="en-US" sz="1800" kern="1200" dirty="0">
                <a:solidFill>
                  <a:schemeClr val="bg1"/>
                </a:solidFill>
                <a:latin typeface="Calibri" panose="020F0502020204030204" pitchFamily="34" charset="0"/>
                <a:ea typeface="+mn-ea"/>
                <a:cs typeface="Calibri" panose="020F0502020204030204" pitchFamily="34" charset="0"/>
              </a:rPr>
            </a:br>
            <a:br>
              <a:rPr lang="en-US" sz="2000" kern="1200" dirty="0">
                <a:solidFill>
                  <a:schemeClr val="bg1"/>
                </a:solidFill>
                <a:latin typeface="+mn-lt"/>
                <a:ea typeface="+mn-ea"/>
                <a:cs typeface="+mn-cs"/>
              </a:rPr>
            </a:br>
            <a:br>
              <a:rPr lang="en-US" sz="2000" b="1" kern="1200" dirty="0">
                <a:solidFill>
                  <a:schemeClr val="bg1"/>
                </a:solidFill>
                <a:latin typeface="+mn-lt"/>
                <a:ea typeface="+mn-ea"/>
                <a:cs typeface="+mn-cs"/>
              </a:rPr>
            </a:br>
            <a:endParaRPr lang="en-US" sz="2000" kern="1200" dirty="0">
              <a:solidFill>
                <a:schemeClr val="bg1"/>
              </a:solidFill>
              <a:latin typeface="+mn-lt"/>
              <a:ea typeface="+mn-ea"/>
              <a:cs typeface="+mn-cs"/>
            </a:endParaRPr>
          </a:p>
        </p:txBody>
      </p:sp>
    </p:spTree>
    <p:extLst>
      <p:ext uri="{BB962C8B-B14F-4D97-AF65-F5344CB8AC3E}">
        <p14:creationId xmlns:p14="http://schemas.microsoft.com/office/powerpoint/2010/main" val="2548901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ga1eac15f37_0_43"/>
          <p:cNvSpPr txBox="1"/>
          <p:nvPr/>
        </p:nvSpPr>
        <p:spPr>
          <a:xfrm>
            <a:off x="932905" y="1161191"/>
            <a:ext cx="10326189" cy="3863296"/>
          </a:xfrm>
          <a:prstGeom prst="rect">
            <a:avLst/>
          </a:prstGeom>
          <a:noFill/>
          <a:ln>
            <a:noFill/>
          </a:ln>
        </p:spPr>
        <p:txBody>
          <a:bodyPr spcFirstLastPara="1" wrap="square" lIns="91425" tIns="91425" rIns="91425" bIns="91425" anchor="t" anchorCtr="0">
            <a:noAutofit/>
          </a:bodyPr>
          <a:lstStyle/>
          <a:p>
            <a:pPr marL="342900" indent="-342900" algn="just">
              <a:spcAft>
                <a:spcPts val="800"/>
              </a:spcAft>
              <a:buClr>
                <a:schemeClr val="bg1"/>
              </a:buClr>
              <a:buFont typeface="Arial" panose="020B0604020202020204" pitchFamily="34" charset="0"/>
              <a:buChar char="•"/>
            </a:pPr>
            <a:r>
              <a:rPr lang="es-ES" sz="1800" dirty="0">
                <a:solidFill>
                  <a:schemeClr val="bg1"/>
                </a:solidFill>
                <a:latin typeface="Calibri" panose="020F0502020204030204" pitchFamily="34" charset="0"/>
                <a:cs typeface="Calibri" panose="020F0502020204030204" pitchFamily="34" charset="0"/>
              </a:rPr>
              <a:t>La ética de la inteligencia artificial es un subcampo de la ética aplicada que estudia los problemas éticos que plantea el desarrollo, despliegue y utilización de la IA. </a:t>
            </a:r>
          </a:p>
          <a:p>
            <a:pPr marL="342900" indent="-342900" algn="just">
              <a:spcAft>
                <a:spcPts val="800"/>
              </a:spcAft>
              <a:buClr>
                <a:schemeClr val="bg1"/>
              </a:buClr>
              <a:buFont typeface="Arial" panose="020B0604020202020204" pitchFamily="34" charset="0"/>
              <a:buChar char="•"/>
            </a:pPr>
            <a:endParaRPr lang="es-ES" sz="1800" dirty="0">
              <a:solidFill>
                <a:schemeClr val="bg1"/>
              </a:solidFill>
              <a:latin typeface="Calibri" panose="020F0502020204030204" pitchFamily="34" charset="0"/>
              <a:cs typeface="Calibri" panose="020F0502020204030204" pitchFamily="34" charset="0"/>
            </a:endParaRPr>
          </a:p>
          <a:p>
            <a:pPr marL="342900" indent="-342900" algn="just">
              <a:spcAft>
                <a:spcPts val="800"/>
              </a:spcAft>
              <a:buClr>
                <a:schemeClr val="bg1"/>
              </a:buClr>
              <a:buFont typeface="Arial" panose="020B0604020202020204" pitchFamily="34" charset="0"/>
              <a:buChar char="•"/>
            </a:pPr>
            <a:r>
              <a:rPr lang="es-ES" sz="1800" u="sng" dirty="0">
                <a:solidFill>
                  <a:schemeClr val="bg1"/>
                </a:solidFill>
                <a:latin typeface="Calibri" panose="020F0502020204030204" pitchFamily="34" charset="0"/>
                <a:cs typeface="Calibri" panose="020F0502020204030204" pitchFamily="34" charset="0"/>
              </a:rPr>
              <a:t>Su preocupación fundamental es identificar de qué modo puede la IA mejorar o despertar inquietudes para la vida de las personas, ya sea en términos de calidad de vida o de la autonomía y la libertad humanas necesarias para una sociedad democrática</a:t>
            </a:r>
            <a:r>
              <a:rPr lang="es-ES" sz="1800" dirty="0">
                <a:solidFill>
                  <a:schemeClr val="bg1"/>
                </a:solidFill>
                <a:latin typeface="Calibri" panose="020F0502020204030204" pitchFamily="34" charset="0"/>
                <a:cs typeface="Calibri" panose="020F0502020204030204" pitchFamily="34" charset="0"/>
              </a:rPr>
              <a:t>.</a:t>
            </a:r>
          </a:p>
          <a:p>
            <a:pPr marL="342900" indent="-342900" algn="just">
              <a:spcAft>
                <a:spcPts val="800"/>
              </a:spcAft>
              <a:buClr>
                <a:schemeClr val="bg1"/>
              </a:buClr>
              <a:buFont typeface="Arial" panose="020B0604020202020204" pitchFamily="34" charset="0"/>
              <a:buChar char="•"/>
            </a:pPr>
            <a:endParaRPr lang="es-ES" sz="1800" dirty="0">
              <a:solidFill>
                <a:schemeClr val="bg1"/>
              </a:solidFill>
              <a:latin typeface="Calibri" panose="020F0502020204030204" pitchFamily="34" charset="0"/>
              <a:cs typeface="Calibri" panose="020F0502020204030204" pitchFamily="34" charset="0"/>
            </a:endParaRPr>
          </a:p>
          <a:p>
            <a:pPr marL="342900" indent="-342900" algn="just">
              <a:spcAft>
                <a:spcPts val="800"/>
              </a:spcAft>
              <a:buClr>
                <a:schemeClr val="bg1"/>
              </a:buClr>
              <a:buFont typeface="Arial" panose="020B0604020202020204" pitchFamily="34" charset="0"/>
              <a:buChar char="•"/>
            </a:pPr>
            <a:r>
              <a:rPr lang="es-ES" sz="1800" dirty="0">
                <a:solidFill>
                  <a:schemeClr val="bg1"/>
                </a:solidFill>
                <a:latin typeface="Calibri" panose="020F0502020204030204" pitchFamily="34" charset="0"/>
                <a:cs typeface="Calibri" panose="020F0502020204030204" pitchFamily="34" charset="0"/>
              </a:rPr>
              <a:t>Múltiples fines, principalmente.</a:t>
            </a:r>
          </a:p>
          <a:p>
            <a:pPr marL="822325" indent="-285750" algn="just">
              <a:spcAft>
                <a:spcPts val="800"/>
              </a:spcAft>
              <a:buClr>
                <a:schemeClr val="bg1"/>
              </a:buClr>
              <a:buFont typeface="Wingdings" panose="05000000000000000000" pitchFamily="2" charset="2"/>
              <a:buChar char="ü"/>
            </a:pPr>
            <a:r>
              <a:rPr lang="es-ES" sz="1800" dirty="0">
                <a:solidFill>
                  <a:schemeClr val="bg1"/>
                </a:solidFill>
                <a:latin typeface="Calibri" panose="020F0502020204030204" pitchFamily="34" charset="0"/>
                <a:cs typeface="Calibri" panose="020F0502020204030204" pitchFamily="34" charset="0"/>
              </a:rPr>
              <a:t>Estimular la reflexión sobre la necesidad de proteger a las personas y los grupos .</a:t>
            </a:r>
          </a:p>
          <a:p>
            <a:pPr marL="822325" indent="-285750" algn="just">
              <a:spcAft>
                <a:spcPts val="800"/>
              </a:spcAft>
              <a:buClr>
                <a:schemeClr val="bg1"/>
              </a:buClr>
              <a:buFont typeface="Wingdings" panose="05000000000000000000" pitchFamily="2" charset="2"/>
              <a:buChar char="ü"/>
            </a:pPr>
            <a:r>
              <a:rPr lang="es-ES" sz="1800" dirty="0">
                <a:solidFill>
                  <a:schemeClr val="bg1"/>
                </a:solidFill>
                <a:latin typeface="Calibri" panose="020F0502020204030204" pitchFamily="34" charset="0"/>
                <a:cs typeface="Calibri" panose="020F0502020204030204" pitchFamily="34" charset="0"/>
              </a:rPr>
              <a:t>Estimular nuevos tipos de innovaciones que busquen fomentar valores éticos.</a:t>
            </a:r>
          </a:p>
          <a:p>
            <a:pPr algn="just">
              <a:lnSpc>
                <a:spcPct val="107000"/>
              </a:lnSpc>
              <a:spcAft>
                <a:spcPts val="800"/>
              </a:spcAft>
              <a:buClr>
                <a:schemeClr val="bg1"/>
              </a:buClr>
            </a:pPr>
            <a:endParaRPr lang="es-ES" dirty="0">
              <a:solidFill>
                <a:schemeClr val="bg1"/>
              </a:solidFill>
              <a:latin typeface="Calibri" panose="020F0502020204030204" pitchFamily="34" charset="0"/>
              <a:cs typeface="Calibri" panose="020F0502020204030204" pitchFamily="34" charset="0"/>
            </a:endParaRPr>
          </a:p>
          <a:p>
            <a:pPr algn="r">
              <a:lnSpc>
                <a:spcPct val="107000"/>
              </a:lnSpc>
              <a:spcAft>
                <a:spcPts val="800"/>
              </a:spcAft>
              <a:buClr>
                <a:schemeClr val="bg1"/>
              </a:buClr>
            </a:pPr>
            <a:r>
              <a:rPr lang="es-ES" dirty="0">
                <a:latin typeface="Calibri" panose="020F0502020204030204" pitchFamily="34" charset="0"/>
                <a:cs typeface="Calibri" panose="020F0502020204030204" pitchFamily="34" charset="0"/>
              </a:rPr>
              <a:t>en </a:t>
            </a:r>
            <a:r>
              <a:rPr lang="es-ES" dirty="0"/>
              <a:t>el nivel más básico.</a:t>
            </a:r>
            <a:r>
              <a:rPr lang="en-US" sz="1400" kern="1200" dirty="0">
                <a:solidFill>
                  <a:schemeClr val="accent1"/>
                </a:solidFill>
                <a:latin typeface="+mj-lt"/>
                <a:ea typeface="+mj-ea"/>
                <a:cs typeface="+mj-cs"/>
              </a:rPr>
              <a:t> </a:t>
            </a:r>
            <a:r>
              <a:rPr lang="en-US" sz="1400" kern="1200" dirty="0">
                <a:solidFill>
                  <a:schemeClr val="bg1"/>
                </a:solidFill>
                <a:latin typeface="+mj-lt"/>
                <a:ea typeface="+mj-ea"/>
                <a:cs typeface="+mj-cs"/>
              </a:rPr>
              <a:t>Ethics guidelines for trustworthy AI</a:t>
            </a:r>
            <a:br>
              <a:rPr lang="en-US" sz="1400" kern="1200" dirty="0">
                <a:solidFill>
                  <a:schemeClr val="bg1"/>
                </a:solidFill>
                <a:latin typeface="+mj-lt"/>
                <a:ea typeface="+mj-ea"/>
                <a:cs typeface="+mj-cs"/>
              </a:rPr>
            </a:br>
            <a:r>
              <a:rPr lang="en-US" sz="1100" kern="1200" dirty="0">
                <a:solidFill>
                  <a:schemeClr val="bg1"/>
                </a:solidFill>
                <a:latin typeface="+mj-lt"/>
                <a:ea typeface="+mj-ea"/>
                <a:cs typeface="+mj-cs"/>
              </a:rPr>
              <a:t>EU Commission.</a:t>
            </a:r>
            <a:br>
              <a:rPr lang="en-US" sz="1100" kern="1200" dirty="0">
                <a:solidFill>
                  <a:schemeClr val="bg1"/>
                </a:solidFill>
                <a:latin typeface="+mj-lt"/>
                <a:ea typeface="+mj-ea"/>
                <a:cs typeface="+mj-cs"/>
              </a:rPr>
            </a:br>
            <a:r>
              <a:rPr lang="en-US" sz="1100" kern="1200" dirty="0">
                <a:solidFill>
                  <a:schemeClr val="bg1"/>
                </a:solidFill>
                <a:latin typeface="+mj-lt"/>
                <a:ea typeface="+mj-ea"/>
                <a:cs typeface="+mj-cs"/>
              </a:rPr>
              <a:t>Abril 2019</a:t>
            </a:r>
            <a:br>
              <a:rPr lang="en-US" sz="1100" kern="1200" dirty="0">
                <a:solidFill>
                  <a:schemeClr val="bg1"/>
                </a:solidFill>
                <a:latin typeface="+mj-lt"/>
                <a:ea typeface="+mj-ea"/>
                <a:cs typeface="+mj-cs"/>
              </a:rPr>
            </a:br>
            <a:endParaRPr lang="en-US" u="sng"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764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D4B8E37B-6F57-401D-AD89-2D4DEB70D03E}"/>
              </a:ext>
            </a:extLst>
          </p:cNvPr>
          <p:cNvSpPr txBox="1"/>
          <p:nvPr/>
        </p:nvSpPr>
        <p:spPr>
          <a:xfrm>
            <a:off x="841248" y="552289"/>
            <a:ext cx="3976496" cy="3900326"/>
          </a:xfrm>
        </p:spPr>
        <p:txBody>
          <a:bodyPr vert="horz" lIns="91440" tIns="45720" rIns="91440" bIns="45720" rtlCol="0" anchor="b">
            <a:normAutofit/>
          </a:bodyPr>
          <a:lstStyle/>
          <a:p>
            <a:pPr fontAlgn="base">
              <a:lnSpc>
                <a:spcPct val="90000"/>
              </a:lnSpc>
              <a:spcBef>
                <a:spcPct val="0"/>
              </a:spcBef>
              <a:spcAft>
                <a:spcPts val="1500"/>
              </a:spcAft>
              <a:buClr>
                <a:schemeClr val="bg1"/>
              </a:buClr>
            </a:pPr>
            <a:r>
              <a:rPr lang="en-US" sz="3200" kern="1200" dirty="0">
                <a:solidFill>
                  <a:schemeClr val="bg1"/>
                </a:solidFill>
                <a:latin typeface="Calibri" panose="020F0502020204030204" pitchFamily="34" charset="0"/>
                <a:ea typeface="+mj-ea"/>
                <a:cs typeface="Calibri" panose="020F0502020204030204" pitchFamily="34" charset="0"/>
              </a:rPr>
              <a:t>SIETE </a:t>
            </a:r>
            <a:r>
              <a:rPr lang="en-US" sz="3200" kern="1200" dirty="0" err="1">
                <a:solidFill>
                  <a:schemeClr val="bg1"/>
                </a:solidFill>
                <a:latin typeface="Calibri" panose="020F0502020204030204" pitchFamily="34" charset="0"/>
                <a:ea typeface="+mj-ea"/>
                <a:cs typeface="Calibri" panose="020F0502020204030204" pitchFamily="34" charset="0"/>
              </a:rPr>
              <a:t>requisitos</a:t>
            </a:r>
            <a:r>
              <a:rPr lang="en-US" sz="3200" kern="1200" dirty="0">
                <a:solidFill>
                  <a:schemeClr val="bg1"/>
                </a:solidFill>
                <a:latin typeface="Calibri" panose="020F0502020204030204" pitchFamily="34" charset="0"/>
                <a:ea typeface="+mj-ea"/>
                <a:cs typeface="Calibri" panose="020F0502020204030204" pitchFamily="34" charset="0"/>
              </a:rPr>
              <a:t> clave </a:t>
            </a:r>
            <a:r>
              <a:rPr lang="en-US" sz="3200" kern="1200" dirty="0">
                <a:solidFill>
                  <a:schemeClr val="bg1"/>
                </a:solidFill>
                <a:effectLst/>
                <a:latin typeface="Calibri" panose="020F0502020204030204" pitchFamily="34" charset="0"/>
                <a:ea typeface="+mj-ea"/>
                <a:cs typeface="Calibri" panose="020F0502020204030204" pitchFamily="34" charset="0"/>
              </a:rPr>
              <a:t>que los </a:t>
            </a:r>
            <a:r>
              <a:rPr lang="en-US" sz="3200" kern="1200" dirty="0" err="1">
                <a:solidFill>
                  <a:schemeClr val="bg1"/>
                </a:solidFill>
                <a:effectLst/>
                <a:latin typeface="Calibri" panose="020F0502020204030204" pitchFamily="34" charset="0"/>
                <a:ea typeface="+mj-ea"/>
                <a:cs typeface="Calibri" panose="020F0502020204030204" pitchFamily="34" charset="0"/>
              </a:rPr>
              <a:t>sistemas</a:t>
            </a:r>
            <a:r>
              <a:rPr lang="en-US" sz="3200" kern="1200" dirty="0">
                <a:solidFill>
                  <a:schemeClr val="bg1"/>
                </a:solidFill>
                <a:effectLst/>
                <a:latin typeface="Calibri" panose="020F0502020204030204" pitchFamily="34" charset="0"/>
                <a:ea typeface="+mj-ea"/>
                <a:cs typeface="Calibri" panose="020F0502020204030204" pitchFamily="34" charset="0"/>
              </a:rPr>
              <a:t> de IA </a:t>
            </a:r>
            <a:r>
              <a:rPr lang="en-US" sz="3200" kern="1200" dirty="0" err="1">
                <a:solidFill>
                  <a:schemeClr val="bg1"/>
                </a:solidFill>
                <a:effectLst/>
                <a:latin typeface="Calibri" panose="020F0502020204030204" pitchFamily="34" charset="0"/>
                <a:ea typeface="+mj-ea"/>
                <a:cs typeface="Calibri" panose="020F0502020204030204" pitchFamily="34" charset="0"/>
              </a:rPr>
              <a:t>deben</a:t>
            </a:r>
            <a:r>
              <a:rPr lang="en-US" sz="3200" kern="1200" dirty="0">
                <a:solidFill>
                  <a:schemeClr val="bg1"/>
                </a:solidFill>
                <a:effectLst/>
                <a:latin typeface="Calibri" panose="020F0502020204030204" pitchFamily="34" charset="0"/>
                <a:ea typeface="+mj-ea"/>
                <a:cs typeface="Calibri" panose="020F0502020204030204" pitchFamily="34" charset="0"/>
              </a:rPr>
              <a:t> </a:t>
            </a:r>
            <a:r>
              <a:rPr lang="en-US" sz="3200" kern="1200" dirty="0" err="1">
                <a:solidFill>
                  <a:schemeClr val="bg1"/>
                </a:solidFill>
                <a:effectLst/>
                <a:latin typeface="Calibri" panose="020F0502020204030204" pitchFamily="34" charset="0"/>
                <a:ea typeface="+mj-ea"/>
                <a:cs typeface="Calibri" panose="020F0502020204030204" pitchFamily="34" charset="0"/>
              </a:rPr>
              <a:t>cumplir</a:t>
            </a:r>
            <a:r>
              <a:rPr lang="en-US" sz="3200" kern="1200" dirty="0">
                <a:solidFill>
                  <a:schemeClr val="bg1"/>
                </a:solidFill>
                <a:effectLst/>
                <a:latin typeface="Calibri" panose="020F0502020204030204" pitchFamily="34" charset="0"/>
                <a:ea typeface="+mj-ea"/>
                <a:cs typeface="Calibri" panose="020F0502020204030204" pitchFamily="34" charset="0"/>
              </a:rPr>
              <a:t> para ser </a:t>
            </a:r>
            <a:r>
              <a:rPr lang="en-US" sz="3200" kern="1200" dirty="0">
                <a:solidFill>
                  <a:schemeClr val="bg1"/>
                </a:solidFill>
                <a:latin typeface="Calibri" panose="020F0502020204030204" pitchFamily="34" charset="0"/>
                <a:ea typeface="+mj-ea"/>
                <a:cs typeface="Calibri" panose="020F0502020204030204" pitchFamily="34" charset="0"/>
              </a:rPr>
              <a:t>CONFIABLES</a:t>
            </a:r>
            <a:r>
              <a:rPr lang="en-US" sz="3200" kern="1200" dirty="0">
                <a:solidFill>
                  <a:schemeClr val="bg1"/>
                </a:solidFill>
                <a:latin typeface="+mj-lt"/>
                <a:ea typeface="+mj-ea"/>
                <a:cs typeface="+mj-cs"/>
              </a:rPr>
              <a:t>. </a:t>
            </a:r>
          </a:p>
        </p:txBody>
      </p:sp>
      <p:sp>
        <p:nvSpPr>
          <p:cNvPr id="23" name="Google Shape;123;ga1eac15f37_0_43">
            <a:extLst>
              <a:ext uri="{FF2B5EF4-FFF2-40B4-BE49-F238E27FC236}">
                <a16:creationId xmlns:a16="http://schemas.microsoft.com/office/drawing/2014/main" id="{AD2D8F81-557E-4B36-A064-F43BAB507983}"/>
              </a:ext>
            </a:extLst>
          </p:cNvPr>
          <p:cNvSpPr txBox="1"/>
          <p:nvPr/>
        </p:nvSpPr>
        <p:spPr>
          <a:xfrm>
            <a:off x="841248" y="4563875"/>
            <a:ext cx="3602933" cy="1278596"/>
          </a:xfrm>
        </p:spPr>
        <p:txBody>
          <a:bodyPr spcFirstLastPara="1" vert="horz" lIns="91440" tIns="45720" rIns="91440" bIns="45720" rtlCol="0" anchorCtr="0">
            <a:noAutofit/>
          </a:bodyPr>
          <a:lstStyle/>
          <a:p>
            <a:pPr fontAlgn="base">
              <a:spcAft>
                <a:spcPts val="1500"/>
              </a:spcAft>
              <a:buClr>
                <a:schemeClr val="bg1"/>
              </a:buClr>
            </a:pP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Todos</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ellos</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de la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misma</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importancia</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que se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apoyan</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unos</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sobre</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otros</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y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deben</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ser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implementados</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y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evaluados</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a lo largo de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todo</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el</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ciclo</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de </a:t>
            </a:r>
            <a:r>
              <a:rPr lang="en-US" sz="1600" kern="1200" dirty="0" err="1">
                <a:solidFill>
                  <a:schemeClr val="bg1">
                    <a:alpha val="80000"/>
                  </a:schemeClr>
                </a:solidFill>
                <a:latin typeface="Calibri" panose="020F0502020204030204" pitchFamily="34" charset="0"/>
                <a:ea typeface="+mn-ea"/>
                <a:cs typeface="Calibri" panose="020F0502020204030204" pitchFamily="34" charset="0"/>
              </a:rPr>
              <a:t>vida</a:t>
            </a:r>
            <a:r>
              <a:rPr lang="en-US" sz="1600" kern="1200" dirty="0">
                <a:solidFill>
                  <a:schemeClr val="bg1">
                    <a:alpha val="80000"/>
                  </a:schemeClr>
                </a:solidFill>
                <a:latin typeface="Calibri" panose="020F0502020204030204" pitchFamily="34" charset="0"/>
                <a:ea typeface="+mn-ea"/>
                <a:cs typeface="Calibri" panose="020F0502020204030204" pitchFamily="34" charset="0"/>
              </a:rPr>
              <a:t> de la IA.</a:t>
            </a:r>
            <a:endParaRPr lang="en-US" sz="1600" kern="1200" dirty="0">
              <a:solidFill>
                <a:schemeClr val="bg1">
                  <a:alpha val="80000"/>
                </a:schemeClr>
              </a:solidFill>
              <a:latin typeface="Calibri" panose="020F0502020204030204" pitchFamily="34" charset="0"/>
              <a:ea typeface="+mn-ea"/>
              <a:cs typeface="Calibri" panose="020F0502020204030204" pitchFamily="34" charset="0"/>
              <a:sym typeface="Calibri"/>
            </a:endParaRPr>
          </a:p>
        </p:txBody>
      </p:sp>
      <p:pic>
        <p:nvPicPr>
          <p:cNvPr id="3" name="Imagen 2">
            <a:extLst>
              <a:ext uri="{FF2B5EF4-FFF2-40B4-BE49-F238E27FC236}">
                <a16:creationId xmlns:a16="http://schemas.microsoft.com/office/drawing/2014/main" id="{1D776DC1-1891-4962-8322-F88CEA7A48B4}"/>
              </a:ext>
            </a:extLst>
          </p:cNvPr>
          <p:cNvPicPr>
            <a:picLocks noChangeAspect="1"/>
          </p:cNvPicPr>
          <p:nvPr/>
        </p:nvPicPr>
        <p:blipFill>
          <a:blip r:embed="rId3"/>
          <a:stretch>
            <a:fillRect/>
          </a:stretch>
        </p:blipFill>
        <p:spPr>
          <a:xfrm>
            <a:off x="4935681" y="0"/>
            <a:ext cx="7256319" cy="6858000"/>
          </a:xfrm>
          <a:prstGeom prst="rect">
            <a:avLst/>
          </a:prstGeom>
        </p:spPr>
      </p:pic>
    </p:spTree>
    <p:extLst>
      <p:ext uri="{BB962C8B-B14F-4D97-AF65-F5344CB8AC3E}">
        <p14:creationId xmlns:p14="http://schemas.microsoft.com/office/powerpoint/2010/main" val="3952068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ga1eac15f37_0_43"/>
          <p:cNvSpPr txBox="1"/>
          <p:nvPr/>
        </p:nvSpPr>
        <p:spPr>
          <a:xfrm>
            <a:off x="684073" y="455656"/>
            <a:ext cx="5173239" cy="5370109"/>
          </a:xfrm>
          <a:prstGeom prst="rect">
            <a:avLst/>
          </a:prstGeom>
          <a:noFill/>
          <a:ln>
            <a:noFill/>
          </a:ln>
        </p:spPr>
        <p:txBody>
          <a:bodyPr spcFirstLastPara="1" wrap="square" lIns="91425" tIns="91425" rIns="91425" bIns="91425" anchor="t" anchorCtr="0">
            <a:noAutofit/>
          </a:bodyPr>
          <a:lstStyle/>
          <a:p>
            <a:pPr lvl="0"/>
            <a:endParaRPr lang="en-US" sz="2000" dirty="0">
              <a:solidFill>
                <a:schemeClr val="bg1"/>
              </a:solidFill>
              <a:latin typeface="Roboto" panose="02000000000000000000" pitchFamily="2" charset="0"/>
              <a:cs typeface="Calibri"/>
              <a:sym typeface="Calibri"/>
            </a:endParaRPr>
          </a:p>
          <a:p>
            <a:pPr marL="342900" lvl="0" indent="-342900">
              <a:lnSpc>
                <a:spcPct val="107000"/>
              </a:lnSpc>
              <a:buClr>
                <a:schemeClr val="bg1"/>
              </a:buClr>
              <a:buSzPct val="200000"/>
              <a:buFont typeface="+mj-lt"/>
              <a:buAutoNum type="arabicPeriod"/>
            </a:pPr>
            <a:r>
              <a:rPr lang="es-E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Acción y supervisión humanas</a:t>
            </a:r>
            <a:r>
              <a:rPr lang="es-E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Incluidos los derechos fundamentales, la acción humana y la supervisión humana. </a:t>
            </a:r>
          </a:p>
          <a:p>
            <a:pPr marL="342900" lvl="0" indent="-342900">
              <a:lnSpc>
                <a:spcPct val="107000"/>
              </a:lnSpc>
              <a:buClr>
                <a:schemeClr val="bg1"/>
              </a:buClr>
              <a:buSzPct val="200000"/>
              <a:buFont typeface="+mj-lt"/>
              <a:buAutoNum type="arabicPeriod"/>
            </a:pPr>
            <a:endParaRPr lang="es-E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Clr>
                <a:schemeClr val="bg1"/>
              </a:buClr>
              <a:buSzPct val="200000"/>
              <a:buFont typeface="+mj-lt"/>
              <a:buAutoNum type="arabicPeriod"/>
            </a:pPr>
            <a:r>
              <a:rPr lang="es-ES" sz="2800" dirty="0">
                <a:solidFill>
                  <a:schemeClr val="bg1"/>
                </a:solidFill>
                <a:latin typeface="Calibri" panose="020F0502020204030204" pitchFamily="34" charset="0"/>
                <a:cs typeface="Times New Roman" panose="02020603050405020304" pitchFamily="18" charset="0"/>
              </a:rPr>
              <a:t>Solidez técnica y seguridad </a:t>
            </a:r>
            <a:r>
              <a:rPr lang="es-E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Incluida la capacidad de resistencia a los ataques y la seguridad, un plan de repliegue y la seguridad general, precisión, fiabilidad y reproducibilidad. </a:t>
            </a:r>
          </a:p>
          <a:p>
            <a:pPr marL="342900" lvl="0" indent="-342900">
              <a:lnSpc>
                <a:spcPct val="107000"/>
              </a:lnSpc>
              <a:buClr>
                <a:schemeClr val="bg1"/>
              </a:buClr>
              <a:buSzPct val="200000"/>
              <a:buFont typeface="+mj-lt"/>
              <a:buAutoNum type="arabicPeriod"/>
            </a:pPr>
            <a:endParaRPr lang="es-E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chemeClr val="bg1"/>
              </a:buClr>
              <a:buSzPct val="200000"/>
              <a:buFont typeface="+mj-lt"/>
              <a:buAutoNum type="arabicPeriod"/>
            </a:pPr>
            <a:r>
              <a:rPr lang="es-ES" sz="2800" dirty="0">
                <a:solidFill>
                  <a:schemeClr val="bg1"/>
                </a:solidFill>
                <a:latin typeface="Calibri" panose="020F0502020204030204" pitchFamily="34" charset="0"/>
                <a:cs typeface="Times New Roman" panose="02020603050405020304" pitchFamily="18" charset="0"/>
              </a:rPr>
              <a:t>Gestión de la privacidad y de los datos, </a:t>
            </a:r>
            <a:r>
              <a:rPr lang="es-E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Incluido el respeto de la privacidad, la calidad y la integridad de los datos, así como el acceso a estos. </a:t>
            </a:r>
          </a:p>
          <a:p>
            <a:pPr marL="360363" lvl="5" indent="-360363">
              <a:buFont typeface="+mj-lt"/>
              <a:buAutoNum type="arabicPeriod"/>
            </a:pPr>
            <a:r>
              <a:rPr lang="es-ES" sz="1100" dirty="0">
                <a:solidFill>
                  <a:schemeClr val="bg1"/>
                </a:solidFill>
              </a:rPr>
              <a:t>Adecuación al RGPD de tratamientos que incorporan Inteligencia Artificial. Agencia Española de Protección de Datos, Febrero de 2020.</a:t>
            </a:r>
            <a:endParaRPr lang="en-US" sz="1100" dirty="0">
              <a:solidFill>
                <a:schemeClr val="bg1"/>
              </a:solidFill>
            </a:endParaRPr>
          </a:p>
          <a:p>
            <a:pPr marL="360363" lvl="5"/>
            <a:r>
              <a:rPr lang="en-US" sz="1100" b="0" i="0" dirty="0">
                <a:solidFill>
                  <a:schemeClr val="bg1"/>
                </a:solidFill>
                <a:effectLst/>
                <a:latin typeface="Roboto" panose="02000000000000000000" pitchFamily="2" charset="0"/>
                <a:hlinkClick r:id="rId3"/>
              </a:rPr>
              <a:t>https://www.aepd.es/sites/default/files/2020-02/adecuacion-rgpd-ia.pdf</a:t>
            </a:r>
            <a:endParaRPr lang="en-US" sz="1100" i="1" dirty="0">
              <a:solidFill>
                <a:schemeClr val="bg1"/>
              </a:solidFill>
              <a:latin typeface="Roboto" panose="02000000000000000000" pitchFamily="2" charset="0"/>
            </a:endParaRPr>
          </a:p>
          <a:p>
            <a:pPr algn="l">
              <a:buClr>
                <a:schemeClr val="bg1"/>
              </a:buClr>
              <a:buSzPct val="170000"/>
            </a:pPr>
            <a:endParaRPr lang="en-US" sz="2000" b="1" dirty="0">
              <a:solidFill>
                <a:schemeClr val="bg1"/>
              </a:solidFill>
              <a:latin typeface="Roboto" panose="02000000000000000000" pitchFamily="2" charset="0"/>
              <a:cs typeface="Calibri"/>
            </a:endParaRPr>
          </a:p>
          <a:p>
            <a:pPr algn="l">
              <a:buClr>
                <a:schemeClr val="bg1"/>
              </a:buClr>
              <a:buSzPct val="170000"/>
            </a:pPr>
            <a:endParaRPr lang="en-US" sz="2000" b="1" dirty="0">
              <a:solidFill>
                <a:schemeClr val="bg1"/>
              </a:solidFill>
              <a:latin typeface="Roboto" panose="02000000000000000000" pitchFamily="2" charset="0"/>
              <a:cs typeface="Calibri"/>
            </a:endParaRPr>
          </a:p>
          <a:p>
            <a:pPr algn="l">
              <a:buClr>
                <a:schemeClr val="bg1"/>
              </a:buClr>
              <a:buSzPct val="170000"/>
            </a:pPr>
            <a:endParaRPr lang="en-US" sz="2000" b="1" dirty="0">
              <a:solidFill>
                <a:schemeClr val="bg1"/>
              </a:solidFill>
              <a:latin typeface="Roboto" panose="02000000000000000000" pitchFamily="2" charset="0"/>
              <a:cs typeface="Calibri"/>
            </a:endParaRPr>
          </a:p>
          <a:p>
            <a:pPr algn="l">
              <a:buClr>
                <a:schemeClr val="bg1"/>
              </a:buClr>
              <a:buSzPct val="170000"/>
            </a:pPr>
            <a:endParaRPr lang="en-US" sz="2000" b="1" dirty="0">
              <a:solidFill>
                <a:schemeClr val="bg1"/>
              </a:solidFill>
              <a:latin typeface="Roboto" panose="02000000000000000000" pitchFamily="2" charset="0"/>
              <a:cs typeface="Calibri"/>
            </a:endParaRPr>
          </a:p>
          <a:p>
            <a:pPr algn="l">
              <a:buClr>
                <a:schemeClr val="bg1"/>
              </a:buClr>
              <a:buSzPct val="170000"/>
            </a:pPr>
            <a:endParaRPr lang="en-US" sz="2000" b="1" dirty="0">
              <a:solidFill>
                <a:schemeClr val="bg1"/>
              </a:solidFill>
              <a:latin typeface="Roboto" panose="02000000000000000000" pitchFamily="2" charset="0"/>
              <a:cs typeface="Calibri"/>
            </a:endParaRPr>
          </a:p>
          <a:p>
            <a:pPr algn="l">
              <a:buClr>
                <a:schemeClr val="bg1"/>
              </a:buClr>
              <a:buSzPct val="170000"/>
            </a:pPr>
            <a:endParaRPr lang="en-US" sz="2000" b="1" dirty="0">
              <a:solidFill>
                <a:schemeClr val="bg1"/>
              </a:solidFill>
              <a:latin typeface="Roboto" panose="02000000000000000000" pitchFamily="2" charset="0"/>
              <a:cs typeface="Calibri"/>
            </a:endParaRPr>
          </a:p>
          <a:p>
            <a:pPr algn="l">
              <a:buClr>
                <a:schemeClr val="bg1"/>
              </a:buClr>
              <a:buSzPct val="170000"/>
            </a:pPr>
            <a:endParaRPr lang="en-US" sz="2000" b="1" dirty="0">
              <a:solidFill>
                <a:schemeClr val="bg1"/>
              </a:solidFill>
              <a:latin typeface="Roboto" panose="02000000000000000000" pitchFamily="2" charset="0"/>
              <a:cs typeface="Calibri"/>
            </a:endParaRPr>
          </a:p>
          <a:p>
            <a:pPr algn="l"/>
            <a:endParaRPr lang="en-US" b="0" i="0" dirty="0">
              <a:solidFill>
                <a:schemeClr val="bg1"/>
              </a:solidFill>
              <a:effectLst/>
              <a:latin typeface="Roboto" panose="02000000000000000000" pitchFamily="2" charset="0"/>
            </a:endParaRPr>
          </a:p>
          <a:p>
            <a:pPr lvl="0"/>
            <a:endParaRPr lang="en-US" sz="1600" dirty="0">
              <a:solidFill>
                <a:schemeClr val="bg1"/>
              </a:solidFill>
              <a:latin typeface="Calibri"/>
              <a:cs typeface="Calibri"/>
              <a:sym typeface="Calibri"/>
            </a:endParaRPr>
          </a:p>
        </p:txBody>
      </p:sp>
      <p:sp>
        <p:nvSpPr>
          <p:cNvPr id="12" name="Google Shape;123;ga1eac15f37_0_43">
            <a:extLst>
              <a:ext uri="{FF2B5EF4-FFF2-40B4-BE49-F238E27FC236}">
                <a16:creationId xmlns:a16="http://schemas.microsoft.com/office/drawing/2014/main" id="{1D092C17-0C07-44B0-AF1E-98EA137F0356}"/>
              </a:ext>
            </a:extLst>
          </p:cNvPr>
          <p:cNvSpPr txBox="1"/>
          <p:nvPr/>
        </p:nvSpPr>
        <p:spPr>
          <a:xfrm>
            <a:off x="6334688" y="654895"/>
            <a:ext cx="5173238" cy="3220300"/>
          </a:xfrm>
          <a:prstGeom prst="rect">
            <a:avLst/>
          </a:prstGeom>
          <a:noFill/>
          <a:ln>
            <a:noFill/>
          </a:ln>
        </p:spPr>
        <p:txBody>
          <a:bodyPr spcFirstLastPara="1" wrap="square" lIns="91425" tIns="91425" rIns="91425" bIns="91425" anchor="t" anchorCtr="0">
            <a:noAutofit/>
          </a:bodyPr>
          <a:lstStyle/>
          <a:p>
            <a:pPr algn="l"/>
            <a:endParaRPr lang="en-US" b="0" i="0" dirty="0">
              <a:solidFill>
                <a:schemeClr val="bg1"/>
              </a:solidFill>
              <a:effectLst/>
              <a:latin typeface="Roboto" panose="02000000000000000000" pitchFamily="2" charset="0"/>
            </a:endParaRPr>
          </a:p>
          <a:p>
            <a:pPr marL="631825" indent="-631825" algn="l">
              <a:buClr>
                <a:schemeClr val="bg1"/>
              </a:buClr>
              <a:buSzPct val="200000"/>
              <a:buFont typeface="+mj-lt"/>
              <a:buAutoNum type="arabicPeriod" startAt="4"/>
            </a:pPr>
            <a:r>
              <a:rPr lang="es-ES" sz="2800" dirty="0">
                <a:solidFill>
                  <a:schemeClr val="bg1"/>
                </a:solidFill>
                <a:latin typeface="Calibri" panose="020F0502020204030204" pitchFamily="34" charset="0"/>
                <a:cs typeface="Times New Roman" panose="02020603050405020304" pitchFamily="18" charset="0"/>
              </a:rPr>
              <a:t>Transparencia,</a:t>
            </a:r>
            <a:r>
              <a:rPr lang="es-ES" dirty="0">
                <a:solidFill>
                  <a:schemeClr val="bg1"/>
                </a:solidFill>
              </a:rPr>
              <a:t> Incluidas la trazabilidad, la </a:t>
            </a:r>
            <a:r>
              <a:rPr lang="es-ES" dirty="0" err="1">
                <a:solidFill>
                  <a:schemeClr val="bg1"/>
                </a:solidFill>
              </a:rPr>
              <a:t>explicabilidad</a:t>
            </a:r>
            <a:r>
              <a:rPr lang="es-ES" dirty="0">
                <a:solidFill>
                  <a:schemeClr val="bg1"/>
                </a:solidFill>
              </a:rPr>
              <a:t> y la comunicación. </a:t>
            </a:r>
          </a:p>
          <a:p>
            <a:pPr marL="342900" indent="-342900" algn="l">
              <a:buClr>
                <a:schemeClr val="bg1"/>
              </a:buClr>
              <a:buSzPct val="200000"/>
              <a:buFont typeface="+mj-lt"/>
              <a:buAutoNum type="arabicPeriod" startAt="4"/>
            </a:pPr>
            <a:endParaRPr lang="es-ES" dirty="0">
              <a:solidFill>
                <a:schemeClr val="bg1"/>
              </a:solidFill>
            </a:endParaRPr>
          </a:p>
          <a:p>
            <a:pPr marL="342900" indent="-342900" algn="l">
              <a:buClr>
                <a:schemeClr val="bg1"/>
              </a:buClr>
              <a:buSzPct val="200000"/>
              <a:buFont typeface="+mj-lt"/>
              <a:buAutoNum type="arabicPeriod" startAt="4"/>
            </a:pPr>
            <a:r>
              <a:rPr lang="es-ES" sz="2800" dirty="0">
                <a:solidFill>
                  <a:schemeClr val="bg1"/>
                </a:solidFill>
                <a:latin typeface="Calibri" panose="020F0502020204030204" pitchFamily="34" charset="0"/>
                <a:cs typeface="Times New Roman" panose="02020603050405020304" pitchFamily="18" charset="0"/>
              </a:rPr>
              <a:t>Diversidad, no discriminación y equidad, </a:t>
            </a:r>
            <a:r>
              <a:rPr lang="es-ES" dirty="0">
                <a:solidFill>
                  <a:schemeClr val="bg1"/>
                </a:solidFill>
              </a:rPr>
              <a:t>Incluida la ausencia de sesgos injustos, la accesibilidad y el diseño universal, así como la participación de las partes interesadas. </a:t>
            </a:r>
          </a:p>
          <a:p>
            <a:pPr marL="342900" indent="-342900" algn="l">
              <a:buClr>
                <a:schemeClr val="bg1"/>
              </a:buClr>
              <a:buSzPct val="200000"/>
              <a:buFont typeface="+mj-lt"/>
              <a:buAutoNum type="arabicPeriod" startAt="4"/>
            </a:pPr>
            <a:endParaRPr lang="es-ES" dirty="0">
              <a:solidFill>
                <a:schemeClr val="bg1"/>
              </a:solidFill>
            </a:endParaRPr>
          </a:p>
          <a:p>
            <a:pPr marL="342900" indent="-342900" algn="l">
              <a:buClr>
                <a:schemeClr val="bg1"/>
              </a:buClr>
              <a:buSzPct val="200000"/>
              <a:buFont typeface="+mj-lt"/>
              <a:buAutoNum type="arabicPeriod" startAt="4"/>
            </a:pPr>
            <a:r>
              <a:rPr lang="es-ES" sz="2800" dirty="0">
                <a:solidFill>
                  <a:schemeClr val="bg1"/>
                </a:solidFill>
                <a:latin typeface="Calibri" panose="020F0502020204030204" pitchFamily="34" charset="0"/>
                <a:cs typeface="Times New Roman" panose="02020603050405020304" pitchFamily="18" charset="0"/>
              </a:rPr>
              <a:t> Bienestar social y ambiental </a:t>
            </a:r>
            <a:r>
              <a:rPr lang="es-ES" dirty="0">
                <a:solidFill>
                  <a:schemeClr val="bg1"/>
                </a:solidFill>
              </a:rPr>
              <a:t>Incluida la sostenibilidad y el respeto del medio ambiente, el impacto social, la sociedad y la democracia. </a:t>
            </a:r>
          </a:p>
          <a:p>
            <a:pPr marL="342900" indent="-342900" algn="l">
              <a:buClr>
                <a:schemeClr val="bg1"/>
              </a:buClr>
              <a:buSzPct val="200000"/>
              <a:buFont typeface="+mj-lt"/>
              <a:buAutoNum type="arabicPeriod" startAt="4"/>
            </a:pPr>
            <a:endParaRPr lang="es-ES" dirty="0">
              <a:solidFill>
                <a:schemeClr val="bg1"/>
              </a:solidFill>
            </a:endParaRPr>
          </a:p>
          <a:p>
            <a:pPr marL="342900" indent="-342900" algn="l">
              <a:buClr>
                <a:schemeClr val="bg1"/>
              </a:buClr>
              <a:buSzPct val="200000"/>
              <a:buFont typeface="+mj-lt"/>
              <a:buAutoNum type="arabicPeriod" startAt="4"/>
            </a:pPr>
            <a:r>
              <a:rPr lang="es-ES" sz="2800" dirty="0">
                <a:solidFill>
                  <a:schemeClr val="bg1"/>
                </a:solidFill>
                <a:latin typeface="Calibri" panose="020F0502020204030204" pitchFamily="34" charset="0"/>
                <a:cs typeface="Times New Roman" panose="02020603050405020304" pitchFamily="18" charset="0"/>
              </a:rPr>
              <a:t>Rendición de cuentas.</a:t>
            </a:r>
            <a:r>
              <a:rPr lang="es-ES" dirty="0">
                <a:solidFill>
                  <a:schemeClr val="bg1"/>
                </a:solidFill>
              </a:rPr>
              <a:t> Incluidas la auditabilidad, la minimización de efectos negativos y la notificación de estos, la búsqueda de equilibrios y las </a:t>
            </a:r>
            <a:r>
              <a:rPr lang="es-ES" dirty="0"/>
              <a:t>compensaciones</a:t>
            </a:r>
            <a:endParaRPr lang="en-US" sz="1600" dirty="0">
              <a:solidFill>
                <a:schemeClr val="bg1"/>
              </a:solidFill>
              <a:latin typeface="Calibri"/>
              <a:cs typeface="Calibri"/>
              <a:sym typeface="Calibri"/>
            </a:endParaRPr>
          </a:p>
        </p:txBody>
      </p:sp>
    </p:spTree>
    <p:extLst>
      <p:ext uri="{BB962C8B-B14F-4D97-AF65-F5344CB8AC3E}">
        <p14:creationId xmlns:p14="http://schemas.microsoft.com/office/powerpoint/2010/main" val="4213183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698090" y="2330166"/>
            <a:ext cx="10953135" cy="219766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0000"/>
              </a:buClr>
              <a:buSzPts val="4400"/>
              <a:buFont typeface="Calibri"/>
              <a:buNone/>
            </a:pPr>
            <a:r>
              <a:rPr lang="en-GB" sz="5400" dirty="0">
                <a:solidFill>
                  <a:srgbClr val="FF0000"/>
                </a:solidFill>
              </a:rPr>
              <a:t>DIVERSIDAD,</a:t>
            </a:r>
            <a:br>
              <a:rPr lang="en-GB" sz="5400" dirty="0">
                <a:solidFill>
                  <a:srgbClr val="FF0000"/>
                </a:solidFill>
              </a:rPr>
            </a:br>
            <a:r>
              <a:rPr lang="en-GB" sz="5400" dirty="0">
                <a:solidFill>
                  <a:srgbClr val="FF0000"/>
                </a:solidFill>
              </a:rPr>
              <a:t>NO DISCRIMINACIÓN, Y </a:t>
            </a:r>
            <a:br>
              <a:rPr lang="en-GB" sz="5400" dirty="0">
                <a:solidFill>
                  <a:srgbClr val="FF0000"/>
                </a:solidFill>
              </a:rPr>
            </a:br>
            <a:r>
              <a:rPr lang="en-GB" sz="5400" dirty="0">
                <a:solidFill>
                  <a:srgbClr val="FF0000"/>
                </a:solidFill>
              </a:rPr>
              <a:t>EQUIDAD</a:t>
            </a:r>
            <a:br>
              <a:rPr lang="en-GB" sz="5400" dirty="0">
                <a:solidFill>
                  <a:srgbClr val="FF0000"/>
                </a:solidFill>
              </a:rPr>
            </a:br>
            <a:endParaRPr sz="2400" dirty="0"/>
          </a:p>
        </p:txBody>
      </p:sp>
    </p:spTree>
    <p:extLst>
      <p:ext uri="{BB962C8B-B14F-4D97-AF65-F5344CB8AC3E}">
        <p14:creationId xmlns:p14="http://schemas.microsoft.com/office/powerpoint/2010/main" val="2737664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8"/>
        <p:cNvGrpSpPr/>
        <p:nvPr/>
      </p:nvGrpSpPr>
      <p:grpSpPr>
        <a:xfrm>
          <a:off x="0" y="0"/>
          <a:ext cx="0" cy="0"/>
          <a:chOff x="0" y="0"/>
          <a:chExt cx="0" cy="0"/>
        </a:xfrm>
      </p:grpSpPr>
      <p:sp>
        <p:nvSpPr>
          <p:cNvPr id="6" name="Título 1">
            <a:extLst>
              <a:ext uri="{FF2B5EF4-FFF2-40B4-BE49-F238E27FC236}">
                <a16:creationId xmlns:a16="http://schemas.microsoft.com/office/drawing/2014/main" id="{7F290645-EAB5-4DA3-B558-886688D6960C}"/>
              </a:ext>
            </a:extLst>
          </p:cNvPr>
          <p:cNvSpPr>
            <a:spLocks noGrp="1"/>
          </p:cNvSpPr>
          <p:nvPr>
            <p:ph type="title"/>
          </p:nvPr>
        </p:nvSpPr>
        <p:spPr>
          <a:xfrm>
            <a:off x="6977943" y="679853"/>
            <a:ext cx="5006336" cy="1325563"/>
          </a:xfrm>
        </p:spPr>
        <p:txBody>
          <a:bodyPr vert="horz" lIns="91440" tIns="45720" rIns="91440" bIns="45720" rtlCol="0" anchor="ctr">
            <a:noAutofit/>
          </a:bodyPr>
          <a:lstStyle/>
          <a:p>
            <a:pPr>
              <a:spcBef>
                <a:spcPct val="0"/>
              </a:spcBef>
            </a:pPr>
            <a:r>
              <a:rPr lang="en-US" kern="1200" dirty="0">
                <a:solidFill>
                  <a:schemeClr val="accent1"/>
                </a:solidFill>
                <a:latin typeface="Calibri" panose="020F0502020204030204" pitchFamily="34" charset="0"/>
                <a:ea typeface="+mj-ea"/>
                <a:cs typeface="Calibri" panose="020F0502020204030204" pitchFamily="34" charset="0"/>
              </a:rPr>
              <a:t>Las </a:t>
            </a:r>
            <a:r>
              <a:rPr lang="en-US" kern="1200" dirty="0" err="1">
                <a:solidFill>
                  <a:schemeClr val="accent1"/>
                </a:solidFill>
                <a:latin typeface="Calibri" panose="020F0502020204030204" pitchFamily="34" charset="0"/>
                <a:ea typeface="+mj-ea"/>
                <a:cs typeface="Calibri" panose="020F0502020204030204" pitchFamily="34" charset="0"/>
              </a:rPr>
              <a:t>decisiones</a:t>
            </a:r>
            <a:r>
              <a:rPr lang="en-US" kern="1200" dirty="0">
                <a:solidFill>
                  <a:schemeClr val="accent1"/>
                </a:solidFill>
                <a:latin typeface="Calibri" panose="020F0502020204030204" pitchFamily="34" charset="0"/>
                <a:ea typeface="+mj-ea"/>
                <a:cs typeface="Calibri" panose="020F0502020204030204" pitchFamily="34" charset="0"/>
              </a:rPr>
              <a:t> </a:t>
            </a:r>
            <a:r>
              <a:rPr lang="en-US" kern="1200" dirty="0" err="1">
                <a:solidFill>
                  <a:schemeClr val="accent1"/>
                </a:solidFill>
                <a:latin typeface="Calibri" panose="020F0502020204030204" pitchFamily="34" charset="0"/>
                <a:ea typeface="+mj-ea"/>
                <a:cs typeface="Calibri" panose="020F0502020204030204" pitchFamily="34" charset="0"/>
              </a:rPr>
              <a:t>humanas</a:t>
            </a:r>
            <a:r>
              <a:rPr lang="en-US" kern="1200" dirty="0">
                <a:solidFill>
                  <a:schemeClr val="accent1"/>
                </a:solidFill>
                <a:latin typeface="Calibri" panose="020F0502020204030204" pitchFamily="34" charset="0"/>
                <a:ea typeface="+mj-ea"/>
                <a:cs typeface="Calibri" panose="020F0502020204030204" pitchFamily="34" charset="0"/>
              </a:rPr>
              <a:t> </a:t>
            </a:r>
            <a:r>
              <a:rPr lang="en-US" kern="1200" dirty="0" err="1">
                <a:solidFill>
                  <a:schemeClr val="accent1"/>
                </a:solidFill>
                <a:latin typeface="Calibri" panose="020F0502020204030204" pitchFamily="34" charset="0"/>
                <a:ea typeface="+mj-ea"/>
                <a:cs typeface="Calibri" panose="020F0502020204030204" pitchFamily="34" charset="0"/>
              </a:rPr>
              <a:t>están</a:t>
            </a:r>
            <a:r>
              <a:rPr lang="en-US" kern="1200" dirty="0">
                <a:solidFill>
                  <a:schemeClr val="accent1"/>
                </a:solidFill>
                <a:latin typeface="Calibri" panose="020F0502020204030204" pitchFamily="34" charset="0"/>
                <a:ea typeface="+mj-ea"/>
                <a:cs typeface="Calibri" panose="020F0502020204030204" pitchFamily="34" charset="0"/>
              </a:rPr>
              <a:t> </a:t>
            </a:r>
            <a:r>
              <a:rPr lang="en-US" kern="1200" dirty="0" err="1">
                <a:solidFill>
                  <a:schemeClr val="accent1"/>
                </a:solidFill>
                <a:latin typeface="Calibri" panose="020F0502020204030204" pitchFamily="34" charset="0"/>
                <a:ea typeface="+mj-ea"/>
                <a:cs typeface="Calibri" panose="020F0502020204030204" pitchFamily="34" charset="0"/>
              </a:rPr>
              <a:t>sesgadas</a:t>
            </a:r>
            <a:r>
              <a:rPr lang="en-US" kern="1200" dirty="0">
                <a:solidFill>
                  <a:schemeClr val="accent1"/>
                </a:solidFill>
                <a:latin typeface="Calibri" panose="020F0502020204030204" pitchFamily="34" charset="0"/>
                <a:ea typeface="+mj-ea"/>
                <a:cs typeface="Calibri" panose="020F0502020204030204" pitchFamily="34" charset="0"/>
              </a:rPr>
              <a:t>…</a:t>
            </a:r>
          </a:p>
        </p:txBody>
      </p:sp>
      <p:sp>
        <p:nvSpPr>
          <p:cNvPr id="31" name="Freeform: Shape 3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descr="Imagen que contiene espejo&#10;&#10;Descripción generada automáticamente">
            <a:extLst>
              <a:ext uri="{FF2B5EF4-FFF2-40B4-BE49-F238E27FC236}">
                <a16:creationId xmlns:a16="http://schemas.microsoft.com/office/drawing/2014/main" id="{44E04D60-F331-4FBA-BF82-FDD56F8223E9}"/>
              </a:ext>
            </a:extLst>
          </p:cNvPr>
          <p:cNvPicPr>
            <a:picLocks noChangeAspect="1"/>
          </p:cNvPicPr>
          <p:nvPr/>
        </p:nvPicPr>
        <p:blipFill rotWithShape="1">
          <a:blip r:embed="rId3"/>
          <a:srcRect r="48614" b="1"/>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9" name="Marcador de texto 2">
            <a:extLst>
              <a:ext uri="{FF2B5EF4-FFF2-40B4-BE49-F238E27FC236}">
                <a16:creationId xmlns:a16="http://schemas.microsoft.com/office/drawing/2014/main" id="{5303D551-BA33-43B3-8347-E356A9BDC7D5}"/>
              </a:ext>
            </a:extLst>
          </p:cNvPr>
          <p:cNvSpPr txBox="1">
            <a:spLocks/>
          </p:cNvSpPr>
          <p:nvPr/>
        </p:nvSpPr>
        <p:spPr>
          <a:xfrm>
            <a:off x="6610297" y="2457202"/>
            <a:ext cx="5182635" cy="3472258"/>
          </a:xfrm>
        </p:spPr>
        <p:txBody>
          <a:bodyPr spcFirstLastPara="1" vert="horz" lIns="91440" tIns="45720" rIns="91440" bIns="45720" rtlCol="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8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lt1"/>
              </a:buClr>
              <a:buSzPts val="1800"/>
              <a:buFont typeface="Arial"/>
              <a:buChar char="•"/>
              <a:defRPr sz="2400" b="0" i="0" u="none" strike="noStrike" cap="none">
                <a:solidFill>
                  <a:schemeClr val="lt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pPr marL="355600" indent="-228600">
              <a:buClr>
                <a:schemeClr val="bg1"/>
              </a:buClr>
              <a:buFont typeface="Arial" panose="020B0604020202020204" pitchFamily="34" charset="0"/>
              <a:buChar char="•"/>
            </a:pPr>
            <a:r>
              <a:rPr lang="en-US" sz="1800" kern="1200" dirty="0">
                <a:solidFill>
                  <a:schemeClr val="tx1"/>
                </a:solidFill>
                <a:latin typeface="Calibri" panose="020F0502020204030204" pitchFamily="34" charset="0"/>
                <a:ea typeface="+mn-ea"/>
                <a:cs typeface="Calibri" panose="020F0502020204030204" pitchFamily="34" charset="0"/>
              </a:rPr>
              <a:t>Un </a:t>
            </a:r>
            <a:r>
              <a:rPr lang="en-US" sz="1800" kern="1200" dirty="0" err="1">
                <a:solidFill>
                  <a:schemeClr val="tx1"/>
                </a:solidFill>
                <a:latin typeface="Calibri" panose="020F0502020204030204" pitchFamily="34" charset="0"/>
                <a:ea typeface="+mn-ea"/>
                <a:cs typeface="Calibri" panose="020F0502020204030204" pitchFamily="34" charset="0"/>
              </a:rPr>
              <a:t>estudio</a:t>
            </a:r>
            <a:r>
              <a:rPr lang="en-US" sz="1800" kern="1200" dirty="0">
                <a:solidFill>
                  <a:schemeClr val="tx1"/>
                </a:solidFill>
                <a:latin typeface="Calibri" panose="020F0502020204030204" pitchFamily="34" charset="0"/>
                <a:ea typeface="+mn-ea"/>
                <a:cs typeface="Calibri" panose="020F0502020204030204" pitchFamily="34" charset="0"/>
              </a:rPr>
              <a:t> del </a:t>
            </a:r>
            <a:r>
              <a:rPr lang="en-US" sz="1800" kern="1200" dirty="0" err="1">
                <a:solidFill>
                  <a:schemeClr val="tx1"/>
                </a:solidFill>
                <a:latin typeface="Calibri" panose="020F0502020204030204" pitchFamily="34" charset="0"/>
                <a:ea typeface="+mn-ea"/>
                <a:cs typeface="Calibri" panose="020F0502020204030204" pitchFamily="34" charset="0"/>
              </a:rPr>
              <a:t>año</a:t>
            </a:r>
            <a:r>
              <a:rPr lang="en-US" sz="1800" kern="1200" dirty="0">
                <a:solidFill>
                  <a:schemeClr val="tx1"/>
                </a:solidFill>
                <a:latin typeface="Calibri" panose="020F0502020204030204" pitchFamily="34" charset="0"/>
                <a:ea typeface="+mn-ea"/>
                <a:cs typeface="Calibri" panose="020F0502020204030204" pitchFamily="34" charset="0"/>
              </a:rPr>
              <a:t> 2011 </a:t>
            </a:r>
            <a:r>
              <a:rPr lang="en-US" sz="1800" kern="1200" dirty="0" err="1">
                <a:solidFill>
                  <a:schemeClr val="tx1"/>
                </a:solidFill>
                <a:latin typeface="Calibri" panose="020F0502020204030204" pitchFamily="34" charset="0"/>
                <a:ea typeface="+mn-ea"/>
                <a:cs typeface="Calibri" panose="020F0502020204030204" pitchFamily="34" charset="0"/>
              </a:rPr>
              <a:t>demostró</a:t>
            </a:r>
            <a:r>
              <a:rPr lang="en-US" sz="1800" kern="1200" dirty="0">
                <a:solidFill>
                  <a:schemeClr val="tx1"/>
                </a:solidFill>
                <a:latin typeface="Calibri" panose="020F0502020204030204" pitchFamily="34" charset="0"/>
                <a:ea typeface="+mn-ea"/>
                <a:cs typeface="Calibri" panose="020F0502020204030204" pitchFamily="34" charset="0"/>
              </a:rPr>
              <a:t> que </a:t>
            </a:r>
            <a:r>
              <a:rPr lang="en-US" sz="1800" kern="1200" dirty="0" err="1">
                <a:solidFill>
                  <a:schemeClr val="tx1"/>
                </a:solidFill>
                <a:latin typeface="Calibri" panose="020F0502020204030204" pitchFamily="34" charset="0"/>
                <a:ea typeface="+mn-ea"/>
                <a:cs typeface="Calibri" panose="020F0502020204030204" pitchFamily="34" charset="0"/>
              </a:rPr>
              <a:t>existian</a:t>
            </a:r>
            <a:r>
              <a:rPr lang="en-US" sz="1800" kern="1200" dirty="0">
                <a:solidFill>
                  <a:schemeClr val="tx1"/>
                </a:solidFill>
                <a:latin typeface="Calibri" panose="020F0502020204030204" pitchFamily="34" charset="0"/>
                <a:ea typeface="+mn-ea"/>
                <a:cs typeface="Calibri" panose="020F0502020204030204" pitchFamily="34" charset="0"/>
              </a:rPr>
              <a:t> </a:t>
            </a:r>
            <a:r>
              <a:rPr lang="en-US" sz="1800" kern="1200" dirty="0" err="1">
                <a:solidFill>
                  <a:schemeClr val="tx1"/>
                </a:solidFill>
                <a:latin typeface="Calibri" panose="020F0502020204030204" pitchFamily="34" charset="0"/>
                <a:ea typeface="+mn-ea"/>
                <a:cs typeface="Calibri" panose="020F0502020204030204" pitchFamily="34" charset="0"/>
              </a:rPr>
              <a:t>más</a:t>
            </a:r>
            <a:r>
              <a:rPr lang="en-US" sz="1800" kern="1200" dirty="0">
                <a:solidFill>
                  <a:schemeClr val="tx1"/>
                </a:solidFill>
                <a:latin typeface="Calibri" panose="020F0502020204030204" pitchFamily="34" charset="0"/>
                <a:ea typeface="+mn-ea"/>
                <a:cs typeface="Calibri" panose="020F0502020204030204" pitchFamily="34" charset="0"/>
              </a:rPr>
              <a:t> </a:t>
            </a:r>
            <a:r>
              <a:rPr lang="en-US" sz="1800" kern="1200" dirty="0" err="1">
                <a:solidFill>
                  <a:schemeClr val="tx1"/>
                </a:solidFill>
                <a:latin typeface="Calibri" panose="020F0502020204030204" pitchFamily="34" charset="0"/>
                <a:ea typeface="+mn-ea"/>
                <a:cs typeface="Calibri" panose="020F0502020204030204" pitchFamily="34" charset="0"/>
              </a:rPr>
              <a:t>probabilidades</a:t>
            </a:r>
            <a:r>
              <a:rPr lang="en-US" sz="1800" kern="1200" dirty="0">
                <a:solidFill>
                  <a:schemeClr val="tx1"/>
                </a:solidFill>
                <a:latin typeface="Calibri" panose="020F0502020204030204" pitchFamily="34" charset="0"/>
                <a:ea typeface="+mn-ea"/>
                <a:cs typeface="Calibri" panose="020F0502020204030204" pitchFamily="34" charset="0"/>
              </a:rPr>
              <a:t> de que las juntas de </a:t>
            </a:r>
            <a:r>
              <a:rPr lang="en-US" sz="1800" kern="1200" dirty="0" err="1">
                <a:solidFill>
                  <a:schemeClr val="tx1"/>
                </a:solidFill>
                <a:latin typeface="Calibri" panose="020F0502020204030204" pitchFamily="34" charset="0"/>
                <a:ea typeface="+mn-ea"/>
                <a:cs typeface="Calibri" panose="020F0502020204030204" pitchFamily="34" charset="0"/>
              </a:rPr>
              <a:t>libertad</a:t>
            </a:r>
            <a:r>
              <a:rPr lang="en-US" sz="1800" kern="1200" dirty="0">
                <a:solidFill>
                  <a:schemeClr val="tx1"/>
                </a:solidFill>
                <a:latin typeface="Calibri" panose="020F0502020204030204" pitchFamily="34" charset="0"/>
                <a:ea typeface="+mn-ea"/>
                <a:cs typeface="Calibri" panose="020F0502020204030204" pitchFamily="34" charset="0"/>
              </a:rPr>
              <a:t> </a:t>
            </a:r>
            <a:r>
              <a:rPr lang="en-US" sz="1800" kern="1200" dirty="0" err="1">
                <a:solidFill>
                  <a:schemeClr val="tx1"/>
                </a:solidFill>
                <a:latin typeface="Calibri" panose="020F0502020204030204" pitchFamily="34" charset="0"/>
                <a:ea typeface="+mn-ea"/>
                <a:cs typeface="Calibri" panose="020F0502020204030204" pitchFamily="34" charset="0"/>
              </a:rPr>
              <a:t>condicional</a:t>
            </a:r>
            <a:r>
              <a:rPr lang="en-US" sz="1800" kern="1200" dirty="0">
                <a:solidFill>
                  <a:schemeClr val="tx1"/>
                </a:solidFill>
                <a:latin typeface="Calibri" panose="020F0502020204030204" pitchFamily="34" charset="0"/>
                <a:ea typeface="+mn-ea"/>
                <a:cs typeface="Calibri" panose="020F0502020204030204" pitchFamily="34" charset="0"/>
              </a:rPr>
              <a:t>  </a:t>
            </a:r>
            <a:r>
              <a:rPr lang="en-US" sz="1800" kern="1200" dirty="0" err="1">
                <a:solidFill>
                  <a:schemeClr val="tx1"/>
                </a:solidFill>
                <a:latin typeface="Calibri" panose="020F0502020204030204" pitchFamily="34" charset="0"/>
                <a:ea typeface="+mn-ea"/>
                <a:cs typeface="Calibri" panose="020F0502020204030204" pitchFamily="34" charset="0"/>
              </a:rPr>
              <a:t>liberasen</a:t>
            </a:r>
            <a:r>
              <a:rPr lang="en-US" sz="1800" kern="1200" dirty="0">
                <a:solidFill>
                  <a:schemeClr val="tx1"/>
                </a:solidFill>
                <a:latin typeface="Calibri" panose="020F0502020204030204" pitchFamily="34" charset="0"/>
                <a:ea typeface="+mn-ea"/>
                <a:cs typeface="Calibri" panose="020F0502020204030204" pitchFamily="34" charset="0"/>
              </a:rPr>
              <a:t> a los </a:t>
            </a:r>
            <a:r>
              <a:rPr lang="en-US" sz="1800" kern="1200" dirty="0" err="1">
                <a:solidFill>
                  <a:schemeClr val="tx1"/>
                </a:solidFill>
                <a:latin typeface="Calibri" panose="020F0502020204030204" pitchFamily="34" charset="0"/>
                <a:ea typeface="+mn-ea"/>
                <a:cs typeface="Calibri" panose="020F0502020204030204" pitchFamily="34" charset="0"/>
              </a:rPr>
              <a:t>convictos</a:t>
            </a:r>
            <a:r>
              <a:rPr lang="en-US" sz="1800" kern="1200" dirty="0">
                <a:solidFill>
                  <a:schemeClr val="tx1"/>
                </a:solidFill>
                <a:latin typeface="Calibri" panose="020F0502020204030204" pitchFamily="34" charset="0"/>
                <a:ea typeface="+mn-ea"/>
                <a:cs typeface="Calibri" panose="020F0502020204030204" pitchFamily="34" charset="0"/>
              </a:rPr>
              <a:t> a </a:t>
            </a:r>
            <a:r>
              <a:rPr lang="en-US" sz="1800" kern="1200" dirty="0" err="1">
                <a:solidFill>
                  <a:schemeClr val="tx1"/>
                </a:solidFill>
                <a:latin typeface="Calibri" panose="020F0502020204030204" pitchFamily="34" charset="0"/>
                <a:ea typeface="+mn-ea"/>
                <a:cs typeface="Calibri" panose="020F0502020204030204" pitchFamily="34" charset="0"/>
              </a:rPr>
              <a:t>primera</a:t>
            </a:r>
            <a:r>
              <a:rPr lang="en-US" sz="1800" kern="1200" dirty="0">
                <a:solidFill>
                  <a:schemeClr val="tx1"/>
                </a:solidFill>
                <a:latin typeface="Calibri" panose="020F0502020204030204" pitchFamily="34" charset="0"/>
                <a:ea typeface="+mn-ea"/>
                <a:cs typeface="Calibri" panose="020F0502020204030204" pitchFamily="34" charset="0"/>
              </a:rPr>
              <a:t> hora de la </a:t>
            </a:r>
            <a:r>
              <a:rPr lang="en-US" sz="1800" kern="1200" dirty="0" err="1">
                <a:solidFill>
                  <a:schemeClr val="tx1"/>
                </a:solidFill>
                <a:latin typeface="Calibri" panose="020F0502020204030204" pitchFamily="34" charset="0"/>
                <a:ea typeface="+mn-ea"/>
                <a:cs typeface="Calibri" panose="020F0502020204030204" pitchFamily="34" charset="0"/>
              </a:rPr>
              <a:t>mañana</a:t>
            </a:r>
            <a:r>
              <a:rPr lang="en-US" sz="1800" kern="1200" dirty="0">
                <a:solidFill>
                  <a:schemeClr val="tx1"/>
                </a:solidFill>
                <a:latin typeface="Calibri" panose="020F0502020204030204" pitchFamily="34" charset="0"/>
                <a:ea typeface="+mn-ea"/>
                <a:cs typeface="Calibri" panose="020F0502020204030204" pitchFamily="34" charset="0"/>
              </a:rPr>
              <a:t> y </a:t>
            </a:r>
            <a:r>
              <a:rPr lang="en-US" sz="1800" kern="1200" dirty="0" err="1">
                <a:solidFill>
                  <a:schemeClr val="tx1"/>
                </a:solidFill>
                <a:latin typeface="Calibri" panose="020F0502020204030204" pitchFamily="34" charset="0"/>
                <a:ea typeface="+mn-ea"/>
                <a:cs typeface="Calibri" panose="020F0502020204030204" pitchFamily="34" charset="0"/>
              </a:rPr>
              <a:t>cuando</a:t>
            </a:r>
            <a:r>
              <a:rPr lang="en-US" sz="1800" kern="1200" dirty="0">
                <a:solidFill>
                  <a:schemeClr val="tx1"/>
                </a:solidFill>
                <a:latin typeface="Calibri" panose="020F0502020204030204" pitchFamily="34" charset="0"/>
                <a:ea typeface="+mn-ea"/>
                <a:cs typeface="Calibri" panose="020F0502020204030204" pitchFamily="34" charset="0"/>
              </a:rPr>
              <a:t> los </a:t>
            </a:r>
            <a:r>
              <a:rPr lang="en-US" sz="1800" kern="1200" dirty="0" err="1">
                <a:solidFill>
                  <a:schemeClr val="tx1"/>
                </a:solidFill>
                <a:latin typeface="Calibri" panose="020F0502020204030204" pitchFamily="34" charset="0"/>
                <a:ea typeface="+mn-ea"/>
                <a:cs typeface="Calibri" panose="020F0502020204030204" pitchFamily="34" charset="0"/>
              </a:rPr>
              <a:t>jueces</a:t>
            </a:r>
            <a:r>
              <a:rPr lang="en-US" sz="1800" kern="1200" dirty="0">
                <a:solidFill>
                  <a:schemeClr val="tx1"/>
                </a:solidFill>
                <a:latin typeface="Calibri" panose="020F0502020204030204" pitchFamily="34" charset="0"/>
                <a:ea typeface="+mn-ea"/>
                <a:cs typeface="Calibri" panose="020F0502020204030204" pitchFamily="34" charset="0"/>
              </a:rPr>
              <a:t> </a:t>
            </a:r>
            <a:r>
              <a:rPr lang="en-US" sz="1800" kern="1200" dirty="0" err="1">
                <a:solidFill>
                  <a:schemeClr val="tx1"/>
                </a:solidFill>
                <a:latin typeface="Calibri" panose="020F0502020204030204" pitchFamily="34" charset="0"/>
                <a:ea typeface="+mn-ea"/>
                <a:cs typeface="Calibri" panose="020F0502020204030204" pitchFamily="34" charset="0"/>
              </a:rPr>
              <a:t>acababan</a:t>
            </a:r>
            <a:r>
              <a:rPr lang="en-US" sz="1800" kern="1200" dirty="0">
                <a:solidFill>
                  <a:schemeClr val="tx1"/>
                </a:solidFill>
                <a:latin typeface="Calibri" panose="020F0502020204030204" pitchFamily="34" charset="0"/>
                <a:ea typeface="+mn-ea"/>
                <a:cs typeface="Calibri" panose="020F0502020204030204" pitchFamily="34" charset="0"/>
              </a:rPr>
              <a:t> de </a:t>
            </a:r>
            <a:r>
              <a:rPr lang="en-US" sz="1800" kern="1200" dirty="0" err="1">
                <a:solidFill>
                  <a:schemeClr val="tx1"/>
                </a:solidFill>
                <a:latin typeface="Calibri" panose="020F0502020204030204" pitchFamily="34" charset="0"/>
                <a:ea typeface="+mn-ea"/>
                <a:cs typeface="Calibri" panose="020F0502020204030204" pitchFamily="34" charset="0"/>
              </a:rPr>
              <a:t>hacer</a:t>
            </a:r>
            <a:r>
              <a:rPr lang="en-US" sz="1800" kern="1200" dirty="0">
                <a:solidFill>
                  <a:schemeClr val="tx1"/>
                </a:solidFill>
                <a:latin typeface="Calibri" panose="020F0502020204030204" pitchFamily="34" charset="0"/>
                <a:ea typeface="+mn-ea"/>
                <a:cs typeface="Calibri" panose="020F0502020204030204" pitchFamily="34" charset="0"/>
              </a:rPr>
              <a:t> una </a:t>
            </a:r>
            <a:r>
              <a:rPr lang="en-US" sz="1800" kern="1200" dirty="0" err="1">
                <a:solidFill>
                  <a:schemeClr val="tx1"/>
                </a:solidFill>
                <a:latin typeface="Calibri" panose="020F0502020204030204" pitchFamily="34" charset="0"/>
                <a:ea typeface="+mn-ea"/>
                <a:cs typeface="Calibri" panose="020F0502020204030204" pitchFamily="34" charset="0"/>
              </a:rPr>
              <a:t>pausa</a:t>
            </a:r>
            <a:r>
              <a:rPr lang="en-US" sz="1800" kern="1200" dirty="0">
                <a:solidFill>
                  <a:schemeClr val="tx1"/>
                </a:solidFill>
                <a:latin typeface="Calibri" panose="020F0502020204030204" pitchFamily="34" charset="0"/>
                <a:ea typeface="+mn-ea"/>
                <a:cs typeface="Calibri" panose="020F0502020204030204" pitchFamily="34" charset="0"/>
              </a:rPr>
              <a:t> para comer. </a:t>
            </a:r>
          </a:p>
          <a:p>
            <a:pPr marL="355600" indent="-228600">
              <a:buClr>
                <a:schemeClr val="bg1"/>
              </a:buClr>
              <a:buFont typeface="Arial" panose="020B0604020202020204" pitchFamily="34" charset="0"/>
              <a:buChar char="•"/>
            </a:pPr>
            <a:endParaRPr lang="en-US" sz="1200" kern="1200" dirty="0">
              <a:solidFill>
                <a:schemeClr val="tx1"/>
              </a:solidFill>
              <a:latin typeface="Calibri" panose="020F0502020204030204" pitchFamily="34" charset="0"/>
              <a:ea typeface="+mn-ea"/>
              <a:cs typeface="Calibri" panose="020F0502020204030204" pitchFamily="34" charset="0"/>
            </a:endParaRPr>
          </a:p>
          <a:p>
            <a:pPr marL="355600" indent="-228600">
              <a:buClr>
                <a:schemeClr val="bg1"/>
              </a:buClr>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The authors of the peer-reviewed paper looked at more than 1,000 rulings made in 2009 by </a:t>
            </a:r>
            <a:r>
              <a:rPr lang="en-US" sz="1200" i="1" kern="1200" dirty="0">
                <a:solidFill>
                  <a:schemeClr val="tx1"/>
                </a:solidFill>
                <a:latin typeface="Calibri" panose="020F0502020204030204" pitchFamily="34" charset="0"/>
                <a:ea typeface="+mn-ea"/>
                <a:cs typeface="Calibri" panose="020F0502020204030204" pitchFamily="34" charset="0"/>
              </a:rPr>
              <a:t>eight Israeli judges. They found that the likelihood of a </a:t>
            </a:r>
            <a:r>
              <a:rPr lang="en-US" sz="1200" i="1" kern="1200" dirty="0" err="1">
                <a:solidFill>
                  <a:schemeClr val="tx1"/>
                </a:solidFill>
                <a:latin typeface="Calibri" panose="020F0502020204030204" pitchFamily="34" charset="0"/>
                <a:ea typeface="+mn-ea"/>
                <a:cs typeface="Calibri" panose="020F0502020204030204" pitchFamily="34" charset="0"/>
              </a:rPr>
              <a:t>favourable</a:t>
            </a:r>
            <a:r>
              <a:rPr lang="en-US" sz="1200" i="1" kern="1200" dirty="0">
                <a:solidFill>
                  <a:schemeClr val="tx1"/>
                </a:solidFill>
                <a:latin typeface="Calibri" panose="020F0502020204030204" pitchFamily="34" charset="0"/>
                <a:ea typeface="+mn-ea"/>
                <a:cs typeface="Calibri" panose="020F0502020204030204" pitchFamily="34" charset="0"/>
              </a:rPr>
              <a:t> ruling peaked at the beginning of the day, steadily declining over time from a probability of about 65% to nearly zero, before spiking back up to about 65% after a break for a meal or snack.</a:t>
            </a:r>
          </a:p>
          <a:p>
            <a:pPr marL="355600" indent="-228600">
              <a:buClr>
                <a:schemeClr val="bg1"/>
              </a:buClr>
              <a:buFont typeface="Arial" panose="020B0604020202020204" pitchFamily="34" charset="0"/>
              <a:buChar char="•"/>
            </a:pPr>
            <a:r>
              <a:rPr lang="en-US" sz="1200" i="1" kern="1200" dirty="0">
                <a:solidFill>
                  <a:schemeClr val="tx1"/>
                </a:solidFill>
                <a:latin typeface="Calibri" panose="020F0502020204030204" pitchFamily="34" charset="0"/>
                <a:ea typeface="+mn-ea"/>
                <a:cs typeface="Calibri" panose="020F0502020204030204" pitchFamily="34" charset="0"/>
                <a:hlinkClick r:id="rId4">
                  <a:extLst>
                    <a:ext uri="{A12FA001-AC4F-418D-AE19-62706E023703}">
                      <ahyp:hlinkClr xmlns:ahyp="http://schemas.microsoft.com/office/drawing/2018/hyperlinkcolor" val="tx"/>
                    </a:ext>
                  </a:extLst>
                </a:hlinkClick>
              </a:rPr>
              <a:t>Jonathan </a:t>
            </a:r>
            <a:r>
              <a:rPr lang="en-US" sz="1200" i="1" kern="1200" dirty="0" err="1">
                <a:solidFill>
                  <a:schemeClr val="tx1"/>
                </a:solidFill>
                <a:latin typeface="Calibri" panose="020F0502020204030204" pitchFamily="34" charset="0"/>
                <a:ea typeface="+mn-ea"/>
                <a:cs typeface="Calibri" panose="020F0502020204030204" pitchFamily="34" charset="0"/>
                <a:hlinkClick r:id="rId4">
                  <a:extLst>
                    <a:ext uri="{A12FA001-AC4F-418D-AE19-62706E023703}">
                      <ahyp:hlinkClr xmlns:ahyp="http://schemas.microsoft.com/office/drawing/2018/hyperlinkcolor" val="tx"/>
                    </a:ext>
                  </a:extLst>
                </a:hlinkClick>
              </a:rPr>
              <a:t>Levav</a:t>
            </a:r>
            <a:r>
              <a:rPr lang="en-US" sz="1200" i="1" kern="1200" dirty="0">
                <a:solidFill>
                  <a:schemeClr val="tx1"/>
                </a:solidFill>
                <a:latin typeface="Calibri" panose="020F0502020204030204" pitchFamily="34" charset="0"/>
                <a:ea typeface="+mn-ea"/>
                <a:cs typeface="Calibri" panose="020F0502020204030204" pitchFamily="34" charset="0"/>
                <a:hlinkClick r:id="rId4">
                  <a:extLst>
                    <a:ext uri="{A12FA001-AC4F-418D-AE19-62706E023703}">
                      <ahyp:hlinkClr xmlns:ahyp="http://schemas.microsoft.com/office/drawing/2018/hyperlinkcolor" val="tx"/>
                    </a:ext>
                  </a:extLst>
                </a:hlinkClick>
              </a:rPr>
              <a:t>, associate professor of business at Columbia University</a:t>
            </a:r>
            <a:r>
              <a:rPr lang="en-US" sz="1200" i="1" kern="1200" dirty="0">
                <a:solidFill>
                  <a:schemeClr val="tx1"/>
                </a:solidFill>
                <a:latin typeface="Calibri" panose="020F0502020204030204" pitchFamily="34" charset="0"/>
                <a:ea typeface="+mn-ea"/>
                <a:cs typeface="Calibri" panose="020F0502020204030204" pitchFamily="34" charset="0"/>
              </a:rPr>
              <a:t>, who co-authored the paper, said: "You are anywhere between two and six times as likely to be released if you're one of the first three prisoners considered versus the last three prisoners considered.“</a:t>
            </a:r>
          </a:p>
          <a:p>
            <a:pPr marL="355600" indent="-228600">
              <a:buClr>
                <a:schemeClr val="bg1"/>
              </a:buClr>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hlinkClick r:id="rId5"/>
              </a:rPr>
              <a:t>https://www.theguardian.com/law/2011/apr/11/judges-lenient-break</a:t>
            </a:r>
            <a:endParaRPr lang="en-US" sz="1200" kern="1200" dirty="0">
              <a:solidFill>
                <a:schemeClr val="tx1"/>
              </a:solidFill>
              <a:latin typeface="Calibri" panose="020F0502020204030204" pitchFamily="34" charset="0"/>
              <a:ea typeface="+mn-ea"/>
              <a:cs typeface="Calibri" panose="020F0502020204030204" pitchFamily="34" charset="0"/>
            </a:endParaRPr>
          </a:p>
          <a:p>
            <a:pPr marL="0" indent="-228600">
              <a:buClr>
                <a:schemeClr val="bg1"/>
              </a:buClr>
              <a:buFont typeface="Arial" panose="020B0604020202020204" pitchFamily="34" charset="0"/>
              <a:buChar char="•"/>
            </a:pPr>
            <a:endParaRPr lang="en-US" sz="1000" kern="1200" dirty="0">
              <a:solidFill>
                <a:schemeClr val="tx1"/>
              </a:solidFill>
              <a:latin typeface="+mn-lt"/>
              <a:ea typeface="+mn-ea"/>
              <a:cs typeface="+mn-cs"/>
            </a:endParaRPr>
          </a:p>
        </p:txBody>
      </p:sp>
    </p:spTree>
    <p:extLst>
      <p:ext uri="{BB962C8B-B14F-4D97-AF65-F5344CB8AC3E}">
        <p14:creationId xmlns:p14="http://schemas.microsoft.com/office/powerpoint/2010/main" val="385882195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8"/>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ítulo 1">
            <a:extLst>
              <a:ext uri="{FF2B5EF4-FFF2-40B4-BE49-F238E27FC236}">
                <a16:creationId xmlns:a16="http://schemas.microsoft.com/office/drawing/2014/main" id="{7F290645-EAB5-4DA3-B558-886688D6960C}"/>
              </a:ext>
            </a:extLst>
          </p:cNvPr>
          <p:cNvSpPr>
            <a:spLocks noGrp="1"/>
          </p:cNvSpPr>
          <p:nvPr>
            <p:ph type="title"/>
          </p:nvPr>
        </p:nvSpPr>
        <p:spPr>
          <a:xfrm>
            <a:off x="841248" y="932688"/>
            <a:ext cx="4892040" cy="1773936"/>
          </a:xfrm>
        </p:spPr>
        <p:txBody>
          <a:bodyPr vert="horz" lIns="91440" tIns="45720" rIns="91440" bIns="45720" rtlCol="0" anchor="b">
            <a:normAutofit/>
          </a:bodyPr>
          <a:lstStyle/>
          <a:p>
            <a:pPr>
              <a:spcBef>
                <a:spcPct val="0"/>
              </a:spcBef>
            </a:pPr>
            <a:r>
              <a:rPr lang="en-US" sz="4000" kern="1200" dirty="0" err="1">
                <a:solidFill>
                  <a:schemeClr val="tx1"/>
                </a:solidFill>
                <a:latin typeface="+mj-lt"/>
                <a:ea typeface="+mj-ea"/>
                <a:cs typeface="+mj-cs"/>
              </a:rPr>
              <a:t>Sesgos</a:t>
            </a:r>
            <a:r>
              <a:rPr lang="en-US" sz="4000" kern="1200" dirty="0">
                <a:solidFill>
                  <a:schemeClr val="tx1"/>
                </a:solidFill>
                <a:latin typeface="+mj-lt"/>
                <a:ea typeface="+mj-ea"/>
                <a:cs typeface="+mj-cs"/>
              </a:rPr>
              <a:t> </a:t>
            </a:r>
            <a:r>
              <a:rPr lang="en-US" sz="4000" kern="1200" dirty="0" err="1">
                <a:solidFill>
                  <a:schemeClr val="tx1"/>
                </a:solidFill>
                <a:latin typeface="+mj-lt"/>
                <a:ea typeface="+mj-ea"/>
                <a:cs typeface="+mj-cs"/>
              </a:rPr>
              <a:t>cognitivos</a:t>
            </a:r>
            <a:r>
              <a:rPr lang="en-US" sz="4000" kern="1200" dirty="0">
                <a:solidFill>
                  <a:schemeClr val="tx1"/>
                </a:solidFill>
                <a:latin typeface="+mj-lt"/>
                <a:ea typeface="+mj-ea"/>
                <a:cs typeface="+mj-cs"/>
              </a:rPr>
              <a:t> </a:t>
            </a:r>
            <a:br>
              <a:rPr lang="en-US" sz="4000" kern="1200" dirty="0">
                <a:solidFill>
                  <a:schemeClr val="tx1"/>
                </a:solidFill>
                <a:latin typeface="+mj-lt"/>
                <a:ea typeface="+mj-ea"/>
                <a:cs typeface="+mj-cs"/>
              </a:rPr>
            </a:br>
            <a:endParaRPr lang="en-US" sz="4000" kern="1200" dirty="0">
              <a:solidFill>
                <a:schemeClr val="tx1"/>
              </a:solidFill>
              <a:latin typeface="+mj-lt"/>
              <a:ea typeface="+mj-ea"/>
              <a:cs typeface="+mj-cs"/>
            </a:endParaRPr>
          </a:p>
        </p:txBody>
      </p:sp>
      <p:sp>
        <p:nvSpPr>
          <p:cNvPr id="5" name="Marcador de texto 2">
            <a:extLst>
              <a:ext uri="{FF2B5EF4-FFF2-40B4-BE49-F238E27FC236}">
                <a16:creationId xmlns:a16="http://schemas.microsoft.com/office/drawing/2014/main" id="{8CA67EBF-DFF8-4B12-993D-C273FCF521A8}"/>
              </a:ext>
            </a:extLst>
          </p:cNvPr>
          <p:cNvSpPr>
            <a:spLocks noGrp="1"/>
          </p:cNvSpPr>
          <p:nvPr>
            <p:ph type="body" idx="1"/>
          </p:nvPr>
        </p:nvSpPr>
        <p:spPr>
          <a:xfrm>
            <a:off x="841248" y="2898648"/>
            <a:ext cx="4892040" cy="3209544"/>
          </a:xfrm>
        </p:spPr>
        <p:txBody>
          <a:bodyPr vert="horz" lIns="91440" tIns="45720" rIns="91440" bIns="45720" rtlCol="0" anchor="t">
            <a:normAutofit/>
          </a:bodyPr>
          <a:lstStyle/>
          <a:p>
            <a:pPr marL="357188" indent="-228600">
              <a:buClr>
                <a:schemeClr val="bg1"/>
              </a:buClr>
              <a:buFont typeface="Arial" panose="020B0604020202020204" pitchFamily="34" charset="0"/>
              <a:buChar char="•"/>
            </a:pPr>
            <a:r>
              <a:rPr lang="en-US" sz="2000" kern="1200" dirty="0" err="1">
                <a:solidFill>
                  <a:schemeClr val="tx1"/>
                </a:solidFill>
                <a:effectLst/>
                <a:latin typeface="+mn-lt"/>
                <a:ea typeface="+mn-ea"/>
                <a:cs typeface="+mn-cs"/>
              </a:rPr>
              <a:t>Patrones</a:t>
            </a:r>
            <a:r>
              <a:rPr lang="en-US" sz="2000" kern="1200" dirty="0">
                <a:solidFill>
                  <a:schemeClr val="tx1"/>
                </a:solidFill>
                <a:effectLst/>
                <a:latin typeface="+mn-lt"/>
                <a:ea typeface="+mn-ea"/>
                <a:cs typeface="+mn-cs"/>
              </a:rPr>
              <a:t> </a:t>
            </a:r>
            <a:r>
              <a:rPr lang="en-US" sz="2000" kern="1200" dirty="0" err="1">
                <a:solidFill>
                  <a:schemeClr val="tx1"/>
                </a:solidFill>
                <a:effectLst/>
                <a:latin typeface="+mn-lt"/>
                <a:ea typeface="+mn-ea"/>
                <a:cs typeface="+mn-cs"/>
              </a:rPr>
              <a:t>sistemáticos</a:t>
            </a:r>
            <a:r>
              <a:rPr lang="en-US" sz="2000" kern="1200" dirty="0">
                <a:solidFill>
                  <a:schemeClr val="tx1"/>
                </a:solidFill>
                <a:effectLst/>
                <a:latin typeface="+mn-lt"/>
                <a:ea typeface="+mn-ea"/>
                <a:cs typeface="+mn-cs"/>
              </a:rPr>
              <a:t> de </a:t>
            </a:r>
            <a:r>
              <a:rPr lang="en-US" sz="2000" kern="1200" dirty="0" err="1">
                <a:solidFill>
                  <a:schemeClr val="tx1"/>
                </a:solidFill>
                <a:effectLst/>
                <a:latin typeface="+mn-lt"/>
                <a:ea typeface="+mn-ea"/>
                <a:cs typeface="+mn-cs"/>
              </a:rPr>
              <a:t>desviación</a:t>
            </a:r>
            <a:r>
              <a:rPr lang="en-US" sz="2000" kern="1200" dirty="0">
                <a:solidFill>
                  <a:schemeClr val="tx1"/>
                </a:solidFill>
                <a:effectLst/>
                <a:latin typeface="+mn-lt"/>
                <a:ea typeface="+mn-ea"/>
                <a:cs typeface="+mn-cs"/>
              </a:rPr>
              <a:t> de la </a:t>
            </a:r>
            <a:r>
              <a:rPr lang="en-US" sz="2000" kern="1200" dirty="0" err="1">
                <a:solidFill>
                  <a:schemeClr val="tx1"/>
                </a:solidFill>
                <a:effectLst/>
                <a:latin typeface="+mn-lt"/>
                <a:ea typeface="+mn-ea"/>
                <a:cs typeface="+mn-cs"/>
              </a:rPr>
              <a:t>norma</a:t>
            </a:r>
            <a:r>
              <a:rPr lang="en-US" sz="2000" kern="1200" dirty="0">
                <a:solidFill>
                  <a:schemeClr val="tx1"/>
                </a:solidFill>
                <a:effectLst/>
                <a:latin typeface="+mn-lt"/>
                <a:ea typeface="+mn-ea"/>
                <a:cs typeface="+mn-cs"/>
              </a:rPr>
              <a:t> y / o </a:t>
            </a:r>
            <a:r>
              <a:rPr lang="en-US" sz="2000" kern="1200" dirty="0" err="1">
                <a:solidFill>
                  <a:schemeClr val="tx1"/>
                </a:solidFill>
                <a:effectLst/>
                <a:latin typeface="+mn-lt"/>
                <a:ea typeface="+mn-ea"/>
                <a:cs typeface="+mn-cs"/>
              </a:rPr>
              <a:t>racionalidad</a:t>
            </a:r>
            <a:r>
              <a:rPr lang="en-US" sz="2000" kern="1200" dirty="0">
                <a:solidFill>
                  <a:schemeClr val="tx1"/>
                </a:solidFill>
                <a:effectLst/>
                <a:latin typeface="+mn-lt"/>
                <a:ea typeface="+mn-ea"/>
                <a:cs typeface="+mn-cs"/>
              </a:rPr>
              <a:t> </a:t>
            </a:r>
            <a:r>
              <a:rPr lang="en-US" sz="2000" kern="1200" dirty="0" err="1">
                <a:solidFill>
                  <a:schemeClr val="tx1"/>
                </a:solidFill>
                <a:effectLst/>
                <a:latin typeface="+mn-lt"/>
                <a:ea typeface="+mn-ea"/>
                <a:cs typeface="+mn-cs"/>
              </a:rPr>
              <a:t>en</a:t>
            </a:r>
            <a:r>
              <a:rPr lang="en-US" sz="2000" kern="1200" dirty="0">
                <a:solidFill>
                  <a:schemeClr val="tx1"/>
                </a:solidFill>
                <a:effectLst/>
                <a:latin typeface="+mn-lt"/>
                <a:ea typeface="+mn-ea"/>
                <a:cs typeface="+mn-cs"/>
              </a:rPr>
              <a:t> </a:t>
            </a:r>
            <a:r>
              <a:rPr lang="en-US" sz="2000" kern="1200" dirty="0" err="1">
                <a:solidFill>
                  <a:schemeClr val="tx1"/>
                </a:solidFill>
                <a:effectLst/>
                <a:latin typeface="+mn-lt"/>
                <a:ea typeface="+mn-ea"/>
                <a:cs typeface="+mn-cs"/>
              </a:rPr>
              <a:t>el</a:t>
            </a:r>
            <a:r>
              <a:rPr lang="en-US" sz="2000" kern="1200" dirty="0">
                <a:solidFill>
                  <a:schemeClr val="tx1"/>
                </a:solidFill>
                <a:effectLst/>
                <a:latin typeface="+mn-lt"/>
                <a:ea typeface="+mn-ea"/>
                <a:cs typeface="+mn-cs"/>
              </a:rPr>
              <a:t> </a:t>
            </a:r>
            <a:r>
              <a:rPr lang="en-US" sz="2000" kern="1200" dirty="0" err="1">
                <a:solidFill>
                  <a:schemeClr val="tx1"/>
                </a:solidFill>
                <a:effectLst/>
                <a:latin typeface="+mn-lt"/>
                <a:ea typeface="+mn-ea"/>
                <a:cs typeface="+mn-cs"/>
              </a:rPr>
              <a:t>juicio</a:t>
            </a:r>
            <a:r>
              <a:rPr lang="en-US" sz="2000" kern="1200" dirty="0">
                <a:solidFill>
                  <a:schemeClr val="tx1"/>
                </a:solidFill>
                <a:effectLst/>
                <a:latin typeface="+mn-lt"/>
                <a:ea typeface="+mn-ea"/>
                <a:cs typeface="+mn-cs"/>
              </a:rPr>
              <a:t>.</a:t>
            </a:r>
          </a:p>
          <a:p>
            <a:pPr marL="355600" lvl="0" indent="-228600">
              <a:buClr>
                <a:schemeClr val="bg1"/>
              </a:buClr>
              <a:buFont typeface="Arial" panose="020B0604020202020204" pitchFamily="34" charset="0"/>
              <a:buChar char="•"/>
            </a:pPr>
            <a:r>
              <a:rPr lang="en-US" sz="1400" kern="1200" dirty="0">
                <a:solidFill>
                  <a:schemeClr val="tx1"/>
                </a:solidFill>
                <a:latin typeface="+mn-lt"/>
                <a:ea typeface="+mn-ea"/>
                <a:cs typeface="+mn-cs"/>
                <a:hlinkClick r:id="rId3"/>
              </a:rPr>
              <a:t>https://en.wikipedia.org/wiki/List_of_cognitive_biases</a:t>
            </a:r>
            <a:endParaRPr lang="en-US" sz="1400" kern="1200" dirty="0">
              <a:solidFill>
                <a:schemeClr val="tx1"/>
              </a:solidFill>
              <a:latin typeface="+mn-lt"/>
              <a:ea typeface="+mn-ea"/>
              <a:cs typeface="+mn-cs"/>
            </a:endParaRPr>
          </a:p>
        </p:txBody>
      </p:sp>
      <p:cxnSp>
        <p:nvCxnSpPr>
          <p:cNvPr id="73" name="Straight Connector 72">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8. ¡Hola!, soy un sesgo cognitivo con patas - Conversando con tus genes por  el móvil">
            <a:extLst>
              <a:ext uri="{FF2B5EF4-FFF2-40B4-BE49-F238E27FC236}">
                <a16:creationId xmlns:a16="http://schemas.microsoft.com/office/drawing/2014/main" id="{AD880571-D0F3-4935-89E8-0661599E79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48272" y="2177191"/>
            <a:ext cx="5025525" cy="251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04249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DFE8320-7268-4A8E-AF51-A87F063B2D55}"/>
              </a:ext>
            </a:extLst>
          </p:cNvPr>
          <p:cNvSpPr>
            <a:spLocks noGrp="1"/>
          </p:cNvSpPr>
          <p:nvPr>
            <p:ph type="body" idx="1"/>
          </p:nvPr>
        </p:nvSpPr>
        <p:spPr>
          <a:xfrm>
            <a:off x="1247685" y="1137962"/>
            <a:ext cx="9907996" cy="4788610"/>
          </a:xfrm>
        </p:spPr>
        <p:txBody>
          <a:bodyPr>
            <a:normAutofit fontScale="25000" lnSpcReduction="20000"/>
          </a:bodyPr>
          <a:lstStyle/>
          <a:p>
            <a:pPr marL="88900" indent="0">
              <a:lnSpc>
                <a:spcPct val="120000"/>
              </a:lnSpc>
            </a:pPr>
            <a:r>
              <a:rPr lang="en-US" sz="11200" b="0" i="0" dirty="0">
                <a:solidFill>
                  <a:schemeClr val="bg1"/>
                </a:solidFill>
                <a:effectLst/>
                <a:latin typeface="Open Sans" panose="020B0606030504020204" pitchFamily="34" charset="0"/>
              </a:rPr>
              <a:t>Si </a:t>
            </a:r>
            <a:r>
              <a:rPr lang="en-US" sz="11200" b="0" i="0" dirty="0" err="1">
                <a:solidFill>
                  <a:schemeClr val="bg1"/>
                </a:solidFill>
                <a:effectLst/>
                <a:latin typeface="Open Sans" panose="020B0606030504020204" pitchFamily="34" charset="0"/>
              </a:rPr>
              <a:t>piensas</a:t>
            </a:r>
            <a:r>
              <a:rPr lang="en-US" sz="11200" b="0" i="0" dirty="0">
                <a:solidFill>
                  <a:schemeClr val="bg1"/>
                </a:solidFill>
                <a:effectLst/>
                <a:latin typeface="Open Sans" panose="020B0606030504020204" pitchFamily="34" charset="0"/>
              </a:rPr>
              <a:t> </a:t>
            </a:r>
            <a:r>
              <a:rPr lang="en-US" sz="11200" b="0" i="0" dirty="0" err="1">
                <a:solidFill>
                  <a:schemeClr val="bg1"/>
                </a:solidFill>
                <a:effectLst/>
                <a:latin typeface="Open Sans" panose="020B0606030504020204" pitchFamily="34" charset="0"/>
              </a:rPr>
              <a:t>en</a:t>
            </a:r>
            <a:r>
              <a:rPr lang="en-US" sz="11200" b="0" i="0" dirty="0">
                <a:solidFill>
                  <a:schemeClr val="bg1"/>
                </a:solidFill>
                <a:effectLst/>
                <a:latin typeface="Open Sans" panose="020B0606030504020204" pitchFamily="34" charset="0"/>
              </a:rPr>
              <a:t> </a:t>
            </a:r>
            <a:r>
              <a:rPr lang="en-US" sz="11200" b="0" i="0" dirty="0" err="1">
                <a:solidFill>
                  <a:schemeClr val="bg1"/>
                </a:solidFill>
                <a:effectLst/>
                <a:latin typeface="Open Sans" panose="020B0606030504020204" pitchFamily="34" charset="0"/>
              </a:rPr>
              <a:t>términos</a:t>
            </a:r>
            <a:r>
              <a:rPr lang="en-US" sz="11200" b="0" i="0" dirty="0">
                <a:solidFill>
                  <a:schemeClr val="bg1"/>
                </a:solidFill>
                <a:effectLst/>
                <a:latin typeface="Open Sans" panose="020B0606030504020204" pitchFamily="34" charset="0"/>
              </a:rPr>
              <a:t> de “</a:t>
            </a:r>
            <a:r>
              <a:rPr lang="en-US" sz="11200" b="0" i="1" dirty="0">
                <a:solidFill>
                  <a:schemeClr val="bg1"/>
                </a:solidFill>
                <a:effectLst/>
                <a:latin typeface="Open Sans" panose="020B0606030504020204" pitchFamily="34" charset="0"/>
              </a:rPr>
              <a:t>machine learning</a:t>
            </a:r>
            <a:r>
              <a:rPr lang="en-US" sz="11200" b="0" i="0" dirty="0">
                <a:solidFill>
                  <a:schemeClr val="bg1"/>
                </a:solidFill>
                <a:effectLst/>
                <a:latin typeface="Open Sans" panose="020B0606030504020204" pitchFamily="34" charset="0"/>
              </a:rPr>
              <a:t>”, pones </a:t>
            </a:r>
            <a:r>
              <a:rPr lang="en-US" sz="11200" b="0" i="0" dirty="0" err="1">
                <a:solidFill>
                  <a:schemeClr val="bg1"/>
                </a:solidFill>
                <a:effectLst/>
                <a:latin typeface="Open Sans" panose="020B0606030504020204" pitchFamily="34" charset="0"/>
              </a:rPr>
              <a:t>el</a:t>
            </a:r>
            <a:r>
              <a:rPr lang="en-US" sz="11200" b="0" i="0" dirty="0">
                <a:solidFill>
                  <a:schemeClr val="bg1"/>
                </a:solidFill>
                <a:effectLst/>
                <a:latin typeface="Open Sans" panose="020B0606030504020204" pitchFamily="34" charset="0"/>
              </a:rPr>
              <a:t> </a:t>
            </a:r>
            <a:r>
              <a:rPr lang="en-US" sz="11200" b="0" i="0" dirty="0" err="1">
                <a:solidFill>
                  <a:schemeClr val="bg1"/>
                </a:solidFill>
                <a:effectLst/>
                <a:latin typeface="Open Sans" panose="020B0606030504020204" pitchFamily="34" charset="0"/>
              </a:rPr>
              <a:t>foco</a:t>
            </a:r>
            <a:r>
              <a:rPr lang="en-US" sz="11200" b="0" i="0" dirty="0">
                <a:solidFill>
                  <a:schemeClr val="bg1"/>
                </a:solidFill>
                <a:effectLst/>
                <a:latin typeface="Open Sans" panose="020B0606030504020204" pitchFamily="34" charset="0"/>
              </a:rPr>
              <a:t> </a:t>
            </a:r>
            <a:r>
              <a:rPr lang="en-US" sz="11200" b="0" i="0" dirty="0" err="1">
                <a:solidFill>
                  <a:schemeClr val="bg1"/>
                </a:solidFill>
                <a:effectLst/>
                <a:latin typeface="Open Sans" panose="020B0606030504020204" pitchFamily="34" charset="0"/>
              </a:rPr>
              <a:t>en</a:t>
            </a:r>
            <a:r>
              <a:rPr lang="en-US" sz="11200" b="0" i="0" dirty="0">
                <a:solidFill>
                  <a:schemeClr val="bg1"/>
                </a:solidFill>
                <a:effectLst/>
                <a:latin typeface="Open Sans" panose="020B0606030504020204" pitchFamily="34" charset="0"/>
              </a:rPr>
              <a:t> que la MÁQUINA </a:t>
            </a:r>
            <a:r>
              <a:rPr lang="en-US" sz="11200" b="0" i="0" dirty="0" err="1">
                <a:solidFill>
                  <a:schemeClr val="bg1"/>
                </a:solidFill>
                <a:effectLst/>
                <a:latin typeface="Open Sans" panose="020B0606030504020204" pitchFamily="34" charset="0"/>
              </a:rPr>
              <a:t>está</a:t>
            </a:r>
            <a:r>
              <a:rPr lang="en-US" sz="11200" b="0" i="0" dirty="0">
                <a:solidFill>
                  <a:schemeClr val="bg1"/>
                </a:solidFill>
                <a:effectLst/>
                <a:latin typeface="Open Sans" panose="020B0606030504020204" pitchFamily="34" charset="0"/>
              </a:rPr>
              <a:t> </a:t>
            </a:r>
            <a:r>
              <a:rPr lang="en-US" sz="11200" b="0" i="0" dirty="0" err="1">
                <a:solidFill>
                  <a:schemeClr val="bg1"/>
                </a:solidFill>
                <a:effectLst/>
                <a:latin typeface="Open Sans" panose="020B0606030504020204" pitchFamily="34" charset="0"/>
              </a:rPr>
              <a:t>aprendiendo</a:t>
            </a:r>
            <a:r>
              <a:rPr lang="en-US" sz="11200" b="0" i="0" dirty="0">
                <a:solidFill>
                  <a:schemeClr val="bg1"/>
                </a:solidFill>
                <a:effectLst/>
                <a:latin typeface="Open Sans" panose="020B0606030504020204" pitchFamily="34" charset="0"/>
              </a:rPr>
              <a:t> a </a:t>
            </a:r>
            <a:r>
              <a:rPr lang="en-US" sz="11200" b="0" i="0" dirty="0" err="1">
                <a:solidFill>
                  <a:schemeClr val="bg1"/>
                </a:solidFill>
                <a:effectLst/>
                <a:latin typeface="Open Sans" panose="020B0606030504020204" pitchFamily="34" charset="0"/>
              </a:rPr>
              <a:t>hacer</a:t>
            </a:r>
            <a:r>
              <a:rPr lang="en-US" sz="11200" b="0" i="0" dirty="0">
                <a:solidFill>
                  <a:schemeClr val="bg1"/>
                </a:solidFill>
                <a:effectLst/>
                <a:latin typeface="Open Sans" panose="020B0606030504020204" pitchFamily="34" charset="0"/>
              </a:rPr>
              <a:t> algo que </a:t>
            </a:r>
            <a:r>
              <a:rPr lang="en-US" sz="11200" b="0" i="0" dirty="0" err="1">
                <a:solidFill>
                  <a:schemeClr val="bg1"/>
                </a:solidFill>
                <a:effectLst/>
                <a:latin typeface="Open Sans" panose="020B0606030504020204" pitchFamily="34" charset="0"/>
              </a:rPr>
              <a:t>tú</a:t>
            </a:r>
            <a:r>
              <a:rPr lang="en-US" sz="11200" b="0" i="0" dirty="0">
                <a:solidFill>
                  <a:schemeClr val="bg1"/>
                </a:solidFill>
                <a:effectLst/>
                <a:latin typeface="Open Sans" panose="020B0606030504020204" pitchFamily="34" charset="0"/>
              </a:rPr>
              <a:t> </a:t>
            </a:r>
            <a:r>
              <a:rPr lang="en-US" sz="11200" b="0" i="0" dirty="0" err="1">
                <a:solidFill>
                  <a:schemeClr val="bg1"/>
                </a:solidFill>
                <a:effectLst/>
                <a:latin typeface="Open Sans" panose="020B0606030504020204" pitchFamily="34" charset="0"/>
              </a:rPr>
              <a:t>quieres</a:t>
            </a:r>
            <a:r>
              <a:rPr lang="en-US" sz="11200" b="0" i="0" dirty="0">
                <a:solidFill>
                  <a:schemeClr val="bg1"/>
                </a:solidFill>
                <a:effectLst/>
                <a:latin typeface="Open Sans" panose="020B0606030504020204" pitchFamily="34" charset="0"/>
              </a:rPr>
              <a:t> que </a:t>
            </a:r>
            <a:r>
              <a:rPr lang="en-US" sz="11200" b="0" i="0" dirty="0" err="1">
                <a:solidFill>
                  <a:schemeClr val="bg1"/>
                </a:solidFill>
                <a:effectLst/>
                <a:latin typeface="Open Sans" panose="020B0606030504020204" pitchFamily="34" charset="0"/>
              </a:rPr>
              <a:t>haga</a:t>
            </a:r>
            <a:r>
              <a:rPr lang="en-US" sz="11200" dirty="0">
                <a:solidFill>
                  <a:schemeClr val="bg1"/>
                </a:solidFill>
                <a:latin typeface="Open Sans" panose="020B0606030504020204" pitchFamily="34" charset="0"/>
              </a:rPr>
              <a:t>…</a:t>
            </a:r>
            <a:endParaRPr lang="en-US" sz="11200" b="0" i="0" dirty="0">
              <a:solidFill>
                <a:schemeClr val="bg1"/>
              </a:solidFill>
              <a:effectLst/>
              <a:latin typeface="Open Sans" panose="020B0606030504020204" pitchFamily="34" charset="0"/>
            </a:endParaRPr>
          </a:p>
          <a:p>
            <a:pPr marL="88900" indent="0">
              <a:lnSpc>
                <a:spcPct val="120000"/>
              </a:lnSpc>
            </a:pPr>
            <a:endParaRPr lang="en-US" sz="11200" b="0" i="0" dirty="0">
              <a:solidFill>
                <a:schemeClr val="bg1"/>
              </a:solidFill>
              <a:effectLst/>
              <a:latin typeface="Open Sans" panose="020B0606030504020204" pitchFamily="34" charset="0"/>
            </a:endParaRPr>
          </a:p>
          <a:p>
            <a:pPr marL="88900" indent="0">
              <a:lnSpc>
                <a:spcPct val="120000"/>
              </a:lnSpc>
            </a:pPr>
            <a:r>
              <a:rPr lang="en-US" sz="11200" i="0" dirty="0" err="1">
                <a:solidFill>
                  <a:schemeClr val="bg1"/>
                </a:solidFill>
                <a:effectLst/>
                <a:latin typeface="Open Sans" panose="020B0606030504020204" pitchFamily="34" charset="0"/>
              </a:rPr>
              <a:t>En</a:t>
            </a:r>
            <a:r>
              <a:rPr lang="en-US" sz="11200" i="0" dirty="0">
                <a:solidFill>
                  <a:schemeClr val="bg1"/>
                </a:solidFill>
                <a:effectLst/>
                <a:latin typeface="Open Sans" panose="020B0606030504020204" pitchFamily="34" charset="0"/>
              </a:rPr>
              <a:t> </a:t>
            </a:r>
            <a:r>
              <a:rPr lang="en-US" sz="11200" i="0" dirty="0" err="1">
                <a:solidFill>
                  <a:schemeClr val="bg1"/>
                </a:solidFill>
                <a:effectLst/>
                <a:latin typeface="Open Sans" panose="020B0606030504020204" pitchFamily="34" charset="0"/>
              </a:rPr>
              <a:t>cambio</a:t>
            </a:r>
            <a:r>
              <a:rPr lang="en-US" sz="11200" dirty="0">
                <a:solidFill>
                  <a:schemeClr val="bg1"/>
                </a:solidFill>
                <a:latin typeface="Open Sans" panose="020B0606030504020204" pitchFamily="34" charset="0"/>
              </a:rPr>
              <a:t>, </a:t>
            </a:r>
            <a:r>
              <a:rPr lang="en-US" sz="11200" i="0" dirty="0" err="1">
                <a:solidFill>
                  <a:schemeClr val="bg1"/>
                </a:solidFill>
                <a:effectLst/>
                <a:latin typeface="Open Sans" panose="020B0606030504020204" pitchFamily="34" charset="0"/>
              </a:rPr>
              <a:t>si</a:t>
            </a:r>
            <a:r>
              <a:rPr lang="en-US" sz="11200" i="0" dirty="0">
                <a:solidFill>
                  <a:schemeClr val="bg1"/>
                </a:solidFill>
                <a:effectLst/>
                <a:latin typeface="Open Sans" panose="020B0606030504020204" pitchFamily="34" charset="0"/>
              </a:rPr>
              <a:t> </a:t>
            </a:r>
            <a:r>
              <a:rPr lang="en-US" sz="11200" i="0" dirty="0" err="1">
                <a:solidFill>
                  <a:schemeClr val="bg1"/>
                </a:solidFill>
                <a:effectLst/>
                <a:latin typeface="Open Sans" panose="020B0606030504020204" pitchFamily="34" charset="0"/>
              </a:rPr>
              <a:t>piensas</a:t>
            </a:r>
            <a:r>
              <a:rPr lang="en-US" sz="11200" i="0" dirty="0">
                <a:solidFill>
                  <a:schemeClr val="bg1"/>
                </a:solidFill>
                <a:effectLst/>
                <a:latin typeface="Open Sans" panose="020B0606030504020204" pitchFamily="34" charset="0"/>
              </a:rPr>
              <a:t> </a:t>
            </a:r>
            <a:r>
              <a:rPr lang="en-US" sz="11200" i="0" dirty="0" err="1">
                <a:solidFill>
                  <a:schemeClr val="bg1"/>
                </a:solidFill>
                <a:effectLst/>
                <a:latin typeface="Open Sans" panose="020B0606030504020204" pitchFamily="34" charset="0"/>
              </a:rPr>
              <a:t>en</a:t>
            </a:r>
            <a:r>
              <a:rPr lang="en-US" sz="11200" i="0" dirty="0">
                <a:solidFill>
                  <a:schemeClr val="bg1"/>
                </a:solidFill>
                <a:effectLst/>
                <a:latin typeface="Open Sans" panose="020B0606030504020204" pitchFamily="34" charset="0"/>
              </a:rPr>
              <a:t> </a:t>
            </a:r>
            <a:r>
              <a:rPr lang="en-US" sz="11200" i="0" dirty="0" err="1">
                <a:solidFill>
                  <a:schemeClr val="bg1"/>
                </a:solidFill>
                <a:effectLst/>
                <a:latin typeface="Open Sans" panose="020B0606030504020204" pitchFamily="34" charset="0"/>
              </a:rPr>
              <a:t>términos</a:t>
            </a:r>
            <a:r>
              <a:rPr lang="en-US" sz="11200" i="0" dirty="0">
                <a:solidFill>
                  <a:schemeClr val="bg1"/>
                </a:solidFill>
                <a:effectLst/>
                <a:latin typeface="Open Sans" panose="020B0606030504020204" pitchFamily="34" charset="0"/>
              </a:rPr>
              <a:t> de “</a:t>
            </a:r>
            <a:r>
              <a:rPr lang="en-US" sz="11200" i="1" dirty="0">
                <a:solidFill>
                  <a:schemeClr val="bg1"/>
                </a:solidFill>
                <a:effectLst/>
                <a:latin typeface="Open Sans" panose="020B0606030504020204" pitchFamily="34" charset="0"/>
              </a:rPr>
              <a:t>machine teaching</a:t>
            </a:r>
            <a:r>
              <a:rPr lang="en-US" sz="11200" i="0" dirty="0">
                <a:solidFill>
                  <a:schemeClr val="bg1"/>
                </a:solidFill>
                <a:effectLst/>
                <a:latin typeface="Open Sans" panose="020B0606030504020204" pitchFamily="34" charset="0"/>
              </a:rPr>
              <a:t>” , pones </a:t>
            </a:r>
            <a:r>
              <a:rPr lang="en-US" sz="11200" i="0" dirty="0" err="1">
                <a:solidFill>
                  <a:schemeClr val="bg1"/>
                </a:solidFill>
                <a:effectLst/>
                <a:latin typeface="Open Sans" panose="020B0606030504020204" pitchFamily="34" charset="0"/>
              </a:rPr>
              <a:t>el</a:t>
            </a:r>
            <a:r>
              <a:rPr lang="en-US" sz="11200" i="0" dirty="0">
                <a:solidFill>
                  <a:schemeClr val="bg1"/>
                </a:solidFill>
                <a:effectLst/>
                <a:latin typeface="Open Sans" panose="020B0606030504020204" pitchFamily="34" charset="0"/>
              </a:rPr>
              <a:t> </a:t>
            </a:r>
            <a:r>
              <a:rPr lang="en-US" sz="11200" i="0" dirty="0" err="1">
                <a:solidFill>
                  <a:schemeClr val="bg1"/>
                </a:solidFill>
                <a:effectLst/>
                <a:latin typeface="Open Sans" panose="020B0606030504020204" pitchFamily="34" charset="0"/>
              </a:rPr>
              <a:t>foco</a:t>
            </a:r>
            <a:r>
              <a:rPr lang="en-US" sz="11200" i="0" dirty="0">
                <a:solidFill>
                  <a:schemeClr val="bg1"/>
                </a:solidFill>
                <a:effectLst/>
                <a:latin typeface="Open Sans" panose="020B0606030504020204" pitchFamily="34" charset="0"/>
              </a:rPr>
              <a:t> </a:t>
            </a:r>
            <a:r>
              <a:rPr lang="en-US" sz="11200" dirty="0" err="1">
                <a:solidFill>
                  <a:schemeClr val="bg1"/>
                </a:solidFill>
                <a:latin typeface="Open Sans" panose="020B0606030504020204" pitchFamily="34" charset="0"/>
              </a:rPr>
              <a:t>en</a:t>
            </a:r>
            <a:r>
              <a:rPr lang="en-US" sz="11200" dirty="0">
                <a:solidFill>
                  <a:schemeClr val="bg1"/>
                </a:solidFill>
                <a:latin typeface="Open Sans" panose="020B0606030504020204" pitchFamily="34" charset="0"/>
              </a:rPr>
              <a:t> lo que </a:t>
            </a:r>
            <a:r>
              <a:rPr lang="en-US" sz="11200" b="1" dirty="0">
                <a:solidFill>
                  <a:schemeClr val="accent1"/>
                </a:solidFill>
                <a:latin typeface="Open Sans" panose="020B0606030504020204" pitchFamily="34" charset="0"/>
              </a:rPr>
              <a:t>TÚ</a:t>
            </a:r>
            <a:r>
              <a:rPr lang="en-US" sz="11200" dirty="0">
                <a:solidFill>
                  <a:schemeClr val="bg1"/>
                </a:solidFill>
                <a:latin typeface="Open Sans" panose="020B0606030504020204" pitchFamily="34" charset="0"/>
              </a:rPr>
              <a:t> </a:t>
            </a:r>
            <a:r>
              <a:rPr lang="en-US" sz="11200" dirty="0" err="1">
                <a:solidFill>
                  <a:schemeClr val="bg1"/>
                </a:solidFill>
                <a:latin typeface="Open Sans" panose="020B0606030504020204" pitchFamily="34" charset="0"/>
              </a:rPr>
              <a:t>estás</a:t>
            </a:r>
            <a:r>
              <a:rPr lang="en-US" sz="11200" dirty="0">
                <a:solidFill>
                  <a:schemeClr val="bg1"/>
                </a:solidFill>
                <a:latin typeface="Open Sans" panose="020B0606030504020204" pitchFamily="34" charset="0"/>
              </a:rPr>
              <a:t> </a:t>
            </a:r>
            <a:r>
              <a:rPr lang="en-US" sz="11200" dirty="0" err="1">
                <a:solidFill>
                  <a:schemeClr val="bg1"/>
                </a:solidFill>
                <a:latin typeface="Open Sans" panose="020B0606030504020204" pitchFamily="34" charset="0"/>
              </a:rPr>
              <a:t>enseñando</a:t>
            </a:r>
            <a:r>
              <a:rPr lang="en-US" sz="11200" dirty="0">
                <a:solidFill>
                  <a:schemeClr val="bg1"/>
                </a:solidFill>
                <a:latin typeface="Open Sans" panose="020B0606030504020204" pitchFamily="34" charset="0"/>
              </a:rPr>
              <a:t> a la </a:t>
            </a:r>
            <a:r>
              <a:rPr lang="en-US" sz="11200" dirty="0" err="1">
                <a:solidFill>
                  <a:schemeClr val="bg1"/>
                </a:solidFill>
                <a:latin typeface="Open Sans" panose="020B0606030504020204" pitchFamily="34" charset="0"/>
              </a:rPr>
              <a:t>máquina</a:t>
            </a:r>
            <a:r>
              <a:rPr lang="en-US" sz="11200" dirty="0">
                <a:solidFill>
                  <a:schemeClr val="bg1"/>
                </a:solidFill>
                <a:latin typeface="Open Sans" panose="020B0606030504020204" pitchFamily="34" charset="0"/>
              </a:rPr>
              <a:t> a </a:t>
            </a:r>
            <a:r>
              <a:rPr lang="en-US" sz="11200" dirty="0" err="1">
                <a:solidFill>
                  <a:schemeClr val="bg1"/>
                </a:solidFill>
                <a:latin typeface="Open Sans" panose="020B0606030504020204" pitchFamily="34" charset="0"/>
              </a:rPr>
              <a:t>hacer</a:t>
            </a:r>
            <a:r>
              <a:rPr lang="en-US" sz="11200" dirty="0">
                <a:solidFill>
                  <a:schemeClr val="bg1"/>
                </a:solidFill>
                <a:latin typeface="Open Sans" panose="020B0606030504020204" pitchFamily="34" charset="0"/>
              </a:rPr>
              <a:t>…</a:t>
            </a:r>
          </a:p>
          <a:p>
            <a:pPr marL="88900" indent="0" algn="r">
              <a:lnSpc>
                <a:spcPct val="120000"/>
              </a:lnSpc>
            </a:pPr>
            <a:r>
              <a:rPr lang="en-US" sz="11200" b="1" dirty="0">
                <a:solidFill>
                  <a:schemeClr val="accent1"/>
                </a:solidFill>
                <a:latin typeface="Open Sans" panose="020B0606030504020204" pitchFamily="34" charset="0"/>
              </a:rPr>
              <a:t>…LA RESPONSABILIDAD ES TUYA</a:t>
            </a:r>
            <a:r>
              <a:rPr lang="en-US" sz="11200" dirty="0">
                <a:solidFill>
                  <a:schemeClr val="accent1"/>
                </a:solidFill>
                <a:latin typeface="Open Sans" panose="020B0606030504020204" pitchFamily="34" charset="0"/>
              </a:rPr>
              <a:t>.</a:t>
            </a:r>
          </a:p>
          <a:p>
            <a:pPr marL="88900" indent="0"/>
            <a:endParaRPr lang="en-US" sz="12800" dirty="0">
              <a:solidFill>
                <a:schemeClr val="bg1"/>
              </a:solidFill>
              <a:latin typeface="charter"/>
            </a:endParaRPr>
          </a:p>
          <a:p>
            <a:pPr marL="88900" indent="0"/>
            <a:endParaRPr lang="en-US" sz="7200" b="0" i="1" dirty="0">
              <a:solidFill>
                <a:schemeClr val="bg1"/>
              </a:solidFill>
              <a:effectLst/>
              <a:latin typeface="Open Sans" panose="020B0606030504020204" pitchFamily="34" charset="0"/>
            </a:endParaRPr>
          </a:p>
          <a:p>
            <a:pPr marL="88900" indent="0" algn="r"/>
            <a:r>
              <a:rPr lang="en-US" sz="7200" b="0" i="1" dirty="0">
                <a:solidFill>
                  <a:schemeClr val="bg1"/>
                </a:solidFill>
                <a:effectLst/>
                <a:latin typeface="Open Sans" panose="020B0606030504020204" pitchFamily="34" charset="0"/>
              </a:rPr>
              <a:t>“A subtle difference in language, but a big difference in understanding…”</a:t>
            </a:r>
            <a:endParaRPr lang="en-US" b="0" i="1" dirty="0">
              <a:solidFill>
                <a:schemeClr val="bg1"/>
              </a:solidFill>
              <a:effectLst/>
              <a:latin typeface="charter"/>
            </a:endParaRPr>
          </a:p>
          <a:p>
            <a:pPr marL="88900" indent="0">
              <a:lnSpc>
                <a:spcPct val="120000"/>
              </a:lnSpc>
            </a:pPr>
            <a:r>
              <a:rPr lang="en-US" i="1" dirty="0">
                <a:solidFill>
                  <a:srgbClr val="292929"/>
                </a:solidFill>
                <a:latin typeface="charter"/>
              </a:rPr>
              <a:t>.”</a:t>
            </a:r>
            <a:endParaRPr lang="es-ES" i="1" dirty="0"/>
          </a:p>
        </p:txBody>
      </p:sp>
    </p:spTree>
    <p:extLst>
      <p:ext uri="{BB962C8B-B14F-4D97-AF65-F5344CB8AC3E}">
        <p14:creationId xmlns:p14="http://schemas.microsoft.com/office/powerpoint/2010/main" val="226874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23;ga1eac15f37_0_43">
            <a:extLst>
              <a:ext uri="{FF2B5EF4-FFF2-40B4-BE49-F238E27FC236}">
                <a16:creationId xmlns:a16="http://schemas.microsoft.com/office/drawing/2014/main" id="{B96C18D2-5867-46E1-8731-E4822E600BC4}"/>
              </a:ext>
            </a:extLst>
          </p:cNvPr>
          <p:cNvSpPr txBox="1"/>
          <p:nvPr/>
        </p:nvSpPr>
        <p:spPr>
          <a:xfrm>
            <a:off x="9197009" y="2159353"/>
            <a:ext cx="2723323" cy="2539294"/>
          </a:xfrm>
        </p:spPr>
        <p:txBody>
          <a:bodyPr spcFirstLastPara="1" vert="horz" lIns="91440" tIns="45720" rIns="91440" bIns="45720" rtlCol="0" anchorCtr="0">
            <a:normAutofit fontScale="62500" lnSpcReduction="20000"/>
          </a:bodyPr>
          <a:lstStyle/>
          <a:p>
            <a:pPr lvl="0" indent="-228600">
              <a:lnSpc>
                <a:spcPct val="90000"/>
              </a:lnSpc>
              <a:spcAft>
                <a:spcPts val="600"/>
              </a:spcAft>
              <a:buFont typeface="Arial" panose="020B0604020202020204" pitchFamily="34" charset="0"/>
              <a:buChar char="•"/>
            </a:pPr>
            <a:endParaRPr lang="en-US" sz="1100" b="0" i="1" kern="1200" dirty="0">
              <a:solidFill>
                <a:schemeClr val="tx1"/>
              </a:solidFill>
              <a:effectLst/>
              <a:latin typeface="+mn-lt"/>
              <a:ea typeface="+mn-ea"/>
              <a:cs typeface="+mn-cs"/>
            </a:endParaRPr>
          </a:p>
          <a:p>
            <a:pPr lvl="0" indent="-228600">
              <a:lnSpc>
                <a:spcPct val="90000"/>
              </a:lnSpc>
              <a:spcAft>
                <a:spcPts val="600"/>
              </a:spcAft>
              <a:buFont typeface="Arial" panose="020B0604020202020204" pitchFamily="34" charset="0"/>
              <a:buChar char="•"/>
            </a:pPr>
            <a:endParaRPr lang="en-US" sz="1700" i="1" kern="1200" dirty="0">
              <a:solidFill>
                <a:schemeClr val="bg1"/>
              </a:solidFill>
              <a:latin typeface="+mn-lt"/>
              <a:ea typeface="+mn-ea"/>
              <a:cs typeface="+mn-cs"/>
            </a:endParaRPr>
          </a:p>
          <a:p>
            <a:pPr lvl="0">
              <a:lnSpc>
                <a:spcPct val="120000"/>
              </a:lnSpc>
              <a:spcAft>
                <a:spcPts val="600"/>
              </a:spcAft>
            </a:pPr>
            <a:r>
              <a:rPr lang="en-US" sz="1700" b="0" i="1" kern="1200" dirty="0">
                <a:solidFill>
                  <a:schemeClr val="bg1"/>
                </a:solidFill>
                <a:effectLst/>
                <a:latin typeface="+mn-lt"/>
                <a:ea typeface="+mn-ea"/>
                <a:cs typeface="+mn-cs"/>
              </a:rPr>
              <a:t>“Besides increasing retention rates, using algorithms in hiring can also eliminate bias from the process and increase workplace diversity. “From a human perspective, we like people who are like us,” said </a:t>
            </a:r>
            <a:r>
              <a:rPr lang="en-US" sz="1700" b="0" i="1" u="none" strike="noStrike" kern="1200" dirty="0">
                <a:solidFill>
                  <a:schemeClr val="bg1"/>
                </a:solidFill>
                <a:effectLst/>
                <a:latin typeface="+mn-lt"/>
                <a:ea typeface="+mn-ea"/>
                <a:cs typeface="+mn-cs"/>
                <a:hlinkClick r:id="rId2">
                  <a:extLst>
                    <a:ext uri="{A12FA001-AC4F-418D-AE19-62706E023703}">
                      <ahyp:hlinkClr xmlns:ahyp="http://schemas.microsoft.com/office/drawing/2018/hyperlinkcolor" val="tx"/>
                    </a:ext>
                  </a:extLst>
                </a:hlinkClick>
              </a:rPr>
              <a:t>Julie Moreland</a:t>
            </a:r>
            <a:r>
              <a:rPr lang="en-US" sz="1700" b="0" i="1" kern="1200" dirty="0">
                <a:solidFill>
                  <a:schemeClr val="bg1"/>
                </a:solidFill>
                <a:effectLst/>
                <a:latin typeface="+mn-lt"/>
                <a:ea typeface="+mn-ea"/>
                <a:cs typeface="+mn-cs"/>
              </a:rPr>
              <a:t>, senior VP of strategy and people science at </a:t>
            </a:r>
            <a:r>
              <a:rPr lang="en-US" sz="1700" b="0" i="1" kern="1200" dirty="0" err="1">
                <a:solidFill>
                  <a:schemeClr val="bg1"/>
                </a:solidFill>
                <a:effectLst/>
                <a:latin typeface="+mn-lt"/>
                <a:ea typeface="+mn-ea"/>
                <a:cs typeface="+mn-cs"/>
              </a:rPr>
              <a:t>PeopleMatters</a:t>
            </a:r>
            <a:r>
              <a:rPr lang="en-US" sz="1700" b="0" i="1" kern="1200" dirty="0">
                <a:solidFill>
                  <a:schemeClr val="bg1"/>
                </a:solidFill>
                <a:effectLst/>
                <a:latin typeface="+mn-lt"/>
                <a:ea typeface="+mn-ea"/>
                <a:cs typeface="+mn-cs"/>
              </a:rPr>
              <a:t>, the company that built the assessments for this study. “They’re not thinking about the job, they’re thinking ‘I can work with this </a:t>
            </a:r>
            <a:r>
              <a:rPr lang="en-US" sz="1700" i="1" kern="1200" dirty="0">
                <a:solidFill>
                  <a:schemeClr val="bg1"/>
                </a:solidFill>
                <a:latin typeface="+mn-lt"/>
                <a:ea typeface="+mn-ea"/>
                <a:cs typeface="+mn-cs"/>
              </a:rPr>
              <a:t>person, I relate </a:t>
            </a:r>
            <a:r>
              <a:rPr lang="es-ES" sz="1700" i="1" kern="1200" dirty="0" err="1">
                <a:solidFill>
                  <a:schemeClr val="bg1"/>
                </a:solidFill>
                <a:latin typeface="+mn-lt"/>
                <a:ea typeface="+mn-ea"/>
                <a:cs typeface="+mn-cs"/>
              </a:rPr>
              <a:t>to</a:t>
            </a:r>
            <a:r>
              <a:rPr lang="es-ES" sz="1700" i="1" kern="1200" dirty="0">
                <a:solidFill>
                  <a:schemeClr val="bg1"/>
                </a:solidFill>
                <a:latin typeface="+mn-lt"/>
                <a:ea typeface="+mn-ea"/>
                <a:cs typeface="+mn-cs"/>
              </a:rPr>
              <a:t> </a:t>
            </a:r>
            <a:r>
              <a:rPr lang="es-ES" sz="1700" i="1" kern="1200" dirty="0" err="1">
                <a:solidFill>
                  <a:schemeClr val="bg1"/>
                </a:solidFill>
                <a:latin typeface="+mn-lt"/>
                <a:ea typeface="+mn-ea"/>
                <a:cs typeface="+mn-cs"/>
              </a:rPr>
              <a:t>them</a:t>
            </a:r>
            <a:r>
              <a:rPr lang="es-ES" sz="1700" b="0" i="0" dirty="0">
                <a:solidFill>
                  <a:schemeClr val="bg1"/>
                </a:solidFill>
                <a:effectLst/>
                <a:latin typeface="Roboto" panose="02000000000000000000" pitchFamily="2" charset="0"/>
              </a:rPr>
              <a:t>.”</a:t>
            </a:r>
            <a:r>
              <a:rPr lang="en-US" sz="1700" b="0" i="1" kern="1200" dirty="0">
                <a:solidFill>
                  <a:schemeClr val="tx1"/>
                </a:solidFill>
                <a:effectLst/>
                <a:latin typeface="+mn-lt"/>
                <a:ea typeface="+mn-ea"/>
                <a:cs typeface="+mn-cs"/>
              </a:rPr>
              <a:t>.”</a:t>
            </a:r>
            <a:endParaRPr lang="en-US" sz="1700" i="1" kern="1200" dirty="0">
              <a:solidFill>
                <a:schemeClr val="tx1"/>
              </a:solidFill>
              <a:latin typeface="+mn-lt"/>
              <a:ea typeface="+mn-ea"/>
              <a:cs typeface="+mn-cs"/>
              <a:sym typeface="Calibri"/>
            </a:endParaRPr>
          </a:p>
        </p:txBody>
      </p:sp>
      <p:pic>
        <p:nvPicPr>
          <p:cNvPr id="12" name="Imagen 11">
            <a:extLst>
              <a:ext uri="{FF2B5EF4-FFF2-40B4-BE49-F238E27FC236}">
                <a16:creationId xmlns:a16="http://schemas.microsoft.com/office/drawing/2014/main" id="{16706458-E712-4E72-8DB6-2E32F481E4F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3000"/>
                    </a14:imgEffect>
                    <a14:imgEffect>
                      <a14:brightnessContrast bright="-6000"/>
                    </a14:imgEffect>
                  </a14:imgLayer>
                </a14:imgProps>
              </a:ext>
            </a:extLst>
          </a:blip>
          <a:stretch>
            <a:fillRect/>
          </a:stretch>
        </p:blipFill>
        <p:spPr>
          <a:xfrm>
            <a:off x="271668" y="2065562"/>
            <a:ext cx="8941328" cy="3262790"/>
          </a:xfrm>
          <a:prstGeom prst="rect">
            <a:avLst/>
          </a:prstGeom>
          <a:effectLst>
            <a:outerShdw blurRad="50800" dist="50800" dir="5400000" algn="ctr" rotWithShape="0">
              <a:srgbClr val="000000">
                <a:alpha val="60000"/>
              </a:srgbClr>
            </a:outerShdw>
          </a:effectLst>
        </p:spPr>
      </p:pic>
      <p:sp>
        <p:nvSpPr>
          <p:cNvPr id="18" name="Título 1">
            <a:extLst>
              <a:ext uri="{FF2B5EF4-FFF2-40B4-BE49-F238E27FC236}">
                <a16:creationId xmlns:a16="http://schemas.microsoft.com/office/drawing/2014/main" id="{B4074AF8-7FED-40BC-BECC-5A20B24EB2E2}"/>
              </a:ext>
            </a:extLst>
          </p:cNvPr>
          <p:cNvSpPr txBox="1">
            <a:spLocks/>
          </p:cNvSpPr>
          <p:nvPr/>
        </p:nvSpPr>
        <p:spPr>
          <a:xfrm>
            <a:off x="172277" y="356279"/>
            <a:ext cx="10211243" cy="796411"/>
          </a:xfrm>
          <a:prstGeom prst="rect">
            <a:avLst/>
          </a:prstGeom>
          <a:noFill/>
          <a:ln>
            <a:noFill/>
          </a:ln>
        </p:spPr>
        <p:txBody>
          <a:bodyPr spcFirstLastPara="1" wrap="square" lIns="91425" tIns="45700" rIns="91425" bIns="45700" anchor="b" anchorCtr="0">
            <a:normAutofit fontScale="25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br>
              <a:rPr lang="es-ES" dirty="0">
                <a:solidFill>
                  <a:srgbClr val="FF0000"/>
                </a:solidFill>
              </a:rPr>
            </a:br>
            <a:br>
              <a:rPr lang="es-ES" dirty="0">
                <a:solidFill>
                  <a:srgbClr val="FF0000"/>
                </a:solidFill>
              </a:rPr>
            </a:br>
            <a:br>
              <a:rPr lang="es-ES" sz="16000" dirty="0">
                <a:solidFill>
                  <a:srgbClr val="FF0000"/>
                </a:solidFill>
              </a:rPr>
            </a:br>
            <a:r>
              <a:rPr lang="es-ES" sz="21600" dirty="0">
                <a:solidFill>
                  <a:srgbClr val="FF0000"/>
                </a:solidFill>
              </a:rPr>
              <a:t>¿Y las decisiones de los algoritmos?</a:t>
            </a:r>
          </a:p>
        </p:txBody>
      </p:sp>
    </p:spTree>
    <p:extLst>
      <p:ext uri="{BB962C8B-B14F-4D97-AF65-F5344CB8AC3E}">
        <p14:creationId xmlns:p14="http://schemas.microsoft.com/office/powerpoint/2010/main" val="2225698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135" name="Rectangle 134">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3"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Google Shape;89;p1"/>
          <p:cNvSpPr txBox="1">
            <a:spLocks noGrp="1"/>
          </p:cNvSpPr>
          <p:nvPr>
            <p:ph type="title"/>
          </p:nvPr>
        </p:nvSpPr>
        <p:spPr>
          <a:xfrm>
            <a:off x="8189010" y="640081"/>
            <a:ext cx="3377183" cy="3681976"/>
          </a:xfrm>
          <a:noFill/>
        </p:spPr>
        <p:txBody>
          <a:bodyPr spcFirstLastPara="1" vert="horz" lIns="91440" tIns="45720" rIns="91440" bIns="45720" rtlCol="0" anchor="b" anchorCtr="0">
            <a:normAutofit/>
          </a:bodyPr>
          <a:lstStyle/>
          <a:p>
            <a:pPr marL="0" lvl="0" indent="0">
              <a:spcBef>
                <a:spcPct val="0"/>
              </a:spcBef>
              <a:spcAft>
                <a:spcPts val="0"/>
              </a:spcAft>
              <a:buClr>
                <a:srgbClr val="FF0000"/>
              </a:buClr>
              <a:buSzPts val="4400"/>
            </a:pPr>
            <a:r>
              <a:rPr lang="en-US" sz="3700" kern="1200">
                <a:solidFill>
                  <a:schemeClr val="bg1"/>
                </a:solidFill>
                <a:latin typeface="+mj-lt"/>
                <a:ea typeface="+mj-ea"/>
                <a:cs typeface="+mj-cs"/>
              </a:rPr>
              <a:t>Y, según la Wikipedia, la gran mayoría de los papers son de los últimos tres años…</a:t>
            </a:r>
          </a:p>
        </p:txBody>
      </p:sp>
      <p:pic>
        <p:nvPicPr>
          <p:cNvPr id="1026" name="Picture 2" descr="A Tutorial on Fairness in Machine Learning | by Ziyuan Zhong | Towards Data  Science">
            <a:extLst>
              <a:ext uri="{FF2B5EF4-FFF2-40B4-BE49-F238E27FC236}">
                <a16:creationId xmlns:a16="http://schemas.microsoft.com/office/drawing/2014/main" id="{7DBFC574-43E5-46BA-8A97-9185D5F868C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806" y="1585625"/>
            <a:ext cx="6356465" cy="368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19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C9D24-18F2-46EC-B1CE-034090A8A80E}"/>
              </a:ext>
            </a:extLst>
          </p:cNvPr>
          <p:cNvSpPr>
            <a:spLocks noGrp="1"/>
          </p:cNvSpPr>
          <p:nvPr>
            <p:ph type="title"/>
          </p:nvPr>
        </p:nvSpPr>
        <p:spPr>
          <a:xfrm>
            <a:off x="838200" y="433633"/>
            <a:ext cx="11218682" cy="1630837"/>
          </a:xfrm>
        </p:spPr>
        <p:txBody>
          <a:bodyPr>
            <a:normAutofit fontScale="90000"/>
          </a:bodyPr>
          <a:lstStyle/>
          <a:p>
            <a:br>
              <a:rPr lang="es-ES" dirty="0">
                <a:solidFill>
                  <a:srgbClr val="FF0000"/>
                </a:solidFill>
              </a:rPr>
            </a:br>
            <a:br>
              <a:rPr lang="es-ES" dirty="0">
                <a:solidFill>
                  <a:srgbClr val="FF0000"/>
                </a:solidFill>
              </a:rPr>
            </a:br>
            <a:r>
              <a:rPr lang="es-ES" sz="4900" dirty="0">
                <a:solidFill>
                  <a:schemeClr val="accent1"/>
                </a:solidFill>
              </a:rPr>
              <a:t>¿Qué entendemos por equidad (</a:t>
            </a:r>
            <a:r>
              <a:rPr lang="es-ES" sz="4900" dirty="0" err="1">
                <a:solidFill>
                  <a:schemeClr val="accent1"/>
                </a:solidFill>
              </a:rPr>
              <a:t>Fairness</a:t>
            </a:r>
            <a:r>
              <a:rPr lang="es-ES" sz="4900" dirty="0">
                <a:solidFill>
                  <a:schemeClr val="accent1"/>
                </a:solidFill>
              </a:rPr>
              <a:t>) en machine learning?</a:t>
            </a:r>
          </a:p>
        </p:txBody>
      </p:sp>
      <p:sp>
        <p:nvSpPr>
          <p:cNvPr id="3" name="Marcador de texto 2">
            <a:extLst>
              <a:ext uri="{FF2B5EF4-FFF2-40B4-BE49-F238E27FC236}">
                <a16:creationId xmlns:a16="http://schemas.microsoft.com/office/drawing/2014/main" id="{1DA93081-76A2-4945-A0FD-1117BFE8DEBB}"/>
              </a:ext>
            </a:extLst>
          </p:cNvPr>
          <p:cNvSpPr>
            <a:spLocks noGrp="1"/>
          </p:cNvSpPr>
          <p:nvPr>
            <p:ph type="body" idx="1"/>
          </p:nvPr>
        </p:nvSpPr>
        <p:spPr>
          <a:xfrm>
            <a:off x="838200" y="2291023"/>
            <a:ext cx="10515600" cy="4290650"/>
          </a:xfrm>
        </p:spPr>
        <p:txBody>
          <a:bodyPr>
            <a:normAutofit/>
          </a:bodyPr>
          <a:lstStyle/>
          <a:p>
            <a:pPr lvl="0">
              <a:buClr>
                <a:schemeClr val="bg1"/>
              </a:buClr>
            </a:pPr>
            <a:endParaRPr lang="en-US" sz="1400" dirty="0">
              <a:solidFill>
                <a:schemeClr val="bg1"/>
              </a:solidFill>
            </a:endParaRPr>
          </a:p>
          <a:p>
            <a:pPr lvl="0">
              <a:buClr>
                <a:schemeClr val="bg1"/>
              </a:buClr>
            </a:pPr>
            <a:endParaRPr lang="es-ES" sz="4300" dirty="0">
              <a:solidFill>
                <a:schemeClr val="bg1"/>
              </a:solidFill>
            </a:endParaRPr>
          </a:p>
          <a:p>
            <a:pPr lvl="0">
              <a:buClr>
                <a:schemeClr val="bg1"/>
              </a:buClr>
            </a:pPr>
            <a:endParaRPr lang="es-ES" sz="4300" i="1" dirty="0">
              <a:solidFill>
                <a:schemeClr val="bg1"/>
              </a:solidFill>
              <a:latin typeface="GuardianTextEgyptian"/>
            </a:endParaRPr>
          </a:p>
          <a:p>
            <a:pPr lvl="0">
              <a:buClr>
                <a:schemeClr val="bg1"/>
              </a:buClr>
            </a:pPr>
            <a:endParaRPr lang="es-ES" i="1" dirty="0">
              <a:solidFill>
                <a:schemeClr val="bg1"/>
              </a:solidFill>
              <a:latin typeface="MillerDisplay"/>
            </a:endParaRPr>
          </a:p>
          <a:p>
            <a:pPr lvl="0">
              <a:buClr>
                <a:schemeClr val="bg1"/>
              </a:buClr>
            </a:pPr>
            <a:endParaRPr lang="en-US" dirty="0">
              <a:solidFill>
                <a:schemeClr val="bg1"/>
              </a:solidFill>
            </a:endParaRPr>
          </a:p>
        </p:txBody>
      </p:sp>
      <p:sp>
        <p:nvSpPr>
          <p:cNvPr id="5" name="CuadroTexto 4">
            <a:extLst>
              <a:ext uri="{FF2B5EF4-FFF2-40B4-BE49-F238E27FC236}">
                <a16:creationId xmlns:a16="http://schemas.microsoft.com/office/drawing/2014/main" id="{E4FA617A-51D7-4FAF-85EF-7E3F59294F27}"/>
              </a:ext>
            </a:extLst>
          </p:cNvPr>
          <p:cNvSpPr txBox="1"/>
          <p:nvPr/>
        </p:nvSpPr>
        <p:spPr>
          <a:xfrm>
            <a:off x="935609" y="5275718"/>
            <a:ext cx="6728381" cy="954107"/>
          </a:xfrm>
          <a:prstGeom prst="rect">
            <a:avLst/>
          </a:prstGeom>
          <a:noFill/>
        </p:spPr>
        <p:txBody>
          <a:bodyPr wrap="square">
            <a:spAutoFit/>
          </a:bodyPr>
          <a:lstStyle/>
          <a:p>
            <a:endParaRPr lang="es-ES" dirty="0">
              <a:solidFill>
                <a:schemeClr val="bg1"/>
              </a:solidFill>
              <a:hlinkClick r:id="rId2"/>
            </a:endParaRPr>
          </a:p>
          <a:p>
            <a:r>
              <a:rPr lang="en-US" sz="1400" dirty="0">
                <a:solidFill>
                  <a:schemeClr val="bg1"/>
                </a:solidFill>
                <a:effectLst/>
              </a:rPr>
              <a:t>Ethics guidelines for trustworthy AI, European </a:t>
            </a:r>
            <a:r>
              <a:rPr lang="en-US" sz="1400" dirty="0" err="1">
                <a:solidFill>
                  <a:schemeClr val="bg1"/>
                </a:solidFill>
                <a:effectLst/>
              </a:rPr>
              <a:t>Comission</a:t>
            </a:r>
            <a:r>
              <a:rPr lang="en-US" sz="1400" dirty="0">
                <a:solidFill>
                  <a:schemeClr val="bg1"/>
                </a:solidFill>
                <a:effectLst/>
              </a:rPr>
              <a:t>.</a:t>
            </a:r>
            <a:endParaRPr lang="es-ES" dirty="0">
              <a:solidFill>
                <a:schemeClr val="bg1"/>
              </a:solidFill>
              <a:hlinkClick r:id="rId2"/>
            </a:endParaRPr>
          </a:p>
          <a:p>
            <a:r>
              <a:rPr lang="es-ES" dirty="0">
                <a:solidFill>
                  <a:schemeClr val="bg1"/>
                </a:solidFill>
                <a:hlinkClick r:id="rId2"/>
              </a:rPr>
              <a:t>https://digital-strategy.ec.europa.eu/en/library/ethics-guidelines-trustworthy-ai</a:t>
            </a:r>
            <a:endParaRPr lang="es-ES" dirty="0">
              <a:solidFill>
                <a:schemeClr val="bg1"/>
              </a:solidFill>
            </a:endParaRPr>
          </a:p>
          <a:p>
            <a:endParaRPr lang="es-ES" dirty="0">
              <a:solidFill>
                <a:schemeClr val="bg1"/>
              </a:solidFill>
            </a:endParaRPr>
          </a:p>
        </p:txBody>
      </p:sp>
      <p:sp>
        <p:nvSpPr>
          <p:cNvPr id="7" name="CuadroTexto 6">
            <a:extLst>
              <a:ext uri="{FF2B5EF4-FFF2-40B4-BE49-F238E27FC236}">
                <a16:creationId xmlns:a16="http://schemas.microsoft.com/office/drawing/2014/main" id="{EDEF2B6E-4E20-4647-9D6B-89975A3FAD1E}"/>
              </a:ext>
            </a:extLst>
          </p:cNvPr>
          <p:cNvSpPr txBox="1"/>
          <p:nvPr/>
        </p:nvSpPr>
        <p:spPr>
          <a:xfrm>
            <a:off x="935609" y="2291023"/>
            <a:ext cx="10216299" cy="1580304"/>
          </a:xfrm>
          <a:prstGeom prst="rect">
            <a:avLst/>
          </a:prstGeom>
          <a:noFill/>
        </p:spPr>
        <p:txBody>
          <a:bodyPr wrap="square">
            <a:spAutoFit/>
          </a:bodyPr>
          <a:lstStyle/>
          <a:p>
            <a:pPr>
              <a:lnSpc>
                <a:spcPts val="2100"/>
              </a:lnSpc>
              <a:spcBef>
                <a:spcPts val="1105"/>
              </a:spcBef>
            </a:pPr>
            <a:r>
              <a:rPr lang="es-ES" sz="2000" b="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El compromiso de</a:t>
            </a:r>
            <a:r>
              <a:rPr lang="es-ES" sz="2000" dirty="0">
                <a:solidFill>
                  <a:schemeClr val="bg1"/>
                </a:solidFill>
                <a:latin typeface="Calibri" panose="020F0502020204030204" pitchFamily="34" charset="0"/>
                <a:ea typeface="Times New Roman" panose="02020603050405020304" pitchFamily="18" charset="0"/>
                <a:cs typeface="Calibri" panose="020F0502020204030204" pitchFamily="34" charset="0"/>
              </a:rPr>
              <a:t> </a:t>
            </a:r>
            <a:r>
              <a:rPr lang="es-ES" sz="2000" b="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garantizar una </a:t>
            </a:r>
            <a:r>
              <a:rPr lang="es-ES" sz="2000" b="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distribución justa e igualitaria de los beneficios y costes de los sistemas de inteligencia artificial , y asegurar que las personas y grupos no sufran sesgos injustos, discriminación ni estigmatización</a:t>
            </a:r>
            <a:r>
              <a:rPr lang="es-ES" sz="2000" b="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p>
          <a:p>
            <a:pPr>
              <a:lnSpc>
                <a:spcPts val="2100"/>
              </a:lnSpc>
              <a:spcBef>
                <a:spcPts val="1105"/>
              </a:spcBef>
            </a:pPr>
            <a:r>
              <a:rPr lang="es-ES" sz="2000" b="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Si se pueden evitar los sesgos injustos, los sistemas de IA podrían incluso aumentar la equidad social.[…]</a:t>
            </a:r>
            <a:endParaRPr lang="es-ES" sz="20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259778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21820A3F-B7CA-4804-847E-98016F50C9FC}"/>
              </a:ext>
            </a:extLst>
          </p:cNvPr>
          <p:cNvSpPr>
            <a:spLocks noGrp="1"/>
          </p:cNvSpPr>
          <p:nvPr>
            <p:ph type="body" idx="1"/>
          </p:nvPr>
        </p:nvSpPr>
        <p:spPr>
          <a:xfrm>
            <a:off x="831850" y="304801"/>
            <a:ext cx="10515600" cy="5784850"/>
          </a:xfrm>
        </p:spPr>
        <p:txBody>
          <a:bodyPr>
            <a:normAutofit/>
          </a:bodyPr>
          <a:lstStyle/>
          <a:p>
            <a:endParaRPr lang="en-US" b="0" i="0" dirty="0">
              <a:solidFill>
                <a:srgbClr val="292929"/>
              </a:solidFill>
              <a:effectLst/>
              <a:latin typeface="charter"/>
            </a:endParaRPr>
          </a:p>
          <a:p>
            <a:endParaRPr lang="en-US" dirty="0">
              <a:solidFill>
                <a:srgbClr val="292929"/>
              </a:solidFill>
              <a:latin typeface="charter"/>
            </a:endParaRPr>
          </a:p>
          <a:p>
            <a:pPr marL="0" indent="0"/>
            <a:r>
              <a:rPr lang="en-US" sz="3600" i="1" dirty="0">
                <a:solidFill>
                  <a:schemeClr val="bg1"/>
                </a:solidFill>
              </a:rPr>
              <a:t>“Most of the research on the topic of bias and fairness in </a:t>
            </a:r>
            <a:r>
              <a:rPr lang="en-US" sz="3600" i="1" dirty="0">
                <a:solidFill>
                  <a:schemeClr val="bg1"/>
                </a:solidFill>
                <a:hlinkClick r:id="rId2">
                  <a:extLst>
                    <a:ext uri="{A12FA001-AC4F-418D-AE19-62706E023703}">
                      <ahyp:hlinkClr xmlns:ahyp="http://schemas.microsoft.com/office/drawing/2018/hyperlinkcolor" val="tx"/>
                    </a:ext>
                  </a:extLst>
                </a:hlinkClick>
              </a:rPr>
              <a:t>ML/AI</a:t>
            </a:r>
            <a:r>
              <a:rPr lang="en-US" sz="3600" i="1" dirty="0">
                <a:solidFill>
                  <a:schemeClr val="bg1"/>
                </a:solidFill>
              </a:rPr>
              <a:t> is about making sure that your system doesn’t have a disproportionate effect on some group of users relative to others.”</a:t>
            </a:r>
          </a:p>
          <a:p>
            <a:pPr marL="0" indent="0"/>
            <a:endParaRPr lang="en-US" sz="4000" dirty="0">
              <a:solidFill>
                <a:schemeClr val="bg1"/>
              </a:solidFill>
            </a:endParaRPr>
          </a:p>
          <a:p>
            <a:pPr>
              <a:lnSpc>
                <a:spcPct val="100000"/>
              </a:lnSpc>
              <a:spcAft>
                <a:spcPts val="800"/>
              </a:spcAft>
            </a:pPr>
            <a:r>
              <a:rPr lang="en-US" sz="1700" u="sng"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Cassie </a:t>
            </a:r>
            <a:r>
              <a:rPr lang="en-US" sz="1700" u="sng" kern="1800" dirty="0" err="1">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Kozyrkov</a:t>
            </a:r>
            <a:r>
              <a:rPr lang="en-US" sz="1700" u="sng"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1400" kern="1800" dirty="0">
                <a:solidFill>
                  <a:schemeClr val="bg1">
                    <a:lumMod val="95000"/>
                  </a:schemeClr>
                </a:solidFill>
                <a:latin typeface="Open Sans" panose="020B0606030504020204" pitchFamily="34" charset="0"/>
                <a:cs typeface="Times New Roman" panose="02020603050405020304" pitchFamily="18" charset="0"/>
              </a:rPr>
              <a:t>Chief Decision Scientist at Google.</a:t>
            </a:r>
            <a:endParaRPr lang="en-US" sz="1400" u="sng" kern="1800" dirty="0">
              <a:solidFill>
                <a:schemeClr val="bg1">
                  <a:lumMod val="95000"/>
                </a:schemeClr>
              </a:solidFill>
              <a:latin typeface="Open Sans" panose="020B0606030504020204" pitchFamily="34" charset="0"/>
              <a:ea typeface="Times New Roman" panose="02020603050405020304" pitchFamily="18" charset="0"/>
              <a:cs typeface="Times New Roman" panose="02020603050405020304" pitchFamily="18" charset="0"/>
            </a:endParaRPr>
          </a:p>
          <a:p>
            <a:pPr>
              <a:lnSpc>
                <a:spcPct val="100000"/>
              </a:lnSpc>
              <a:spcAft>
                <a:spcPts val="800"/>
              </a:spcAft>
            </a:pPr>
            <a:r>
              <a:rPr lang="en-US" sz="1050"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rPr>
              <a:t>“</a:t>
            </a:r>
            <a:r>
              <a:rPr lang="en-US" sz="1050" i="1" kern="1800" dirty="0">
                <a:solidFill>
                  <a:schemeClr val="bg1">
                    <a:lumMod val="95000"/>
                  </a:schemeClr>
                </a:solidFill>
                <a:latin typeface="Open Sans" panose="020B0606030504020204" pitchFamily="34" charset="0"/>
                <a:ea typeface="Times New Roman" panose="02020603050405020304" pitchFamily="18" charset="0"/>
                <a:cs typeface="Times New Roman" panose="02020603050405020304" pitchFamily="18" charset="0"/>
              </a:rPr>
              <a:t>Pay attention to that man behind the curtain. AI bias and what you can do about it.”  </a:t>
            </a:r>
            <a:r>
              <a:rPr lang="en-US" sz="1050" u="sng"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Towards Data Science, 25 de </a:t>
            </a:r>
            <a:r>
              <a:rPr lang="en-US" sz="1050" u="sng" kern="1800" dirty="0" err="1">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enero</a:t>
            </a:r>
            <a:r>
              <a:rPr lang="en-US" sz="1050" u="sng"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de 2019.</a:t>
            </a:r>
            <a:endParaRPr lang="en-US" sz="1050" u="sng"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endParaRPr>
          </a:p>
          <a:p>
            <a:pPr>
              <a:lnSpc>
                <a:spcPct val="100000"/>
              </a:lnSpc>
              <a:spcAft>
                <a:spcPts val="800"/>
              </a:spcAft>
            </a:pPr>
            <a:r>
              <a:rPr lang="en-US" sz="1050" u="sng" kern="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hlinkClick r:id="rId4"/>
              </a:rPr>
              <a:t>https://medium.com/hackernoon/ai-bias-and-what-you-can-do-about-it-4a6ae48b338e</a:t>
            </a:r>
            <a:endParaRPr lang="es-ES" sz="1050" dirty="0">
              <a:effectLst/>
              <a:latin typeface="Calibri" panose="020F0502020204030204" pitchFamily="34" charset="0"/>
              <a:ea typeface="Calibri" panose="020F0502020204030204" pitchFamily="34" charset="0"/>
              <a:cs typeface="Times New Roman" panose="02020603050405020304" pitchFamily="18" charset="0"/>
            </a:endParaRPr>
          </a:p>
          <a:p>
            <a:pPr marL="0" indent="0"/>
            <a:endParaRPr lang="es-ES" sz="4000" dirty="0">
              <a:solidFill>
                <a:schemeClr val="bg1"/>
              </a:solidFill>
            </a:endParaRPr>
          </a:p>
        </p:txBody>
      </p:sp>
    </p:spTree>
    <p:extLst>
      <p:ext uri="{BB962C8B-B14F-4D97-AF65-F5344CB8AC3E}">
        <p14:creationId xmlns:p14="http://schemas.microsoft.com/office/powerpoint/2010/main" val="531503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ga1eac15f37_0_43"/>
          <p:cNvSpPr txBox="1"/>
          <p:nvPr/>
        </p:nvSpPr>
        <p:spPr>
          <a:xfrm>
            <a:off x="939631" y="0"/>
            <a:ext cx="4879322" cy="6439359"/>
          </a:xfrm>
          <a:prstGeom prst="rect">
            <a:avLst/>
          </a:prstGeom>
          <a:noFill/>
          <a:ln>
            <a:noFill/>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t" anchorCtr="0">
            <a:noAutofit/>
          </a:bodyPr>
          <a:lstStyle/>
          <a:p>
            <a:pPr marL="342900" lvl="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a:p>
            <a:pPr lvl="0">
              <a:buClr>
                <a:schemeClr val="bg1"/>
              </a:buClr>
            </a:pPr>
            <a:r>
              <a:rPr lang="en-US" sz="4000" dirty="0">
                <a:solidFill>
                  <a:schemeClr val="accent1"/>
                </a:solidFill>
                <a:latin typeface="Calibri" panose="020F0502020204030204" pitchFamily="34" charset="0"/>
                <a:cs typeface="Calibri" panose="020F0502020204030204" pitchFamily="34" charset="0"/>
                <a:sym typeface="Calibri"/>
              </a:rPr>
              <a:t>Grupo vulnerable </a:t>
            </a:r>
            <a:r>
              <a:rPr lang="es-ES" sz="4000" dirty="0">
                <a:solidFill>
                  <a:schemeClr val="accent1"/>
                </a:solidFill>
                <a:latin typeface="Calibri" panose="020F0502020204030204" pitchFamily="34" charset="0"/>
                <a:cs typeface="Calibri" panose="020F0502020204030204" pitchFamily="34" charset="0"/>
              </a:rPr>
              <a:t> </a:t>
            </a:r>
          </a:p>
          <a:p>
            <a:pPr marL="358775" lvl="0">
              <a:buClr>
                <a:schemeClr val="bg1"/>
              </a:buClr>
            </a:pPr>
            <a:endParaRPr lang="es-ES" dirty="0">
              <a:solidFill>
                <a:schemeClr val="bg1"/>
              </a:solidFill>
              <a:latin typeface="Calibri" panose="020F0502020204030204" pitchFamily="34" charset="0"/>
              <a:cs typeface="Calibri" panose="020F0502020204030204" pitchFamily="34" charset="0"/>
            </a:endParaRPr>
          </a:p>
          <a:p>
            <a:pPr lvl="0">
              <a:buClr>
                <a:schemeClr val="bg1"/>
              </a:buClr>
            </a:pPr>
            <a:r>
              <a:rPr lang="es-ES" dirty="0">
                <a:solidFill>
                  <a:schemeClr val="bg1"/>
                </a:solidFill>
                <a:latin typeface="Calibri" panose="020F0502020204030204" pitchFamily="34" charset="0"/>
                <a:cs typeface="Calibri" panose="020F0502020204030204" pitchFamily="34" charset="0"/>
              </a:rPr>
              <a:t>Grupo de personas que comparten una o varias características de vulnerabilidad. </a:t>
            </a:r>
          </a:p>
          <a:p>
            <a:pPr lvl="0">
              <a:buClr>
                <a:schemeClr val="bg1"/>
              </a:buClr>
            </a:pPr>
            <a:endParaRPr lang="es-ES" dirty="0">
              <a:solidFill>
                <a:schemeClr val="bg1"/>
              </a:solidFill>
              <a:latin typeface="Calibri" panose="020F0502020204030204" pitchFamily="34" charset="0"/>
              <a:cs typeface="Calibri" panose="020F0502020204030204" pitchFamily="34" charset="0"/>
            </a:endParaRPr>
          </a:p>
          <a:p>
            <a:pPr lvl="0">
              <a:buClr>
                <a:schemeClr val="bg1"/>
              </a:buClr>
            </a:pPr>
            <a:r>
              <a:rPr lang="es-ES" dirty="0">
                <a:solidFill>
                  <a:schemeClr val="bg1"/>
                </a:solidFill>
                <a:latin typeface="Calibri" panose="020F0502020204030204" pitchFamily="34" charset="0"/>
                <a:cs typeface="Calibri" panose="020F0502020204030204" pitchFamily="34" charset="0"/>
              </a:rPr>
              <a:t>La Carta de los Derechos Fundamentales de la Unión Europea recoge en su artículo 21, relativo a la no discriminación, los motivos de discriminación siguientes, que pueden servir como punto de referencia, entre otros: </a:t>
            </a:r>
          </a:p>
          <a:p>
            <a:pPr lvl="0">
              <a:buClr>
                <a:schemeClr val="bg1"/>
              </a:buClr>
            </a:pPr>
            <a:endParaRPr lang="es-ES" dirty="0">
              <a:solidFill>
                <a:schemeClr val="bg1"/>
              </a:solidFill>
              <a:latin typeface="Calibri" panose="020F0502020204030204" pitchFamily="34" charset="0"/>
              <a:cs typeface="Calibri" panose="020F0502020204030204" pitchFamily="34" charset="0"/>
            </a:endParaRP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El sexo,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la raza,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el color,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los orígenes étnicos o sociales,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las características genéticas,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la lengua,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la religión o las convicciones,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las opiniones políticas o de cualquier otro tipo,</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 la pertenencia a una minoría nacional,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el patrimonio,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el nacimiento,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la discapacidad,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la edad o </a:t>
            </a:r>
          </a:p>
          <a:p>
            <a:pPr marL="285750" lvl="0" indent="-285750">
              <a:buClr>
                <a:schemeClr val="bg1"/>
              </a:buClr>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la orientación sexual. </a:t>
            </a:r>
          </a:p>
          <a:p>
            <a:pPr lvl="0">
              <a:buClr>
                <a:schemeClr val="bg1"/>
              </a:buClr>
            </a:pPr>
            <a:endParaRPr lang="es-ES" dirty="0">
              <a:solidFill>
                <a:schemeClr val="bg1"/>
              </a:solidFill>
              <a:latin typeface="Calibri" panose="020F0502020204030204" pitchFamily="34" charset="0"/>
              <a:cs typeface="Calibri" panose="020F0502020204030204" pitchFamily="34" charset="0"/>
            </a:endParaRPr>
          </a:p>
          <a:p>
            <a:pPr lvl="0">
              <a:buClr>
                <a:schemeClr val="bg1"/>
              </a:buClr>
            </a:pPr>
            <a:r>
              <a:rPr lang="en-US" sz="1100" kern="1200" dirty="0">
                <a:solidFill>
                  <a:schemeClr val="bg1"/>
                </a:solidFill>
                <a:latin typeface="Calibri" panose="020F0502020204030204" pitchFamily="34" charset="0"/>
                <a:ea typeface="+mj-ea"/>
                <a:cs typeface="Calibri" panose="020F0502020204030204" pitchFamily="34" charset="0"/>
              </a:rPr>
              <a:t>Ethics guidelines for trustworthy AI, </a:t>
            </a:r>
            <a:r>
              <a:rPr lang="en-US" sz="1100" kern="1200" dirty="0" err="1">
                <a:solidFill>
                  <a:schemeClr val="bg1"/>
                </a:solidFill>
                <a:latin typeface="Calibri" panose="020F0502020204030204" pitchFamily="34" charset="0"/>
                <a:ea typeface="+mj-ea"/>
                <a:cs typeface="Calibri" panose="020F0502020204030204" pitchFamily="34" charset="0"/>
              </a:rPr>
              <a:t>Glosario</a:t>
            </a:r>
            <a:r>
              <a:rPr lang="en-US" sz="1100" kern="1200" dirty="0">
                <a:solidFill>
                  <a:schemeClr val="bg1"/>
                </a:solidFill>
                <a:latin typeface="Calibri" panose="020F0502020204030204" pitchFamily="34" charset="0"/>
                <a:ea typeface="+mj-ea"/>
                <a:cs typeface="Calibri" panose="020F0502020204030204" pitchFamily="34" charset="0"/>
              </a:rPr>
              <a:t> de </a:t>
            </a:r>
            <a:r>
              <a:rPr lang="en-US" sz="1100" kern="1200" dirty="0" err="1">
                <a:solidFill>
                  <a:schemeClr val="bg1"/>
                </a:solidFill>
                <a:latin typeface="Calibri" panose="020F0502020204030204" pitchFamily="34" charset="0"/>
                <a:ea typeface="+mj-ea"/>
                <a:cs typeface="Calibri" panose="020F0502020204030204" pitchFamily="34" charset="0"/>
              </a:rPr>
              <a:t>términos</a:t>
            </a:r>
            <a:r>
              <a:rPr lang="en-US" sz="1100" kern="1200" dirty="0">
                <a:solidFill>
                  <a:schemeClr val="bg1"/>
                </a:solidFill>
                <a:latin typeface="Calibri" panose="020F0502020204030204" pitchFamily="34" charset="0"/>
                <a:ea typeface="+mj-ea"/>
                <a:cs typeface="Calibri" panose="020F0502020204030204" pitchFamily="34" charset="0"/>
              </a:rPr>
              <a:t>.</a:t>
            </a:r>
            <a:endParaRPr lang="es-ES" sz="1100" dirty="0">
              <a:solidFill>
                <a:schemeClr val="bg1"/>
              </a:solidFill>
              <a:latin typeface="Calibri" panose="020F0502020204030204" pitchFamily="34" charset="0"/>
              <a:cs typeface="Calibri" panose="020F0502020204030204" pitchFamily="34" charset="0"/>
            </a:endParaRPr>
          </a:p>
          <a:p>
            <a:pPr marL="342900" lvl="0" indent="-342900">
              <a:buClr>
                <a:schemeClr val="bg1"/>
              </a:buClr>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sym typeface="Calibri"/>
            </a:endParaRPr>
          </a:p>
          <a:p>
            <a:pPr marL="342900" lvl="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p:txBody>
      </p:sp>
      <p:sp>
        <p:nvSpPr>
          <p:cNvPr id="4" name="Google Shape;123;ga1eac15f37_0_43">
            <a:extLst>
              <a:ext uri="{FF2B5EF4-FFF2-40B4-BE49-F238E27FC236}">
                <a16:creationId xmlns:a16="http://schemas.microsoft.com/office/drawing/2014/main" id="{395AC8B4-F9E8-4043-A404-F01E8513B340}"/>
              </a:ext>
            </a:extLst>
          </p:cNvPr>
          <p:cNvSpPr txBox="1"/>
          <p:nvPr/>
        </p:nvSpPr>
        <p:spPr>
          <a:xfrm>
            <a:off x="6494291" y="142802"/>
            <a:ext cx="4493442" cy="5246867"/>
          </a:xfrm>
          <a:prstGeom prst="rect">
            <a:avLst/>
          </a:prstGeom>
          <a:noFill/>
          <a:ln>
            <a:noFill/>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t" anchorCtr="0">
            <a:noAutofit/>
          </a:bodyPr>
          <a:lstStyle/>
          <a:p>
            <a:pPr>
              <a:spcBef>
                <a:spcPts val="1105"/>
              </a:spcBef>
              <a:buClr>
                <a:schemeClr val="bg1"/>
              </a:buClr>
            </a:pPr>
            <a:r>
              <a:rPr lang="en-US" sz="4000" dirty="0">
                <a:solidFill>
                  <a:schemeClr val="accent1"/>
                </a:solidFill>
                <a:latin typeface="Calibri" panose="020F0502020204030204" pitchFamily="34" charset="0"/>
                <a:cs typeface="Calibri" panose="020F0502020204030204" pitchFamily="34" charset="0"/>
                <a:sym typeface="Calibri"/>
              </a:rPr>
              <a:t>Variables</a:t>
            </a:r>
            <a:r>
              <a:rPr lang="en-US" sz="3200" dirty="0">
                <a:solidFill>
                  <a:schemeClr val="accent1"/>
                </a:solidFill>
                <a:latin typeface="Calibri" panose="020F0502020204030204" pitchFamily="34" charset="0"/>
                <a:cs typeface="Calibri" panose="020F0502020204030204" pitchFamily="34" charset="0"/>
                <a:sym typeface="Calibri"/>
              </a:rPr>
              <a:t> </a:t>
            </a:r>
            <a:r>
              <a:rPr lang="en-US" sz="4000" dirty="0" err="1">
                <a:solidFill>
                  <a:schemeClr val="accent1"/>
                </a:solidFill>
                <a:latin typeface="Calibri" panose="020F0502020204030204" pitchFamily="34" charset="0"/>
                <a:cs typeface="Calibri" panose="020F0502020204030204" pitchFamily="34" charset="0"/>
                <a:sym typeface="Calibri"/>
              </a:rPr>
              <a:t>protegidas</a:t>
            </a:r>
            <a:endParaRPr lang="en-US" sz="4000" dirty="0">
              <a:solidFill>
                <a:schemeClr val="accent1"/>
              </a:solidFill>
              <a:latin typeface="Calibri" panose="020F0502020204030204" pitchFamily="34" charset="0"/>
              <a:cs typeface="Calibri" panose="020F0502020204030204" pitchFamily="34" charset="0"/>
              <a:sym typeface="Calibri"/>
            </a:endParaRPr>
          </a:p>
          <a:p>
            <a:pPr marL="358775">
              <a:buClr>
                <a:schemeClr val="bg1"/>
              </a:buClr>
            </a:pPr>
            <a:endParaRPr lang="en-US" sz="1600" dirty="0">
              <a:solidFill>
                <a:schemeClr val="bg1"/>
              </a:solidFill>
              <a:latin typeface="Calibri" panose="020F0502020204030204" pitchFamily="34" charset="0"/>
              <a:cs typeface="Calibri" panose="020F0502020204030204" pitchFamily="34" charset="0"/>
              <a:sym typeface="Calibri"/>
            </a:endParaRPr>
          </a:p>
          <a:p>
            <a:pPr>
              <a:buClr>
                <a:schemeClr val="bg1"/>
              </a:buClr>
            </a:pPr>
            <a:r>
              <a:rPr lang="en-US" sz="1600" dirty="0">
                <a:solidFill>
                  <a:schemeClr val="bg1"/>
                </a:solidFill>
                <a:latin typeface="Calibri" panose="020F0502020204030204" pitchFamily="34" charset="0"/>
                <a:cs typeface="Calibri" panose="020F0502020204030204" pitchFamily="34" charset="0"/>
                <a:sym typeface="Calibri"/>
              </a:rPr>
              <a:t>R</a:t>
            </a:r>
            <a:r>
              <a:rPr lang="es-ES" dirty="0" err="1">
                <a:solidFill>
                  <a:schemeClr val="bg1"/>
                </a:solidFill>
                <a:latin typeface="Calibri" panose="020F0502020204030204" pitchFamily="34" charset="0"/>
                <a:cs typeface="Calibri" panose="020F0502020204030204" pitchFamily="34" charset="0"/>
                <a:sym typeface="Calibri"/>
              </a:rPr>
              <a:t>asgos</a:t>
            </a:r>
            <a:r>
              <a:rPr lang="es-ES" dirty="0">
                <a:solidFill>
                  <a:schemeClr val="bg1"/>
                </a:solidFill>
                <a:latin typeface="Calibri" panose="020F0502020204030204" pitchFamily="34" charset="0"/>
                <a:cs typeface="Calibri" panose="020F0502020204030204" pitchFamily="34" charset="0"/>
                <a:sym typeface="Calibri"/>
              </a:rPr>
              <a:t> o</a:t>
            </a:r>
            <a:r>
              <a:rPr lang="es-ES" dirty="0">
                <a:solidFill>
                  <a:schemeClr val="bg1"/>
                </a:solidFill>
                <a:latin typeface="Calibri" panose="020F0502020204030204" pitchFamily="34" charset="0"/>
                <a:cs typeface="Calibri" panose="020F0502020204030204" pitchFamily="34" charset="0"/>
              </a:rPr>
              <a:t> características que han servido de base para el trato injustificado y sistemáticamente adverso de los seres humanos en el pasado.</a:t>
            </a:r>
          </a:p>
          <a:p>
            <a:pPr lvl="0">
              <a:buClr>
                <a:schemeClr val="bg1"/>
              </a:buClr>
              <a:buFont typeface="Arial" panose="020B0604020202020204" pitchFamily="34" charset="0"/>
              <a:buChar char="•"/>
            </a:pPr>
            <a:endParaRPr lang="en-US" sz="2000" dirty="0">
              <a:solidFill>
                <a:schemeClr val="bg1"/>
              </a:solidFill>
              <a:latin typeface="Calibri" panose="020F0502020204030204" pitchFamily="34" charset="0"/>
              <a:cs typeface="Calibri" panose="020F0502020204030204" pitchFamily="34" charset="0"/>
              <a:sym typeface="Calibri"/>
            </a:endParaRPr>
          </a:p>
          <a:p>
            <a:pPr marL="285750" indent="-285750">
              <a:buClr>
                <a:schemeClr val="bg1"/>
              </a:buClr>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sym typeface="Calibri"/>
              </a:rPr>
              <a:t>Variables </a:t>
            </a:r>
            <a:r>
              <a:rPr lang="en-US" dirty="0" err="1">
                <a:solidFill>
                  <a:schemeClr val="bg1"/>
                </a:solidFill>
                <a:latin typeface="Calibri" panose="020F0502020204030204" pitchFamily="34" charset="0"/>
                <a:cs typeface="Calibri" panose="020F0502020204030204" pitchFamily="34" charset="0"/>
                <a:sym typeface="Calibri"/>
              </a:rPr>
              <a:t>materialmente</a:t>
            </a:r>
            <a:r>
              <a:rPr lang="en-US" dirty="0">
                <a:solidFill>
                  <a:schemeClr val="bg1"/>
                </a:solidFill>
                <a:latin typeface="Calibri" panose="020F0502020204030204" pitchFamily="34" charset="0"/>
                <a:cs typeface="Calibri" panose="020F0502020204030204" pitchFamily="34" charset="0"/>
                <a:sym typeface="Calibri"/>
              </a:rPr>
              <a:t> </a:t>
            </a:r>
            <a:r>
              <a:rPr lang="en-US" dirty="0" err="1">
                <a:solidFill>
                  <a:schemeClr val="bg1"/>
                </a:solidFill>
                <a:latin typeface="Calibri" panose="020F0502020204030204" pitchFamily="34" charset="0"/>
                <a:cs typeface="Calibri" panose="020F0502020204030204" pitchFamily="34" charset="0"/>
                <a:sym typeface="Calibri"/>
              </a:rPr>
              <a:t>irrelevantes</a:t>
            </a:r>
            <a:r>
              <a:rPr lang="en-US" dirty="0">
                <a:solidFill>
                  <a:schemeClr val="bg1"/>
                </a:solidFill>
                <a:latin typeface="Calibri" panose="020F0502020204030204" pitchFamily="34" charset="0"/>
                <a:cs typeface="Calibri" panose="020F0502020204030204" pitchFamily="34" charset="0"/>
                <a:sym typeface="Calibri"/>
              </a:rPr>
              <a:t> vs </a:t>
            </a:r>
            <a:r>
              <a:rPr lang="en-US" dirty="0" err="1">
                <a:solidFill>
                  <a:schemeClr val="bg1"/>
                </a:solidFill>
                <a:latin typeface="Calibri" panose="020F0502020204030204" pitchFamily="34" charset="0"/>
                <a:cs typeface="Calibri" panose="020F0502020204030204" pitchFamily="34" charset="0"/>
                <a:sym typeface="Calibri"/>
              </a:rPr>
              <a:t>moralmente</a:t>
            </a:r>
            <a:r>
              <a:rPr lang="en-US" dirty="0">
                <a:solidFill>
                  <a:schemeClr val="bg1"/>
                </a:solidFill>
                <a:latin typeface="Calibri" panose="020F0502020204030204" pitchFamily="34" charset="0"/>
                <a:cs typeface="Calibri" panose="020F0502020204030204" pitchFamily="34" charset="0"/>
                <a:sym typeface="Calibri"/>
              </a:rPr>
              <a:t> </a:t>
            </a:r>
            <a:r>
              <a:rPr lang="en-US" dirty="0" err="1">
                <a:solidFill>
                  <a:schemeClr val="bg1"/>
                </a:solidFill>
                <a:latin typeface="Calibri" panose="020F0502020204030204" pitchFamily="34" charset="0"/>
                <a:cs typeface="Calibri" panose="020F0502020204030204" pitchFamily="34" charset="0"/>
                <a:sym typeface="Calibri"/>
              </a:rPr>
              <a:t>irrelevantes</a:t>
            </a:r>
            <a:r>
              <a:rPr lang="en-US" dirty="0">
                <a:solidFill>
                  <a:schemeClr val="bg1"/>
                </a:solidFill>
                <a:latin typeface="Calibri" panose="020F0502020204030204" pitchFamily="34" charset="0"/>
                <a:cs typeface="Calibri" panose="020F0502020204030204" pitchFamily="34" charset="0"/>
                <a:sym typeface="Calibri"/>
              </a:rPr>
              <a:t> a los </a:t>
            </a:r>
            <a:r>
              <a:rPr lang="en-US" dirty="0" err="1">
                <a:solidFill>
                  <a:schemeClr val="bg1"/>
                </a:solidFill>
                <a:latin typeface="Calibri" panose="020F0502020204030204" pitchFamily="34" charset="0"/>
                <a:cs typeface="Calibri" panose="020F0502020204030204" pitchFamily="34" charset="0"/>
                <a:sym typeface="Calibri"/>
              </a:rPr>
              <a:t>efectos</a:t>
            </a:r>
            <a:r>
              <a:rPr lang="en-US" dirty="0">
                <a:solidFill>
                  <a:schemeClr val="bg1"/>
                </a:solidFill>
                <a:latin typeface="Calibri" panose="020F0502020204030204" pitchFamily="34" charset="0"/>
                <a:cs typeface="Calibri" panose="020F0502020204030204" pitchFamily="34" charset="0"/>
                <a:sym typeface="Calibri"/>
              </a:rPr>
              <a:t> de </a:t>
            </a:r>
            <a:r>
              <a:rPr lang="en-US" dirty="0" err="1">
                <a:solidFill>
                  <a:schemeClr val="bg1"/>
                </a:solidFill>
                <a:latin typeface="Calibri" panose="020F0502020204030204" pitchFamily="34" charset="0"/>
                <a:cs typeface="Calibri" panose="020F0502020204030204" pitchFamily="34" charset="0"/>
                <a:sym typeface="Calibri"/>
              </a:rPr>
              <a:t>predecir</a:t>
            </a:r>
            <a:r>
              <a:rPr lang="en-US" dirty="0">
                <a:solidFill>
                  <a:schemeClr val="bg1"/>
                </a:solidFill>
                <a:latin typeface="Calibri" panose="020F0502020204030204" pitchFamily="34" charset="0"/>
                <a:cs typeface="Calibri" panose="020F0502020204030204" pitchFamily="34" charset="0"/>
                <a:sym typeface="Calibri"/>
              </a:rPr>
              <a:t> </a:t>
            </a:r>
            <a:r>
              <a:rPr lang="en-US" dirty="0" err="1">
                <a:solidFill>
                  <a:schemeClr val="bg1"/>
                </a:solidFill>
                <a:latin typeface="Calibri" panose="020F0502020204030204" pitchFamily="34" charset="0"/>
                <a:cs typeface="Calibri" panose="020F0502020204030204" pitchFamily="34" charset="0"/>
                <a:sym typeface="Calibri"/>
              </a:rPr>
              <a:t>el</a:t>
            </a:r>
            <a:r>
              <a:rPr lang="en-US" dirty="0">
                <a:solidFill>
                  <a:schemeClr val="bg1"/>
                </a:solidFill>
                <a:latin typeface="Calibri" panose="020F0502020204030204" pitchFamily="34" charset="0"/>
                <a:cs typeface="Calibri" panose="020F0502020204030204" pitchFamily="34" charset="0"/>
                <a:sym typeface="Calibri"/>
              </a:rPr>
              <a:t> </a:t>
            </a:r>
            <a:r>
              <a:rPr lang="en-US" dirty="0" err="1">
                <a:solidFill>
                  <a:schemeClr val="bg1"/>
                </a:solidFill>
                <a:latin typeface="Calibri" panose="020F0502020204030204" pitchFamily="34" charset="0"/>
                <a:cs typeface="Calibri" panose="020F0502020204030204" pitchFamily="34" charset="0"/>
                <a:sym typeface="Calibri"/>
              </a:rPr>
              <a:t>resultado</a:t>
            </a:r>
            <a:r>
              <a:rPr lang="en-US" dirty="0">
                <a:solidFill>
                  <a:schemeClr val="bg1"/>
                </a:solidFill>
                <a:latin typeface="Calibri" panose="020F0502020204030204" pitchFamily="34" charset="0"/>
                <a:cs typeface="Calibri" panose="020F0502020204030204" pitchFamily="34" charset="0"/>
                <a:sym typeface="Calibri"/>
              </a:rPr>
              <a:t>.</a:t>
            </a:r>
          </a:p>
          <a:p>
            <a:pPr marL="34290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a:p>
            <a:pPr marL="34290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a:p>
            <a:pPr marL="34290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a:p>
            <a:pPr marL="34290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a:p>
            <a:pPr marL="342900" lvl="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a:p>
            <a:pPr lvl="0">
              <a:buClr>
                <a:schemeClr val="bg1"/>
              </a:buClr>
            </a:pPr>
            <a:endParaRPr lang="en-US" sz="1600" dirty="0">
              <a:solidFill>
                <a:schemeClr val="bg1"/>
              </a:solidFill>
              <a:latin typeface="Calibri"/>
              <a:cs typeface="Calibri"/>
              <a:sym typeface="Calibri"/>
            </a:endParaRPr>
          </a:p>
          <a:p>
            <a:pPr lvl="0">
              <a:buClr>
                <a:schemeClr val="bg1"/>
              </a:buClr>
            </a:pPr>
            <a:endParaRPr lang="en-US" sz="1600" dirty="0">
              <a:solidFill>
                <a:schemeClr val="bg1"/>
              </a:solidFill>
              <a:latin typeface="Calibri"/>
              <a:cs typeface="Calibri"/>
              <a:sym typeface="Calibri"/>
            </a:endParaRPr>
          </a:p>
          <a:p>
            <a:pPr marL="342900" lvl="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p:txBody>
      </p:sp>
    </p:spTree>
    <p:extLst>
      <p:ext uri="{BB962C8B-B14F-4D97-AF65-F5344CB8AC3E}">
        <p14:creationId xmlns:p14="http://schemas.microsoft.com/office/powerpoint/2010/main" val="3504653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4" name="Imagen 3">
            <a:extLst>
              <a:ext uri="{FF2B5EF4-FFF2-40B4-BE49-F238E27FC236}">
                <a16:creationId xmlns:a16="http://schemas.microsoft.com/office/drawing/2014/main" id="{152A4548-8BAD-4E21-8F61-F59E659E86DE}"/>
              </a:ext>
            </a:extLst>
          </p:cNvPr>
          <p:cNvPicPr>
            <a:picLocks noChangeAspect="1"/>
          </p:cNvPicPr>
          <p:nvPr/>
        </p:nvPicPr>
        <p:blipFill rotWithShape="1">
          <a:blip r:embed="rId3"/>
          <a:srcRect t="29692" b="-26802"/>
          <a:stretch/>
        </p:blipFill>
        <p:spPr>
          <a:xfrm>
            <a:off x="0" y="0"/>
            <a:ext cx="12192000" cy="6660000"/>
          </a:xfrm>
          <a:prstGeom prst="rect">
            <a:avLst/>
          </a:prstGeom>
        </p:spPr>
      </p:pic>
      <p:sp>
        <p:nvSpPr>
          <p:cNvPr id="123" name="Google Shape;123;ga1eac15f37_0_43"/>
          <p:cNvSpPr txBox="1"/>
          <p:nvPr/>
        </p:nvSpPr>
        <p:spPr>
          <a:xfrm>
            <a:off x="953703" y="2564782"/>
            <a:ext cx="10695039" cy="3221260"/>
          </a:xfrm>
          <a:prstGeom prst="rect">
            <a:avLst/>
          </a:prstGeom>
          <a:noFill/>
          <a:ln>
            <a:noFill/>
          </a:ln>
        </p:spPr>
        <p:txBody>
          <a:bodyPr spcFirstLastPara="1" wrap="square" lIns="91425" tIns="91425" rIns="91425" bIns="91425" anchor="t" anchorCtr="0">
            <a:noAutofit/>
          </a:bodyPr>
          <a:lstStyle/>
          <a:p>
            <a:pPr marL="34290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a:p>
            <a:pPr marL="34290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a:p>
            <a:pPr lvl="3" algn="ctr">
              <a:buClr>
                <a:schemeClr val="bg1"/>
              </a:buClr>
            </a:pPr>
            <a:r>
              <a:rPr lang="en-US" sz="4000" dirty="0">
                <a:solidFill>
                  <a:schemeClr val="bg1"/>
                </a:solidFill>
                <a:latin typeface="Calibri"/>
                <a:cs typeface="Calibri"/>
                <a:sym typeface="Calibri"/>
              </a:rPr>
              <a:t>¿Podemos </a:t>
            </a:r>
            <a:r>
              <a:rPr lang="en-US" sz="4000" dirty="0" err="1">
                <a:solidFill>
                  <a:schemeClr val="bg1"/>
                </a:solidFill>
                <a:latin typeface="Calibri"/>
                <a:cs typeface="Calibri"/>
                <a:sym typeface="Calibri"/>
              </a:rPr>
              <a:t>evitar</a:t>
            </a:r>
            <a:r>
              <a:rPr lang="en-US" sz="4000" dirty="0">
                <a:solidFill>
                  <a:schemeClr val="bg1"/>
                </a:solidFill>
                <a:latin typeface="Calibri"/>
                <a:cs typeface="Calibri"/>
                <a:sym typeface="Calibri"/>
              </a:rPr>
              <a:t> que </a:t>
            </a:r>
            <a:r>
              <a:rPr lang="en-US" sz="4000" dirty="0" err="1">
                <a:solidFill>
                  <a:schemeClr val="bg1"/>
                </a:solidFill>
                <a:latin typeface="Calibri"/>
                <a:cs typeface="Calibri"/>
                <a:sym typeface="Calibri"/>
              </a:rPr>
              <a:t>el</a:t>
            </a:r>
            <a:r>
              <a:rPr lang="en-US" sz="4000" dirty="0">
                <a:solidFill>
                  <a:schemeClr val="bg1"/>
                </a:solidFill>
                <a:latin typeface="Calibri"/>
                <a:cs typeface="Calibri"/>
                <a:sym typeface="Calibri"/>
              </a:rPr>
              <a:t> </a:t>
            </a:r>
            <a:r>
              <a:rPr lang="en-US" sz="4000" dirty="0" err="1">
                <a:solidFill>
                  <a:schemeClr val="bg1"/>
                </a:solidFill>
                <a:latin typeface="Calibri"/>
                <a:cs typeface="Calibri"/>
                <a:sym typeface="Calibri"/>
              </a:rPr>
              <a:t>resultado</a:t>
            </a:r>
            <a:r>
              <a:rPr lang="en-US" sz="4000" dirty="0">
                <a:solidFill>
                  <a:schemeClr val="bg1"/>
                </a:solidFill>
                <a:latin typeface="Calibri"/>
                <a:cs typeface="Calibri"/>
                <a:sym typeface="Calibri"/>
              </a:rPr>
              <a:t> de los </a:t>
            </a:r>
            <a:r>
              <a:rPr lang="en-US" sz="4000" dirty="0" err="1">
                <a:solidFill>
                  <a:schemeClr val="bg1"/>
                </a:solidFill>
                <a:latin typeface="Calibri"/>
                <a:cs typeface="Calibri"/>
                <a:sym typeface="Calibri"/>
              </a:rPr>
              <a:t>modelos</a:t>
            </a:r>
            <a:r>
              <a:rPr lang="en-US" sz="4000" dirty="0">
                <a:solidFill>
                  <a:schemeClr val="bg1"/>
                </a:solidFill>
                <a:latin typeface="Calibri"/>
                <a:cs typeface="Calibri"/>
                <a:sym typeface="Calibri"/>
              </a:rPr>
              <a:t> de ML sea </a:t>
            </a:r>
            <a:r>
              <a:rPr lang="en-US" sz="4000" dirty="0" err="1">
                <a:solidFill>
                  <a:schemeClr val="bg1"/>
                </a:solidFill>
                <a:latin typeface="Calibri"/>
                <a:cs typeface="Calibri"/>
                <a:sym typeface="Calibri"/>
              </a:rPr>
              <a:t>discriminatorio</a:t>
            </a:r>
            <a:r>
              <a:rPr lang="en-US" sz="4000" dirty="0">
                <a:solidFill>
                  <a:schemeClr val="bg1"/>
                </a:solidFill>
                <a:latin typeface="Calibri"/>
                <a:cs typeface="Calibri"/>
                <a:sym typeface="Calibri"/>
              </a:rPr>
              <a:t> </a:t>
            </a:r>
            <a:r>
              <a:rPr lang="en-US" sz="4000" dirty="0" err="1">
                <a:solidFill>
                  <a:schemeClr val="bg1"/>
                </a:solidFill>
                <a:latin typeface="Calibri"/>
                <a:cs typeface="Calibri"/>
                <a:sym typeface="Calibri"/>
              </a:rPr>
              <a:t>simplemente</a:t>
            </a:r>
            <a:r>
              <a:rPr lang="en-US" sz="4000" dirty="0">
                <a:solidFill>
                  <a:schemeClr val="bg1"/>
                </a:solidFill>
                <a:latin typeface="Calibri"/>
                <a:cs typeface="Calibri"/>
                <a:sym typeface="Calibri"/>
              </a:rPr>
              <a:t> </a:t>
            </a:r>
            <a:r>
              <a:rPr lang="en-US" sz="4000" dirty="0" err="1">
                <a:solidFill>
                  <a:schemeClr val="bg1"/>
                </a:solidFill>
                <a:latin typeface="Calibri"/>
                <a:cs typeface="Calibri"/>
                <a:sym typeface="Calibri"/>
              </a:rPr>
              <a:t>ignorando</a:t>
            </a:r>
            <a:r>
              <a:rPr lang="en-US" sz="4000" dirty="0">
                <a:solidFill>
                  <a:schemeClr val="bg1"/>
                </a:solidFill>
                <a:latin typeface="Calibri"/>
                <a:cs typeface="Calibri"/>
                <a:sym typeface="Calibri"/>
              </a:rPr>
              <a:t> las variables </a:t>
            </a:r>
            <a:r>
              <a:rPr lang="en-US" sz="4000" dirty="0" err="1">
                <a:solidFill>
                  <a:schemeClr val="bg1"/>
                </a:solidFill>
                <a:latin typeface="Calibri"/>
                <a:cs typeface="Calibri"/>
                <a:sym typeface="Calibri"/>
              </a:rPr>
              <a:t>protegidas</a:t>
            </a:r>
            <a:r>
              <a:rPr lang="en-US" sz="4000" dirty="0">
                <a:solidFill>
                  <a:schemeClr val="bg1"/>
                </a:solidFill>
                <a:latin typeface="Calibri"/>
                <a:cs typeface="Calibri"/>
                <a:sym typeface="Calibri"/>
              </a:rPr>
              <a:t>?</a:t>
            </a:r>
          </a:p>
          <a:p>
            <a:pPr lvl="3" algn="ctr">
              <a:buClr>
                <a:schemeClr val="bg1"/>
              </a:buClr>
            </a:pPr>
            <a:r>
              <a:rPr lang="en-US" sz="4000" dirty="0">
                <a:solidFill>
                  <a:schemeClr val="bg1"/>
                </a:solidFill>
                <a:latin typeface="Calibri"/>
                <a:cs typeface="Calibri"/>
                <a:sym typeface="Calibri"/>
              </a:rPr>
              <a:t>(</a:t>
            </a:r>
            <a:r>
              <a:rPr lang="en-US" sz="4000" i="1" dirty="0">
                <a:solidFill>
                  <a:schemeClr val="bg1"/>
                </a:solidFill>
                <a:latin typeface="Calibri"/>
                <a:cs typeface="Calibri"/>
                <a:sym typeface="Calibri"/>
              </a:rPr>
              <a:t>Unawareness</a:t>
            </a:r>
            <a:r>
              <a:rPr lang="en-US" sz="4000" dirty="0">
                <a:solidFill>
                  <a:schemeClr val="bg1"/>
                </a:solidFill>
                <a:latin typeface="Calibri"/>
                <a:cs typeface="Calibri"/>
                <a:sym typeface="Calibri"/>
              </a:rPr>
              <a:t>)</a:t>
            </a:r>
          </a:p>
          <a:p>
            <a:pPr marL="34290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a:p>
            <a:pPr marL="342900" lvl="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a:p>
            <a:pPr lvl="0">
              <a:buClr>
                <a:schemeClr val="bg1"/>
              </a:buClr>
            </a:pPr>
            <a:endParaRPr lang="en-US" sz="1600" dirty="0">
              <a:solidFill>
                <a:schemeClr val="bg1"/>
              </a:solidFill>
              <a:latin typeface="Calibri"/>
              <a:cs typeface="Calibri"/>
              <a:sym typeface="Calibri"/>
            </a:endParaRPr>
          </a:p>
          <a:p>
            <a:pPr lvl="0">
              <a:buClr>
                <a:schemeClr val="bg1"/>
              </a:buClr>
            </a:pPr>
            <a:endParaRPr lang="en-US" sz="1600" dirty="0">
              <a:solidFill>
                <a:schemeClr val="bg1"/>
              </a:solidFill>
              <a:latin typeface="Calibri"/>
              <a:cs typeface="Calibri"/>
              <a:sym typeface="Calibri"/>
            </a:endParaRPr>
          </a:p>
          <a:p>
            <a:pPr marL="342900" lvl="0" indent="-342900">
              <a:buClr>
                <a:schemeClr val="bg1"/>
              </a:buClr>
              <a:buFont typeface="Arial" panose="020B0604020202020204" pitchFamily="34" charset="0"/>
              <a:buChar char="•"/>
            </a:pPr>
            <a:endParaRPr lang="en-US" sz="2000" dirty="0">
              <a:solidFill>
                <a:schemeClr val="bg1"/>
              </a:solidFill>
              <a:latin typeface="Calibri"/>
              <a:cs typeface="Calibri"/>
              <a:sym typeface="Calibri"/>
            </a:endParaRPr>
          </a:p>
        </p:txBody>
      </p:sp>
    </p:spTree>
    <p:extLst>
      <p:ext uri="{BB962C8B-B14F-4D97-AF65-F5344CB8AC3E}">
        <p14:creationId xmlns:p14="http://schemas.microsoft.com/office/powerpoint/2010/main" val="2422809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AB211D38-B320-4D8B-AC2F-412865074E1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52000"/>
                    </a14:imgEffect>
                  </a14:imgLayer>
                </a14:imgProps>
              </a:ext>
            </a:extLst>
          </a:blip>
          <a:srcRect t="29692" b="-26802"/>
          <a:stretch/>
        </p:blipFill>
        <p:spPr>
          <a:xfrm>
            <a:off x="0" y="0"/>
            <a:ext cx="12192000" cy="6660000"/>
          </a:xfrm>
          <a:prstGeom prst="rect">
            <a:avLst/>
          </a:prstGeom>
        </p:spPr>
      </p:pic>
      <p:sp>
        <p:nvSpPr>
          <p:cNvPr id="4" name="Google Shape;122;ga1eac15f37_0_43">
            <a:extLst>
              <a:ext uri="{FF2B5EF4-FFF2-40B4-BE49-F238E27FC236}">
                <a16:creationId xmlns:a16="http://schemas.microsoft.com/office/drawing/2014/main" id="{D1B89402-AEA7-4241-ABD5-117FA82F16FB}"/>
              </a:ext>
            </a:extLst>
          </p:cNvPr>
          <p:cNvSpPr txBox="1">
            <a:spLocks noGrp="1"/>
          </p:cNvSpPr>
          <p:nvPr>
            <p:ph type="title"/>
          </p:nvPr>
        </p:nvSpPr>
        <p:spPr>
          <a:xfrm>
            <a:off x="724061" y="592865"/>
            <a:ext cx="10515600" cy="838200"/>
          </a:xfrm>
          <a:prstGeom prst="rect">
            <a:avLst/>
          </a:prstGeom>
          <a:noFill/>
          <a:ln>
            <a:noFill/>
          </a:ln>
        </p:spPr>
        <p:txBody>
          <a:bodyPr spcFirstLastPara="1" wrap="square" lIns="91425" tIns="45700" rIns="91425" bIns="45700" anchor="ctr" anchorCtr="0">
            <a:noAutofit/>
          </a:bodyPr>
          <a:lstStyle/>
          <a:p>
            <a:pPr marL="0" lvl="0" indent="0" algn="ctr">
              <a:buClr>
                <a:srgbClr val="FF0000"/>
              </a:buClr>
              <a:buSzPts val="4400"/>
            </a:pPr>
            <a:r>
              <a:rPr lang="es-ES" sz="3600" dirty="0">
                <a:solidFill>
                  <a:schemeClr val="bg1"/>
                </a:solidFill>
              </a:rPr>
              <a:t>Desgraciadamente, </a:t>
            </a:r>
            <a:r>
              <a:rPr lang="es-ES" sz="4800" dirty="0">
                <a:solidFill>
                  <a:schemeClr val="bg1"/>
                </a:solidFill>
              </a:rPr>
              <a:t>NO</a:t>
            </a:r>
            <a:endParaRPr sz="4800" dirty="0">
              <a:solidFill>
                <a:schemeClr val="bg1"/>
              </a:solidFill>
            </a:endParaRPr>
          </a:p>
        </p:txBody>
      </p:sp>
      <p:sp>
        <p:nvSpPr>
          <p:cNvPr id="6" name="CuadroTexto 5">
            <a:extLst>
              <a:ext uri="{FF2B5EF4-FFF2-40B4-BE49-F238E27FC236}">
                <a16:creationId xmlns:a16="http://schemas.microsoft.com/office/drawing/2014/main" id="{91267788-2912-49C9-9F4D-B2787657CF43}"/>
              </a:ext>
            </a:extLst>
          </p:cNvPr>
          <p:cNvSpPr txBox="1"/>
          <p:nvPr/>
        </p:nvSpPr>
        <p:spPr>
          <a:xfrm>
            <a:off x="2336280" y="3009194"/>
            <a:ext cx="3876386" cy="707886"/>
          </a:xfrm>
          <a:prstGeom prst="rect">
            <a:avLst/>
          </a:prstGeom>
          <a:noFill/>
        </p:spPr>
        <p:txBody>
          <a:bodyPr wrap="square">
            <a:spAutoFit/>
          </a:bodyPr>
          <a:lstStyle/>
          <a:p>
            <a:pPr marL="228600" lvl="0" indent="0" algn="ctr">
              <a:buClr>
                <a:schemeClr val="bg1"/>
              </a:buClr>
            </a:pPr>
            <a:r>
              <a:rPr lang="en-US" sz="2000" dirty="0">
                <a:solidFill>
                  <a:schemeClr val="bg1"/>
                </a:solidFill>
              </a:rPr>
              <a:t>DISPARATE </a:t>
            </a:r>
          </a:p>
          <a:p>
            <a:pPr marL="228600" lvl="0" indent="0" algn="ctr">
              <a:buClr>
                <a:schemeClr val="bg1"/>
              </a:buClr>
            </a:pPr>
            <a:r>
              <a:rPr lang="en-US" sz="2000" dirty="0">
                <a:solidFill>
                  <a:schemeClr val="bg1"/>
                </a:solidFill>
              </a:rPr>
              <a:t>TREATMENT </a:t>
            </a:r>
          </a:p>
        </p:txBody>
      </p:sp>
      <p:sp>
        <p:nvSpPr>
          <p:cNvPr id="12" name="Rectángulo 11">
            <a:extLst>
              <a:ext uri="{FF2B5EF4-FFF2-40B4-BE49-F238E27FC236}">
                <a16:creationId xmlns:a16="http://schemas.microsoft.com/office/drawing/2014/main" id="{0FD9F2CA-E1B9-4E85-AAF4-B0E1ACDFFF7F}"/>
              </a:ext>
            </a:extLst>
          </p:cNvPr>
          <p:cNvSpPr/>
          <p:nvPr/>
        </p:nvSpPr>
        <p:spPr>
          <a:xfrm>
            <a:off x="2944931" y="2688940"/>
            <a:ext cx="2815585" cy="2947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2">
            <a:extLst>
              <a:ext uri="{FF2B5EF4-FFF2-40B4-BE49-F238E27FC236}">
                <a16:creationId xmlns:a16="http://schemas.microsoft.com/office/drawing/2014/main" id="{32F9B379-341E-491E-82E8-BEFA2308250B}"/>
              </a:ext>
            </a:extLst>
          </p:cNvPr>
          <p:cNvSpPr>
            <a:spLocks noGrp="1"/>
          </p:cNvSpPr>
          <p:nvPr>
            <p:ph type="body" idx="1"/>
          </p:nvPr>
        </p:nvSpPr>
        <p:spPr>
          <a:xfrm>
            <a:off x="2904057" y="4079563"/>
            <a:ext cx="2815585" cy="986271"/>
          </a:xfrm>
        </p:spPr>
        <p:txBody>
          <a:bodyPr>
            <a:normAutofit/>
          </a:bodyPr>
          <a:lstStyle/>
          <a:p>
            <a:pPr marL="228600" lvl="0" indent="0" algn="ctr">
              <a:buClr>
                <a:schemeClr val="bg1"/>
              </a:buClr>
            </a:pPr>
            <a:r>
              <a:rPr lang="en-US" sz="1600" dirty="0" err="1">
                <a:solidFill>
                  <a:schemeClr val="bg1"/>
                </a:solidFill>
                <a:latin typeface="Calibri"/>
                <a:cs typeface="Calibri"/>
                <a:sym typeface="Calibri"/>
              </a:rPr>
              <a:t>Utilizar</a:t>
            </a:r>
            <a:r>
              <a:rPr lang="en-US" sz="1600" dirty="0">
                <a:solidFill>
                  <a:schemeClr val="bg1"/>
                </a:solidFill>
                <a:latin typeface="Calibri"/>
                <a:cs typeface="Calibri"/>
                <a:sym typeface="Calibri"/>
              </a:rPr>
              <a:t> la variable </a:t>
            </a:r>
            <a:r>
              <a:rPr lang="en-US" sz="1600" dirty="0" err="1">
                <a:solidFill>
                  <a:schemeClr val="bg1"/>
                </a:solidFill>
                <a:latin typeface="Calibri"/>
                <a:cs typeface="Calibri"/>
                <a:sym typeface="Calibri"/>
              </a:rPr>
              <a:t>protegida</a:t>
            </a:r>
            <a:r>
              <a:rPr lang="en-US" sz="1600" dirty="0">
                <a:solidFill>
                  <a:schemeClr val="bg1"/>
                </a:solidFill>
                <a:latin typeface="Calibri"/>
                <a:cs typeface="Calibri"/>
                <a:sym typeface="Calibri"/>
              </a:rPr>
              <a:t> para </a:t>
            </a:r>
            <a:r>
              <a:rPr lang="en-US" sz="1600" dirty="0" err="1">
                <a:solidFill>
                  <a:schemeClr val="bg1"/>
                </a:solidFill>
                <a:latin typeface="Calibri"/>
                <a:cs typeface="Calibri"/>
                <a:sym typeface="Calibri"/>
              </a:rPr>
              <a:t>hacer</a:t>
            </a:r>
            <a:r>
              <a:rPr lang="en-US" sz="1600" dirty="0">
                <a:solidFill>
                  <a:schemeClr val="bg1"/>
                </a:solidFill>
              </a:rPr>
              <a:t> </a:t>
            </a:r>
            <a:r>
              <a:rPr lang="en-US" sz="1600" dirty="0" err="1">
                <a:solidFill>
                  <a:schemeClr val="bg1"/>
                </a:solidFill>
              </a:rPr>
              <a:t>predicciones</a:t>
            </a:r>
            <a:r>
              <a:rPr lang="en-US" sz="1600" dirty="0">
                <a:solidFill>
                  <a:schemeClr val="bg1"/>
                </a:solidFill>
              </a:rPr>
              <a:t>. </a:t>
            </a:r>
            <a:endParaRPr lang="en-US" sz="2400" dirty="0">
              <a:solidFill>
                <a:schemeClr val="bg1"/>
              </a:solidFill>
              <a:latin typeface="Calibri"/>
              <a:cs typeface="Calibri"/>
              <a:sym typeface="Calibri"/>
            </a:endParaRPr>
          </a:p>
          <a:p>
            <a:pPr lvl="0">
              <a:buClr>
                <a:schemeClr val="bg1"/>
              </a:buClr>
            </a:pPr>
            <a:endParaRPr lang="en-US" dirty="0">
              <a:solidFill>
                <a:schemeClr val="bg1"/>
              </a:solidFill>
            </a:endParaRPr>
          </a:p>
          <a:p>
            <a:pPr lvl="0">
              <a:buClr>
                <a:schemeClr val="bg1"/>
              </a:buClr>
            </a:pPr>
            <a:endParaRPr lang="en-US" dirty="0">
              <a:solidFill>
                <a:schemeClr val="bg1"/>
              </a:solidFill>
            </a:endParaRPr>
          </a:p>
        </p:txBody>
      </p:sp>
      <p:grpSp>
        <p:nvGrpSpPr>
          <p:cNvPr id="18" name="Grupo 17">
            <a:extLst>
              <a:ext uri="{FF2B5EF4-FFF2-40B4-BE49-F238E27FC236}">
                <a16:creationId xmlns:a16="http://schemas.microsoft.com/office/drawing/2014/main" id="{144A085D-700B-4EC4-84BF-A2B265977E8E}"/>
              </a:ext>
            </a:extLst>
          </p:cNvPr>
          <p:cNvGrpSpPr/>
          <p:nvPr/>
        </p:nvGrpSpPr>
        <p:grpSpPr>
          <a:xfrm>
            <a:off x="6517036" y="2672025"/>
            <a:ext cx="2918691" cy="2947844"/>
            <a:chOff x="6610350" y="1808138"/>
            <a:chExt cx="2918691" cy="2947844"/>
          </a:xfrm>
        </p:grpSpPr>
        <p:sp>
          <p:nvSpPr>
            <p:cNvPr id="9" name="CuadroTexto 8">
              <a:extLst>
                <a:ext uri="{FF2B5EF4-FFF2-40B4-BE49-F238E27FC236}">
                  <a16:creationId xmlns:a16="http://schemas.microsoft.com/office/drawing/2014/main" id="{2F32CA4D-F746-4B0E-9FA2-52D28544569E}"/>
                </a:ext>
              </a:extLst>
            </p:cNvPr>
            <p:cNvSpPr txBox="1"/>
            <p:nvPr/>
          </p:nvSpPr>
          <p:spPr>
            <a:xfrm>
              <a:off x="6610350" y="2121132"/>
              <a:ext cx="2918691" cy="707886"/>
            </a:xfrm>
            <a:prstGeom prst="rect">
              <a:avLst/>
            </a:prstGeom>
            <a:noFill/>
          </p:spPr>
          <p:txBody>
            <a:bodyPr wrap="square">
              <a:spAutoFit/>
            </a:bodyPr>
            <a:lstStyle/>
            <a:p>
              <a:pPr algn="ctr">
                <a:buClr>
                  <a:schemeClr val="bg1"/>
                </a:buClr>
              </a:pPr>
              <a:r>
                <a:rPr lang="en-US" sz="2000" dirty="0">
                  <a:solidFill>
                    <a:schemeClr val="bg1"/>
                  </a:solidFill>
                </a:rPr>
                <a:t>DISPARATE </a:t>
              </a:r>
            </a:p>
            <a:p>
              <a:pPr algn="ctr">
                <a:buClr>
                  <a:schemeClr val="bg1"/>
                </a:buClr>
              </a:pPr>
              <a:r>
                <a:rPr lang="en-US" sz="2000" dirty="0">
                  <a:solidFill>
                    <a:schemeClr val="bg1"/>
                  </a:solidFill>
                </a:rPr>
                <a:t>IMPACT</a:t>
              </a:r>
            </a:p>
          </p:txBody>
        </p:sp>
        <p:sp>
          <p:nvSpPr>
            <p:cNvPr id="13" name="Rectángulo 12">
              <a:extLst>
                <a:ext uri="{FF2B5EF4-FFF2-40B4-BE49-F238E27FC236}">
                  <a16:creationId xmlns:a16="http://schemas.microsoft.com/office/drawing/2014/main" id="{FDB1AED4-1CE7-41A0-94F5-2D5E741ADAFA}"/>
                </a:ext>
              </a:extLst>
            </p:cNvPr>
            <p:cNvSpPr/>
            <p:nvPr/>
          </p:nvSpPr>
          <p:spPr>
            <a:xfrm>
              <a:off x="6758130" y="1808138"/>
              <a:ext cx="2623127" cy="29478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97A2A742-1757-4911-A113-3E85A47759A6}"/>
                </a:ext>
              </a:extLst>
            </p:cNvPr>
            <p:cNvSpPr txBox="1"/>
            <p:nvPr/>
          </p:nvSpPr>
          <p:spPr>
            <a:xfrm>
              <a:off x="6830768" y="2898084"/>
              <a:ext cx="2477850" cy="1815882"/>
            </a:xfrm>
            <a:prstGeom prst="rect">
              <a:avLst/>
            </a:prstGeom>
            <a:noFill/>
          </p:spPr>
          <p:txBody>
            <a:bodyPr wrap="square">
              <a:spAutoFit/>
            </a:bodyPr>
            <a:lstStyle/>
            <a:p>
              <a:pPr marL="0" indent="0" algn="ctr">
                <a:buClr>
                  <a:schemeClr val="bg1"/>
                </a:buClr>
              </a:pPr>
              <a:r>
                <a:rPr lang="en-US" dirty="0">
                  <a:solidFill>
                    <a:schemeClr val="bg1"/>
                  </a:solidFill>
                </a:rPr>
                <a:t>NO </a:t>
              </a:r>
              <a:r>
                <a:rPr lang="en-US" dirty="0" err="1">
                  <a:solidFill>
                    <a:schemeClr val="bg1"/>
                  </a:solidFill>
                </a:rPr>
                <a:t>utilizar</a:t>
              </a:r>
              <a:r>
                <a:rPr lang="en-US" dirty="0">
                  <a:solidFill>
                    <a:schemeClr val="bg1"/>
                  </a:solidFill>
                </a:rPr>
                <a:t> la variable </a:t>
              </a:r>
              <a:r>
                <a:rPr lang="en-US" dirty="0" err="1">
                  <a:solidFill>
                    <a:schemeClr val="bg1"/>
                  </a:solidFill>
                </a:rPr>
                <a:t>protegida</a:t>
              </a:r>
              <a:r>
                <a:rPr lang="en-US" dirty="0">
                  <a:solidFill>
                    <a:schemeClr val="bg1"/>
                  </a:solidFill>
                </a:rPr>
                <a:t>,</a:t>
              </a:r>
            </a:p>
            <a:p>
              <a:pPr marL="0" indent="0" algn="ctr">
                <a:buClr>
                  <a:schemeClr val="bg1"/>
                </a:buClr>
              </a:pPr>
              <a:r>
                <a:rPr lang="en-US" dirty="0" err="1">
                  <a:solidFill>
                    <a:schemeClr val="bg1"/>
                  </a:solidFill>
                </a:rPr>
                <a:t>pero</a:t>
              </a:r>
              <a:r>
                <a:rPr lang="en-US" dirty="0">
                  <a:solidFill>
                    <a:schemeClr val="bg1"/>
                  </a:solidFill>
                </a:rPr>
                <a:t> a </a:t>
              </a:r>
              <a:r>
                <a:rPr lang="en-US" dirty="0" err="1">
                  <a:solidFill>
                    <a:schemeClr val="bg1"/>
                  </a:solidFill>
                </a:rPr>
                <a:t>pesar</a:t>
              </a:r>
              <a:r>
                <a:rPr lang="en-US" dirty="0">
                  <a:solidFill>
                    <a:schemeClr val="bg1"/>
                  </a:solidFill>
                </a:rPr>
                <a:t> de </a:t>
              </a:r>
              <a:r>
                <a:rPr lang="en-US" dirty="0" err="1">
                  <a:solidFill>
                    <a:schemeClr val="bg1"/>
                  </a:solidFill>
                </a:rPr>
                <a:t>ello</a:t>
              </a:r>
              <a:r>
                <a:rPr lang="en-US" dirty="0">
                  <a:solidFill>
                    <a:schemeClr val="bg1"/>
                  </a:solidFill>
                </a:rPr>
                <a:t> </a:t>
              </a:r>
              <a:r>
                <a:rPr lang="en-US" dirty="0" err="1">
                  <a:solidFill>
                    <a:schemeClr val="bg1"/>
                  </a:solidFill>
                </a:rPr>
                <a:t>obtener</a:t>
              </a:r>
              <a:r>
                <a:rPr lang="en-US" dirty="0">
                  <a:solidFill>
                    <a:schemeClr val="bg1"/>
                  </a:solidFill>
                </a:rPr>
                <a:t> un </a:t>
              </a:r>
              <a:r>
                <a:rPr lang="en-US" dirty="0" err="1">
                  <a:solidFill>
                    <a:schemeClr val="bg1"/>
                  </a:solidFill>
                </a:rPr>
                <a:t>resultado</a:t>
              </a:r>
              <a:r>
                <a:rPr lang="en-US" dirty="0">
                  <a:solidFill>
                    <a:schemeClr val="bg1"/>
                  </a:solidFill>
                </a:rPr>
                <a:t> </a:t>
              </a:r>
              <a:r>
                <a:rPr lang="en-US" dirty="0" err="1">
                  <a:solidFill>
                    <a:schemeClr val="bg1"/>
                  </a:solidFill>
                </a:rPr>
                <a:t>discriminatorio</a:t>
              </a:r>
              <a:r>
                <a:rPr lang="en-US" dirty="0">
                  <a:solidFill>
                    <a:schemeClr val="bg1"/>
                  </a:solidFill>
                </a:rPr>
                <a:t> a </a:t>
              </a:r>
              <a:r>
                <a:rPr lang="en-US" dirty="0" err="1">
                  <a:solidFill>
                    <a:schemeClr val="bg1"/>
                  </a:solidFill>
                </a:rPr>
                <a:t>través</a:t>
              </a:r>
              <a:r>
                <a:rPr lang="en-US" dirty="0">
                  <a:solidFill>
                    <a:schemeClr val="bg1"/>
                  </a:solidFill>
                </a:rPr>
                <a:t> de variables no </a:t>
              </a:r>
              <a:r>
                <a:rPr lang="en-US" dirty="0" err="1">
                  <a:solidFill>
                    <a:schemeClr val="bg1"/>
                  </a:solidFill>
                </a:rPr>
                <a:t>protegidas</a:t>
              </a:r>
              <a:r>
                <a:rPr lang="en-US" dirty="0">
                  <a:solidFill>
                    <a:schemeClr val="bg1"/>
                  </a:solidFill>
                </a:rPr>
                <a:t> </a:t>
              </a:r>
              <a:r>
                <a:rPr lang="en-US" dirty="0" err="1">
                  <a:solidFill>
                    <a:schemeClr val="bg1"/>
                  </a:solidFill>
                </a:rPr>
                <a:t>altamente</a:t>
              </a:r>
              <a:r>
                <a:rPr lang="en-US" dirty="0">
                  <a:solidFill>
                    <a:schemeClr val="bg1"/>
                  </a:solidFill>
                </a:rPr>
                <a:t> </a:t>
              </a:r>
              <a:r>
                <a:rPr lang="en-US" dirty="0" err="1">
                  <a:solidFill>
                    <a:schemeClr val="bg1"/>
                  </a:solidFill>
                </a:rPr>
                <a:t>correlacionadas</a:t>
              </a:r>
              <a:r>
                <a:rPr lang="en-US" dirty="0">
                  <a:solidFill>
                    <a:schemeClr val="bg1"/>
                  </a:solidFill>
                </a:rPr>
                <a:t> con la variable </a:t>
              </a:r>
              <a:r>
                <a:rPr lang="en-US" dirty="0" err="1">
                  <a:solidFill>
                    <a:schemeClr val="bg1"/>
                  </a:solidFill>
                </a:rPr>
                <a:t>protegida</a:t>
              </a:r>
              <a:r>
                <a:rPr lang="en-US" dirty="0">
                  <a:solidFill>
                    <a:schemeClr val="bg1"/>
                  </a:solidFill>
                </a:rPr>
                <a:t> o proxies.</a:t>
              </a:r>
            </a:p>
          </p:txBody>
        </p:sp>
      </p:grpSp>
    </p:spTree>
    <p:extLst>
      <p:ext uri="{BB962C8B-B14F-4D97-AF65-F5344CB8AC3E}">
        <p14:creationId xmlns:p14="http://schemas.microsoft.com/office/powerpoint/2010/main" val="1919510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a1eac15f37_0_43"/>
          <p:cNvSpPr txBox="1">
            <a:spLocks noGrp="1"/>
          </p:cNvSpPr>
          <p:nvPr>
            <p:ph type="title"/>
          </p:nvPr>
        </p:nvSpPr>
        <p:spPr>
          <a:xfrm>
            <a:off x="452286" y="601649"/>
            <a:ext cx="6764593" cy="1365696"/>
          </a:xfrm>
          <a:prstGeom prst="rect">
            <a:avLst/>
          </a:prstGeom>
          <a:noFill/>
          <a:ln>
            <a:noFill/>
          </a:ln>
        </p:spPr>
        <p:txBody>
          <a:bodyPr spcFirstLastPara="1" wrap="square" lIns="91425" tIns="45700" rIns="91425" bIns="45700" anchor="ctr" anchorCtr="0">
            <a:noAutofit/>
          </a:bodyPr>
          <a:lstStyle/>
          <a:p>
            <a:pPr>
              <a:buClr>
                <a:srgbClr val="FF0000"/>
              </a:buClr>
              <a:buSzPts val="4400"/>
            </a:pPr>
            <a:r>
              <a:rPr lang="en-US" sz="2400" dirty="0">
                <a:solidFill>
                  <a:schemeClr val="bg1"/>
                </a:solidFill>
              </a:rPr>
              <a:t>AMAZON </a:t>
            </a:r>
            <a:br>
              <a:rPr lang="en-US" sz="2400" dirty="0">
                <a:solidFill>
                  <a:schemeClr val="bg1"/>
                </a:solidFill>
              </a:rPr>
            </a:br>
            <a:r>
              <a:rPr lang="en-US" sz="2400" dirty="0">
                <a:solidFill>
                  <a:schemeClr val="bg1"/>
                </a:solidFill>
              </a:rPr>
              <a:t>AI recruitment tool</a:t>
            </a:r>
            <a:endParaRPr dirty="0">
              <a:solidFill>
                <a:srgbClr val="FF0000"/>
              </a:solidFill>
            </a:endParaRPr>
          </a:p>
        </p:txBody>
      </p:sp>
      <p:sp>
        <p:nvSpPr>
          <p:cNvPr id="123" name="Google Shape;123;ga1eac15f37_0_43"/>
          <p:cNvSpPr txBox="1"/>
          <p:nvPr/>
        </p:nvSpPr>
        <p:spPr>
          <a:xfrm>
            <a:off x="452286" y="1829544"/>
            <a:ext cx="5700655" cy="1479074"/>
          </a:xfrm>
          <a:prstGeom prst="rect">
            <a:avLst/>
          </a:prstGeom>
          <a:noFill/>
          <a:ln>
            <a:noFill/>
          </a:ln>
        </p:spPr>
        <p:txBody>
          <a:bodyPr spcFirstLastPara="1" wrap="square" lIns="91425" tIns="91425" rIns="91425" bIns="91425" anchor="t" anchorCtr="0">
            <a:noAutofit/>
          </a:bodyPr>
          <a:lstStyle/>
          <a:p>
            <a:pPr lvl="3">
              <a:buClr>
                <a:schemeClr val="bg1"/>
              </a:buClr>
            </a:pPr>
            <a:r>
              <a:rPr lang="es-ES" sz="1200" dirty="0">
                <a:solidFill>
                  <a:schemeClr val="bg1"/>
                </a:solidFill>
                <a:latin typeface="Open Sans" panose="020B0606030504020204" pitchFamily="34" charset="0"/>
                <a:ea typeface="Times New Roman" panose="02020603050405020304" pitchFamily="18" charset="0"/>
                <a:cs typeface="Times New Roman" panose="02020603050405020304" pitchFamily="18" charset="0"/>
              </a:rPr>
              <a:t>Para entrenar su modelo de IA, Amazon </a:t>
            </a:r>
            <a:r>
              <a:rPr lang="es-ES" sz="1200" dirty="0">
                <a:solidFill>
                  <a:schemeClr val="bg1"/>
                </a:solidFill>
                <a:effectLst/>
                <a:latin typeface="Open Sans" panose="020B0606030504020204" pitchFamily="34" charset="0"/>
                <a:ea typeface="Times New Roman" panose="02020603050405020304" pitchFamily="18" charset="0"/>
                <a:cs typeface="Times New Roman" panose="02020603050405020304" pitchFamily="18" charset="0"/>
              </a:rPr>
              <a:t>había utilizado datos históricos de los últimos 10 años, que reflejan el predominio masculino en la industria tecnológica en general y en la plantilla de Amazon en particular. </a:t>
            </a:r>
          </a:p>
          <a:p>
            <a:pPr lvl="3">
              <a:buClr>
                <a:schemeClr val="bg1"/>
              </a:buClr>
            </a:pPr>
            <a:endParaRPr lang="es-E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3">
              <a:buClr>
                <a:schemeClr val="bg1"/>
              </a:buClr>
            </a:pPr>
            <a:r>
              <a:rPr lang="es-ES" sz="1200" dirty="0">
                <a:solidFill>
                  <a:schemeClr val="bg1"/>
                </a:solidFill>
                <a:effectLst/>
                <a:latin typeface="Open Sans" panose="020B0606030504020204" pitchFamily="34" charset="0"/>
                <a:ea typeface="Times New Roman" panose="02020603050405020304" pitchFamily="18" charset="0"/>
                <a:cs typeface="Times New Roman" panose="02020603050405020304" pitchFamily="18" charset="0"/>
              </a:rPr>
              <a:t>El modelo de Amazon aprendió incorrectamente que los candidatos masculinos eran preferibles. Penalizó los currículos que incluían la palabra “</a:t>
            </a:r>
            <a:r>
              <a:rPr lang="es-ES" sz="1200" dirty="0" err="1">
                <a:solidFill>
                  <a:schemeClr val="bg1"/>
                </a:solidFill>
                <a:effectLst/>
                <a:latin typeface="Open Sans" panose="020B0606030504020204" pitchFamily="34" charset="0"/>
                <a:ea typeface="Times New Roman" panose="02020603050405020304" pitchFamily="18" charset="0"/>
                <a:cs typeface="Times New Roman" panose="02020603050405020304" pitchFamily="18" charset="0"/>
              </a:rPr>
              <a:t>women</a:t>
            </a:r>
            <a:r>
              <a:rPr lang="es-ES" sz="1200" dirty="0">
                <a:solidFill>
                  <a:schemeClr val="bg1"/>
                </a:solidFill>
                <a:effectLst/>
                <a:latin typeface="Open Sans" panose="020B0606030504020204" pitchFamily="34" charset="0"/>
                <a:ea typeface="Times New Roman" panose="02020603050405020304" pitchFamily="18" charset="0"/>
                <a:cs typeface="Times New Roman" panose="02020603050405020304" pitchFamily="18" charset="0"/>
              </a:rPr>
              <a:t>", </a:t>
            </a:r>
            <a:r>
              <a:rPr lang="es-ES" sz="1200" dirty="0">
                <a:solidFill>
                  <a:schemeClr val="bg1"/>
                </a:solidFill>
                <a:latin typeface="Open Sans" panose="020B0606030504020204" pitchFamily="34" charset="0"/>
                <a:cs typeface="Times New Roman" panose="02020603050405020304" pitchFamily="18" charset="0"/>
              </a:rPr>
              <a:t>como en "</a:t>
            </a:r>
            <a:r>
              <a:rPr lang="es-ES" sz="1200" dirty="0" err="1">
                <a:solidFill>
                  <a:schemeClr val="bg1"/>
                </a:solidFill>
                <a:latin typeface="Open Sans" panose="020B0606030504020204" pitchFamily="34" charset="0"/>
                <a:cs typeface="Times New Roman" panose="02020603050405020304" pitchFamily="18" charset="0"/>
              </a:rPr>
              <a:t>women’s</a:t>
            </a:r>
            <a:r>
              <a:rPr lang="es-ES" sz="1200" dirty="0">
                <a:solidFill>
                  <a:schemeClr val="bg1"/>
                </a:solidFill>
                <a:latin typeface="Open Sans" panose="020B0606030504020204" pitchFamily="34" charset="0"/>
                <a:cs typeface="Times New Roman" panose="02020603050405020304" pitchFamily="18" charset="0"/>
              </a:rPr>
              <a:t> </a:t>
            </a:r>
            <a:r>
              <a:rPr lang="es-ES" sz="1200" dirty="0" err="1">
                <a:solidFill>
                  <a:schemeClr val="bg1"/>
                </a:solidFill>
                <a:latin typeface="Open Sans" panose="020B0606030504020204" pitchFamily="34" charset="0"/>
                <a:cs typeface="Times New Roman" panose="02020603050405020304" pitchFamily="18" charset="0"/>
              </a:rPr>
              <a:t>chess</a:t>
            </a:r>
            <a:r>
              <a:rPr lang="es-ES" sz="1200" dirty="0">
                <a:solidFill>
                  <a:schemeClr val="bg1"/>
                </a:solidFill>
                <a:latin typeface="Open Sans" panose="020B0606030504020204" pitchFamily="34" charset="0"/>
                <a:cs typeface="Times New Roman" panose="02020603050405020304" pitchFamily="18" charset="0"/>
              </a:rPr>
              <a:t> club </a:t>
            </a:r>
            <a:r>
              <a:rPr lang="es-ES" sz="1200" dirty="0" err="1">
                <a:solidFill>
                  <a:schemeClr val="bg1"/>
                </a:solidFill>
                <a:latin typeface="Open Sans" panose="020B0606030504020204" pitchFamily="34" charset="0"/>
                <a:cs typeface="Times New Roman" panose="02020603050405020304" pitchFamily="18" charset="0"/>
              </a:rPr>
              <a:t>captain</a:t>
            </a:r>
            <a:r>
              <a:rPr lang="es-ES" sz="1200" dirty="0">
                <a:solidFill>
                  <a:schemeClr val="bg1"/>
                </a:solidFill>
                <a:latin typeface="Open Sans" panose="020B0606030504020204" pitchFamily="34" charset="0"/>
                <a:cs typeface="Times New Roman" panose="02020603050405020304" pitchFamily="18" charset="0"/>
              </a:rPr>
              <a:t>". </a:t>
            </a:r>
          </a:p>
          <a:p>
            <a:pPr lvl="3">
              <a:buClr>
                <a:schemeClr val="bg1"/>
              </a:buClr>
            </a:pPr>
            <a:endParaRPr lang="es-ES" sz="1200" dirty="0">
              <a:solidFill>
                <a:schemeClr val="bg1"/>
              </a:solidFill>
              <a:effectLst/>
              <a:latin typeface="Open Sans" panose="020B0606030504020204" pitchFamily="34" charset="0"/>
              <a:ea typeface="Times New Roman" panose="02020603050405020304" pitchFamily="18" charset="0"/>
              <a:cs typeface="Times New Roman" panose="02020603050405020304" pitchFamily="18" charset="0"/>
            </a:endParaRPr>
          </a:p>
          <a:p>
            <a:pPr lvl="3">
              <a:buClr>
                <a:schemeClr val="bg1"/>
              </a:buClr>
            </a:pPr>
            <a:r>
              <a:rPr lang="es-ES" sz="1200" dirty="0">
                <a:solidFill>
                  <a:schemeClr val="bg1"/>
                </a:solidFill>
                <a:effectLst/>
                <a:latin typeface="Open Sans" panose="020B0606030504020204" pitchFamily="34" charset="0"/>
                <a:ea typeface="Times New Roman" panose="02020603050405020304" pitchFamily="18" charset="0"/>
                <a:cs typeface="Times New Roman" panose="02020603050405020304" pitchFamily="18" charset="0"/>
              </a:rPr>
              <a:t>Amazon dejó de usar el algoritmo con fines de reclutamiento.</a:t>
            </a:r>
            <a:endParaRPr lang="en-US" sz="1200" dirty="0">
              <a:solidFill>
                <a:schemeClr val="bg1"/>
              </a:solidFill>
              <a:latin typeface="Calibri"/>
              <a:cs typeface="Calibri"/>
              <a:sym typeface="Calibri"/>
            </a:endParaRPr>
          </a:p>
        </p:txBody>
      </p:sp>
      <p:sp>
        <p:nvSpPr>
          <p:cNvPr id="4" name="Google Shape;123;ga1eac15f37_0_43">
            <a:extLst>
              <a:ext uri="{FF2B5EF4-FFF2-40B4-BE49-F238E27FC236}">
                <a16:creationId xmlns:a16="http://schemas.microsoft.com/office/drawing/2014/main" id="{B2902FEE-CB3F-4416-B841-304572DCCF6C}"/>
              </a:ext>
            </a:extLst>
          </p:cNvPr>
          <p:cNvSpPr txBox="1"/>
          <p:nvPr/>
        </p:nvSpPr>
        <p:spPr>
          <a:xfrm>
            <a:off x="757382" y="3897483"/>
            <a:ext cx="3785334" cy="1848553"/>
          </a:xfrm>
          <a:prstGeom prst="rect">
            <a:avLst/>
          </a:prstGeom>
          <a:noFill/>
          <a:ln>
            <a:noFill/>
          </a:ln>
        </p:spPr>
        <p:txBody>
          <a:bodyPr spcFirstLastPara="1" wrap="square" lIns="91425" tIns="91425" rIns="91425" bIns="91425" anchor="t" anchorCtr="0">
            <a:noAutofit/>
          </a:bodyPr>
          <a:lstStyle/>
          <a:p>
            <a:pPr marL="342900" lvl="3" indent="-342900">
              <a:buClr>
                <a:schemeClr val="bg1"/>
              </a:buClr>
              <a:buFont typeface="Arial" panose="020B0604020202020204" pitchFamily="34" charset="0"/>
              <a:buChar char="•"/>
            </a:pPr>
            <a:r>
              <a:rPr lang="en-US" sz="1200" dirty="0">
                <a:solidFill>
                  <a:schemeClr val="bg1"/>
                </a:solidFill>
                <a:latin typeface="Calibri"/>
                <a:cs typeface="Calibri"/>
                <a:sym typeface="Calibri"/>
              </a:rPr>
              <a:t>Variable </a:t>
            </a:r>
            <a:r>
              <a:rPr lang="en-US" sz="1200" dirty="0" err="1">
                <a:solidFill>
                  <a:schemeClr val="bg1"/>
                </a:solidFill>
                <a:latin typeface="Calibri"/>
                <a:cs typeface="Calibri"/>
                <a:sym typeface="Calibri"/>
              </a:rPr>
              <a:t>protegida</a:t>
            </a:r>
            <a:r>
              <a:rPr lang="en-US" sz="1200" dirty="0">
                <a:solidFill>
                  <a:schemeClr val="bg1"/>
                </a:solidFill>
                <a:latin typeface="Calibri"/>
                <a:cs typeface="Calibri"/>
                <a:sym typeface="Calibri"/>
              </a:rPr>
              <a:t>:</a:t>
            </a:r>
          </a:p>
          <a:p>
            <a:pPr marL="354013" lvl="3">
              <a:buClr>
                <a:schemeClr val="bg1"/>
              </a:buClr>
            </a:pPr>
            <a:r>
              <a:rPr lang="en-US" sz="1200" dirty="0" err="1">
                <a:solidFill>
                  <a:schemeClr val="bg1"/>
                </a:solidFill>
                <a:latin typeface="Calibri"/>
                <a:cs typeface="Calibri"/>
                <a:sym typeface="Calibri"/>
              </a:rPr>
              <a:t>Género</a:t>
            </a:r>
            <a:r>
              <a:rPr lang="en-US" sz="1200" dirty="0">
                <a:solidFill>
                  <a:schemeClr val="bg1"/>
                </a:solidFill>
                <a:latin typeface="Calibri"/>
                <a:cs typeface="Calibri"/>
                <a:sym typeface="Calibri"/>
              </a:rPr>
              <a:t> del </a:t>
            </a:r>
            <a:r>
              <a:rPr lang="en-US" sz="1200" dirty="0" err="1">
                <a:solidFill>
                  <a:schemeClr val="bg1"/>
                </a:solidFill>
                <a:latin typeface="Calibri"/>
                <a:cs typeface="Calibri"/>
                <a:sym typeface="Calibri"/>
              </a:rPr>
              <a:t>candidato</a:t>
            </a:r>
            <a:r>
              <a:rPr lang="en-US" sz="1200" dirty="0">
                <a:solidFill>
                  <a:schemeClr val="bg1"/>
                </a:solidFill>
                <a:latin typeface="Calibri"/>
                <a:cs typeface="Calibri"/>
                <a:sym typeface="Calibri"/>
              </a:rPr>
              <a:t> (no </a:t>
            </a:r>
            <a:r>
              <a:rPr lang="en-US" sz="1200" dirty="0" err="1">
                <a:solidFill>
                  <a:schemeClr val="bg1"/>
                </a:solidFill>
                <a:latin typeface="Calibri"/>
                <a:cs typeface="Calibri"/>
                <a:sym typeface="Calibri"/>
              </a:rPr>
              <a:t>utilizada</a:t>
            </a:r>
            <a:r>
              <a:rPr lang="en-US" sz="1200" dirty="0">
                <a:solidFill>
                  <a:schemeClr val="bg1"/>
                </a:solidFill>
                <a:latin typeface="Calibri"/>
                <a:cs typeface="Calibri"/>
                <a:sym typeface="Calibri"/>
              </a:rPr>
              <a:t> por </a:t>
            </a:r>
            <a:r>
              <a:rPr lang="en-US" sz="1200" dirty="0" err="1">
                <a:solidFill>
                  <a:schemeClr val="bg1"/>
                </a:solidFill>
                <a:latin typeface="Calibri"/>
                <a:cs typeface="Calibri"/>
                <a:sym typeface="Calibri"/>
              </a:rPr>
              <a:t>el</a:t>
            </a:r>
            <a:r>
              <a:rPr lang="en-US" sz="1200" dirty="0">
                <a:solidFill>
                  <a:schemeClr val="bg1"/>
                </a:solidFill>
                <a:latin typeface="Calibri"/>
                <a:cs typeface="Calibri"/>
                <a:sym typeface="Calibri"/>
              </a:rPr>
              <a:t> </a:t>
            </a:r>
            <a:r>
              <a:rPr lang="en-US" sz="1200" dirty="0" err="1">
                <a:solidFill>
                  <a:schemeClr val="bg1"/>
                </a:solidFill>
                <a:latin typeface="Calibri"/>
                <a:cs typeface="Calibri"/>
                <a:sym typeface="Calibri"/>
              </a:rPr>
              <a:t>modelo</a:t>
            </a:r>
            <a:r>
              <a:rPr lang="en-US" sz="1200" dirty="0">
                <a:solidFill>
                  <a:schemeClr val="bg1"/>
                </a:solidFill>
                <a:latin typeface="Calibri"/>
                <a:cs typeface="Calibri"/>
                <a:sym typeface="Calibri"/>
              </a:rPr>
              <a:t>)</a:t>
            </a:r>
          </a:p>
          <a:p>
            <a:pPr lvl="3">
              <a:buClr>
                <a:schemeClr val="bg1"/>
              </a:buClr>
            </a:pPr>
            <a:endParaRPr lang="en-US" sz="1200" dirty="0">
              <a:solidFill>
                <a:schemeClr val="bg1"/>
              </a:solidFill>
              <a:latin typeface="Calibri"/>
              <a:cs typeface="Calibri"/>
              <a:sym typeface="Calibri"/>
            </a:endParaRPr>
          </a:p>
          <a:p>
            <a:pPr marL="342900" lvl="3" indent="-342900">
              <a:buClr>
                <a:schemeClr val="bg1"/>
              </a:buClr>
              <a:buFont typeface="Arial" panose="020B0604020202020204" pitchFamily="34" charset="0"/>
              <a:buChar char="•"/>
            </a:pPr>
            <a:r>
              <a:rPr lang="en-US" sz="1200" dirty="0">
                <a:solidFill>
                  <a:schemeClr val="bg1"/>
                </a:solidFill>
                <a:latin typeface="Calibri"/>
                <a:cs typeface="Calibri"/>
                <a:sym typeface="Calibri"/>
              </a:rPr>
              <a:t>Proxies: </a:t>
            </a:r>
          </a:p>
          <a:p>
            <a:pPr marL="354013" lvl="3">
              <a:buClr>
                <a:schemeClr val="bg1"/>
              </a:buClr>
            </a:pPr>
            <a:r>
              <a:rPr lang="en-US" sz="1200" dirty="0">
                <a:solidFill>
                  <a:schemeClr val="bg1"/>
                </a:solidFill>
                <a:latin typeface="Calibri"/>
                <a:cs typeface="Calibri"/>
                <a:sym typeface="Calibri"/>
              </a:rPr>
              <a:t>Variables </a:t>
            </a:r>
            <a:r>
              <a:rPr lang="en-US" sz="1200" dirty="0" err="1">
                <a:solidFill>
                  <a:schemeClr val="bg1"/>
                </a:solidFill>
                <a:latin typeface="Calibri"/>
                <a:cs typeface="Calibri"/>
                <a:sym typeface="Calibri"/>
              </a:rPr>
              <a:t>relativas</a:t>
            </a:r>
            <a:r>
              <a:rPr lang="en-US" sz="1200" dirty="0">
                <a:solidFill>
                  <a:schemeClr val="bg1"/>
                </a:solidFill>
                <a:latin typeface="Calibri"/>
                <a:cs typeface="Calibri"/>
                <a:sym typeface="Calibri"/>
              </a:rPr>
              <a:t> a la </a:t>
            </a:r>
            <a:r>
              <a:rPr lang="en-US" sz="1200" dirty="0" err="1">
                <a:solidFill>
                  <a:schemeClr val="bg1"/>
                </a:solidFill>
                <a:latin typeface="Calibri"/>
                <a:cs typeface="Calibri"/>
                <a:sym typeface="Calibri"/>
              </a:rPr>
              <a:t>educación</a:t>
            </a:r>
            <a:r>
              <a:rPr lang="en-US" sz="1200" dirty="0">
                <a:solidFill>
                  <a:schemeClr val="bg1"/>
                </a:solidFill>
                <a:latin typeface="Calibri"/>
                <a:cs typeface="Calibri"/>
                <a:sym typeface="Calibri"/>
              </a:rPr>
              <a:t> y los hobbies del </a:t>
            </a:r>
            <a:r>
              <a:rPr lang="en-US" sz="1200" dirty="0" err="1">
                <a:solidFill>
                  <a:schemeClr val="bg1"/>
                </a:solidFill>
                <a:latin typeface="Calibri"/>
                <a:cs typeface="Calibri"/>
                <a:sym typeface="Calibri"/>
              </a:rPr>
              <a:t>candidato</a:t>
            </a:r>
            <a:r>
              <a:rPr lang="en-US" sz="1200" dirty="0">
                <a:solidFill>
                  <a:schemeClr val="bg1"/>
                </a:solidFill>
                <a:latin typeface="Calibri"/>
                <a:cs typeface="Calibri"/>
                <a:sym typeface="Calibri"/>
              </a:rPr>
              <a:t>.</a:t>
            </a:r>
          </a:p>
        </p:txBody>
      </p:sp>
      <p:pic>
        <p:nvPicPr>
          <p:cNvPr id="3" name="Imagen 2">
            <a:extLst>
              <a:ext uri="{FF2B5EF4-FFF2-40B4-BE49-F238E27FC236}">
                <a16:creationId xmlns:a16="http://schemas.microsoft.com/office/drawing/2014/main" id="{FB4EC929-23EC-4ADE-9790-973ACE0D8D3D}"/>
              </a:ext>
            </a:extLst>
          </p:cNvPr>
          <p:cNvPicPr>
            <a:picLocks noChangeAspect="1"/>
          </p:cNvPicPr>
          <p:nvPr/>
        </p:nvPicPr>
        <p:blipFill>
          <a:blip r:embed="rId3"/>
          <a:stretch>
            <a:fillRect/>
          </a:stretch>
        </p:blipFill>
        <p:spPr>
          <a:xfrm>
            <a:off x="6567350" y="1074865"/>
            <a:ext cx="5172364" cy="5250200"/>
          </a:xfrm>
          <a:prstGeom prst="rect">
            <a:avLst/>
          </a:prstGeom>
        </p:spPr>
      </p:pic>
    </p:spTree>
    <p:extLst>
      <p:ext uri="{BB962C8B-B14F-4D97-AF65-F5344CB8AC3E}">
        <p14:creationId xmlns:p14="http://schemas.microsoft.com/office/powerpoint/2010/main" val="3034172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iudad, Calle, Gente, Urbano, Multitud, Los Ciudadanos">
            <a:extLst>
              <a:ext uri="{FF2B5EF4-FFF2-40B4-BE49-F238E27FC236}">
                <a16:creationId xmlns:a16="http://schemas.microsoft.com/office/drawing/2014/main" id="{5D6D8AE1-B8BC-458E-8F53-6F8A48809BA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1000"/>
                    </a14:imgEffect>
                  </a14:imgLayer>
                </a14:imgProps>
              </a:ext>
              <a:ext uri="{28A0092B-C50C-407E-A947-70E740481C1C}">
                <a14:useLocalDpi xmlns:a14="http://schemas.microsoft.com/office/drawing/2010/main" val="0"/>
              </a:ext>
            </a:extLst>
          </a:blip>
          <a:srcRect t="11489" b="3605"/>
          <a:stretch/>
        </p:blipFill>
        <p:spPr bwMode="auto">
          <a:xfrm>
            <a:off x="-6100" y="0"/>
            <a:ext cx="12191977" cy="685802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E51D9399-926B-4ED0-8774-18704903B396}"/>
              </a:ext>
            </a:extLst>
          </p:cNvPr>
          <p:cNvSpPr txBox="1"/>
          <p:nvPr/>
        </p:nvSpPr>
        <p:spPr>
          <a:xfrm>
            <a:off x="167351" y="348774"/>
            <a:ext cx="8627858" cy="187743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ES" sz="2000" i="1" dirty="0">
                <a:solidFill>
                  <a:schemeClr val="bg1"/>
                </a:solidFill>
              </a:rPr>
              <a:t>Los algoritmos son espejos y reflejan el mundo en que vivimos, no el mundo en que queremos vivir. Reflejan los sesgos de nuestras preguntas y los sesgos de nuestros datos.</a:t>
            </a:r>
          </a:p>
          <a:p>
            <a:endParaRPr lang="es-ES" sz="3200" dirty="0">
              <a:solidFill>
                <a:schemeClr val="bg1"/>
              </a:solidFill>
            </a:endParaRPr>
          </a:p>
          <a:p>
            <a:r>
              <a:rPr lang="es-ES" sz="1100" u="sng" dirty="0" err="1">
                <a:solidFill>
                  <a:schemeClr val="bg1"/>
                </a:solidFill>
                <a:hlinkClick r:id="rId4">
                  <a:extLst>
                    <a:ext uri="{A12FA001-AC4F-418D-AE19-62706E023703}">
                      <ahyp:hlinkClr xmlns:ahyp="http://schemas.microsoft.com/office/drawing/2018/hyperlinkcolor" val="tx"/>
                    </a:ext>
                  </a:extLst>
                </a:hlinkClick>
              </a:rPr>
              <a:t>Rahul</a:t>
            </a:r>
            <a:r>
              <a:rPr lang="es-ES" sz="1100" u="sng" dirty="0">
                <a:solidFill>
                  <a:schemeClr val="bg1"/>
                </a:solidFill>
                <a:hlinkClick r:id="rId4">
                  <a:extLst>
                    <a:ext uri="{A12FA001-AC4F-418D-AE19-62706E023703}">
                      <ahyp:hlinkClr xmlns:ahyp="http://schemas.microsoft.com/office/drawing/2018/hyperlinkcolor" val="tx"/>
                    </a:ext>
                  </a:extLst>
                </a:hlinkClick>
              </a:rPr>
              <a:t> </a:t>
            </a:r>
            <a:r>
              <a:rPr lang="es-ES" sz="1100" u="sng" dirty="0" err="1">
                <a:solidFill>
                  <a:schemeClr val="bg1"/>
                </a:solidFill>
                <a:hlinkClick r:id="rId4">
                  <a:extLst>
                    <a:ext uri="{A12FA001-AC4F-418D-AE19-62706E023703}">
                      <ahyp:hlinkClr xmlns:ahyp="http://schemas.microsoft.com/office/drawing/2018/hyperlinkcolor" val="tx"/>
                    </a:ext>
                  </a:extLst>
                </a:hlinkClick>
              </a:rPr>
              <a:t>Bhargava</a:t>
            </a:r>
            <a:r>
              <a:rPr lang="es-ES" sz="1100" u="sng" dirty="0">
                <a:solidFill>
                  <a:schemeClr val="bg1"/>
                </a:solidFill>
              </a:rPr>
              <a:t>, </a:t>
            </a:r>
            <a:r>
              <a:rPr lang="es-ES" sz="1100" b="1" i="0" u="sng" dirty="0">
                <a:solidFill>
                  <a:schemeClr val="bg1"/>
                </a:solidFill>
                <a:effectLst/>
                <a:latin typeface="Open Sans" panose="020B0606030504020204" pitchFamily="34" charset="0"/>
              </a:rPr>
              <a:t>MIT</a:t>
            </a:r>
            <a:endParaRPr lang="es-ES" sz="1100" u="sng" dirty="0">
              <a:solidFill>
                <a:schemeClr val="bg1"/>
              </a:solidFill>
            </a:endParaRPr>
          </a:p>
          <a:p>
            <a:r>
              <a:rPr lang="es-ES" sz="1100" u="sng" dirty="0">
                <a:solidFill>
                  <a:schemeClr val="bg1"/>
                </a:solidFill>
                <a:hlinkClick r:id="rId5"/>
              </a:rPr>
              <a:t>https://www.kdnuggets.com/2019/01/algorithms-arent-biased-we-are.html</a:t>
            </a:r>
            <a:endParaRPr lang="es-ES" sz="1100" dirty="0">
              <a:solidFill>
                <a:schemeClr val="bg1"/>
              </a:solidFill>
            </a:endParaRPr>
          </a:p>
        </p:txBody>
      </p:sp>
    </p:spTree>
    <p:extLst>
      <p:ext uri="{BB962C8B-B14F-4D97-AF65-F5344CB8AC3E}">
        <p14:creationId xmlns:p14="http://schemas.microsoft.com/office/powerpoint/2010/main" val="3600652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41132-0B20-4908-A541-7DF7CCA0CDD7}"/>
              </a:ext>
            </a:extLst>
          </p:cNvPr>
          <p:cNvSpPr>
            <a:spLocks noGrp="1"/>
          </p:cNvSpPr>
          <p:nvPr>
            <p:ph type="title"/>
          </p:nvPr>
        </p:nvSpPr>
        <p:spPr>
          <a:xfrm>
            <a:off x="652741" y="983874"/>
            <a:ext cx="10515600" cy="2852737"/>
          </a:xfrm>
        </p:spPr>
        <p:txBody>
          <a:bodyPr/>
          <a:lstStyle/>
          <a:p>
            <a:pPr algn="ctr"/>
            <a:r>
              <a:rPr lang="es-ES" dirty="0">
                <a:solidFill>
                  <a:schemeClr val="accent1"/>
                </a:solidFill>
              </a:rPr>
              <a:t>SESGOS O BIAS</a:t>
            </a:r>
          </a:p>
        </p:txBody>
      </p:sp>
    </p:spTree>
    <p:extLst>
      <p:ext uri="{BB962C8B-B14F-4D97-AF65-F5344CB8AC3E}">
        <p14:creationId xmlns:p14="http://schemas.microsoft.com/office/powerpoint/2010/main" val="2868948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9BB7042-3BD0-4B8A-9863-FD2EC70F1156}"/>
              </a:ext>
            </a:extLst>
          </p:cNvPr>
          <p:cNvSpPr>
            <a:spLocks noGrp="1"/>
          </p:cNvSpPr>
          <p:nvPr>
            <p:ph type="title"/>
          </p:nvPr>
        </p:nvSpPr>
        <p:spPr>
          <a:xfrm>
            <a:off x="6398350" y="885984"/>
            <a:ext cx="4818290" cy="2534582"/>
          </a:xfrm>
        </p:spPr>
        <p:txBody>
          <a:bodyPr vert="horz" lIns="91440" tIns="45720" rIns="91440" bIns="45720" rtlCol="0" anchor="b">
            <a:normAutofit/>
          </a:bodyPr>
          <a:lstStyle/>
          <a:p>
            <a:pPr algn="r">
              <a:spcBef>
                <a:spcPct val="0"/>
              </a:spcBef>
            </a:pPr>
            <a:r>
              <a:rPr lang="en-US" sz="5600" kern="1200" dirty="0">
                <a:solidFill>
                  <a:schemeClr val="bg1"/>
                </a:solidFill>
                <a:latin typeface="Calibri" panose="020F0502020204030204" pitchFamily="34" charset="0"/>
                <a:ea typeface="+mj-ea"/>
                <a:cs typeface="Calibri" panose="020F0502020204030204" pitchFamily="34" charset="0"/>
              </a:rPr>
              <a:t>Las </a:t>
            </a:r>
            <a:r>
              <a:rPr lang="en-US" sz="5600" kern="1200" dirty="0" err="1">
                <a:solidFill>
                  <a:schemeClr val="bg1"/>
                </a:solidFill>
                <a:latin typeface="Calibri" panose="020F0502020204030204" pitchFamily="34" charset="0"/>
                <a:ea typeface="+mj-ea"/>
                <a:cs typeface="Calibri" panose="020F0502020204030204" pitchFamily="34" charset="0"/>
              </a:rPr>
              <a:t>buenas</a:t>
            </a:r>
            <a:r>
              <a:rPr lang="en-US" sz="5600" kern="1200" dirty="0">
                <a:solidFill>
                  <a:schemeClr val="bg1"/>
                </a:solidFill>
                <a:latin typeface="Calibri" panose="020F0502020204030204" pitchFamily="34" charset="0"/>
                <a:ea typeface="+mj-ea"/>
                <a:cs typeface="Calibri" panose="020F0502020204030204" pitchFamily="34" charset="0"/>
              </a:rPr>
              <a:t> </a:t>
            </a:r>
            <a:r>
              <a:rPr lang="en-US" sz="5600" kern="1200" dirty="0" err="1">
                <a:solidFill>
                  <a:schemeClr val="bg1"/>
                </a:solidFill>
                <a:latin typeface="Calibri" panose="020F0502020204030204" pitchFamily="34" charset="0"/>
                <a:ea typeface="+mj-ea"/>
                <a:cs typeface="Calibri" panose="020F0502020204030204" pitchFamily="34" charset="0"/>
              </a:rPr>
              <a:t>intenciones</a:t>
            </a:r>
            <a:r>
              <a:rPr lang="en-US" sz="5600" kern="1200" dirty="0">
                <a:solidFill>
                  <a:schemeClr val="bg1"/>
                </a:solidFill>
                <a:latin typeface="+mj-lt"/>
                <a:ea typeface="+mj-ea"/>
                <a:cs typeface="+mj-cs"/>
              </a:rPr>
              <a:t>…</a:t>
            </a:r>
          </a:p>
        </p:txBody>
      </p:sp>
      <p:sp>
        <p:nvSpPr>
          <p:cNvPr id="3" name="Marcador de texto 2">
            <a:extLst>
              <a:ext uri="{FF2B5EF4-FFF2-40B4-BE49-F238E27FC236}">
                <a16:creationId xmlns:a16="http://schemas.microsoft.com/office/drawing/2014/main" id="{4E05EB6D-3697-4AEC-B5A5-C8C704C275A2}"/>
              </a:ext>
            </a:extLst>
          </p:cNvPr>
          <p:cNvSpPr>
            <a:spLocks noGrp="1"/>
          </p:cNvSpPr>
          <p:nvPr>
            <p:ph type="body" idx="1"/>
          </p:nvPr>
        </p:nvSpPr>
        <p:spPr>
          <a:xfrm>
            <a:off x="6173400" y="4323779"/>
            <a:ext cx="5100885" cy="1501020"/>
          </a:xfrm>
        </p:spPr>
        <p:txBody>
          <a:bodyPr vert="horz" lIns="91440" tIns="45720" rIns="91440" bIns="45720" rtlCol="0">
            <a:normAutofit fontScale="25000" lnSpcReduction="20000"/>
          </a:bodyPr>
          <a:lstStyle/>
          <a:p>
            <a:pPr marL="0" indent="0" algn="r"/>
            <a:endParaRPr lang="en-US" sz="600" kern="1200" dirty="0">
              <a:solidFill>
                <a:schemeClr val="bg1"/>
              </a:solidFill>
              <a:latin typeface="+mn-lt"/>
              <a:ea typeface="+mn-ea"/>
              <a:cs typeface="+mn-cs"/>
            </a:endParaRPr>
          </a:p>
          <a:p>
            <a:pPr algn="r">
              <a:lnSpc>
                <a:spcPct val="107000"/>
              </a:lnSpc>
              <a:spcAft>
                <a:spcPts val="800"/>
              </a:spcAft>
            </a:pPr>
            <a:r>
              <a:rPr lang="es-ES" sz="4000" dirty="0">
                <a:effectLst/>
                <a:latin typeface="Calibri" panose="020F0502020204030204" pitchFamily="34" charset="0"/>
                <a:ea typeface="Calibri" panose="020F0502020204030204" pitchFamily="34" charset="0"/>
                <a:cs typeface="Calibri" panose="020F0502020204030204" pitchFamily="34" charset="0"/>
              </a:rPr>
              <a:t>Los empleadores han soñado durante mucho tiempo con aprovechar la tecnología para ampliar la red de contratación y reducir la dependencia de las opiniones subjetivas de los reclutadores humanos ... “</a:t>
            </a:r>
            <a:r>
              <a:rPr lang="es-ES" sz="4000" i="1" dirty="0">
                <a:effectLst/>
                <a:latin typeface="Calibri" panose="020F0502020204030204" pitchFamily="34" charset="0"/>
                <a:ea typeface="Calibri" panose="020F0502020204030204" pitchFamily="34" charset="0"/>
                <a:cs typeface="Calibri" panose="020F0502020204030204" pitchFamily="34" charset="0"/>
              </a:rPr>
              <a:t>Todos querían este santo grial</a:t>
            </a:r>
            <a:r>
              <a:rPr lang="es-ES" sz="4000" dirty="0">
                <a:effectLst/>
                <a:latin typeface="Calibri" panose="020F0502020204030204" pitchFamily="34" charset="0"/>
                <a:ea typeface="Calibri" panose="020F0502020204030204" pitchFamily="34" charset="0"/>
                <a:cs typeface="Calibri" panose="020F0502020204030204" pitchFamily="34" charset="0"/>
              </a:rPr>
              <a:t>”, dijo una de las personas. </a:t>
            </a:r>
            <a:r>
              <a:rPr lang="es-ES" sz="4000" i="1" dirty="0">
                <a:effectLst/>
                <a:latin typeface="Calibri" panose="020F0502020204030204" pitchFamily="34" charset="0"/>
                <a:ea typeface="Calibri" panose="020F0502020204030204" pitchFamily="34" charset="0"/>
                <a:cs typeface="Calibri" panose="020F0502020204030204" pitchFamily="34" charset="0"/>
              </a:rPr>
              <a:t>"Ellos literalmente querían un motor al que le das 100 </a:t>
            </a:r>
            <a:r>
              <a:rPr lang="es-ES" sz="4000" i="1" dirty="0" err="1">
                <a:effectLst/>
                <a:latin typeface="Calibri" panose="020F0502020204030204" pitchFamily="34" charset="0"/>
                <a:ea typeface="Calibri" panose="020F0502020204030204" pitchFamily="34" charset="0"/>
                <a:cs typeface="Calibri" panose="020F0502020204030204" pitchFamily="34" charset="0"/>
              </a:rPr>
              <a:t>curriculums</a:t>
            </a:r>
            <a:r>
              <a:rPr lang="es-ES" sz="4000" i="1" dirty="0">
                <a:effectLst/>
                <a:latin typeface="Calibri" panose="020F0502020204030204" pitchFamily="34" charset="0"/>
                <a:ea typeface="Calibri" panose="020F0502020204030204" pitchFamily="34" charset="0"/>
                <a:cs typeface="Calibri" panose="020F0502020204030204" pitchFamily="34" charset="0"/>
              </a:rPr>
              <a:t>, que escupa los cinco primeros, y contratarlos</a:t>
            </a:r>
            <a:r>
              <a:rPr lang="es-ES" sz="4000" dirty="0">
                <a:effectLst/>
                <a:latin typeface="Calibri" panose="020F0502020204030204" pitchFamily="34" charset="0"/>
                <a:ea typeface="Calibri" panose="020F0502020204030204" pitchFamily="34" charset="0"/>
                <a:cs typeface="Calibri" panose="020F0502020204030204" pitchFamily="34" charset="0"/>
              </a:rPr>
              <a:t>".</a:t>
            </a:r>
            <a:endParaRPr lang="en-US" sz="4000" kern="1200" dirty="0">
              <a:solidFill>
                <a:schemeClr val="bg1"/>
              </a:solidFill>
              <a:latin typeface="Calibri" panose="020F0502020204030204" pitchFamily="34" charset="0"/>
              <a:ea typeface="+mn-ea"/>
              <a:cs typeface="Calibri" panose="020F0502020204030204" pitchFamily="34" charset="0"/>
            </a:endParaRPr>
          </a:p>
          <a:p>
            <a:pPr marL="0" indent="0" algn="r"/>
            <a:endParaRPr lang="en-US" sz="600" kern="1200" dirty="0">
              <a:solidFill>
                <a:schemeClr val="bg1"/>
              </a:solidFill>
              <a:latin typeface="+mn-lt"/>
              <a:ea typeface="+mn-ea"/>
              <a:cs typeface="+mn-cs"/>
            </a:endParaRPr>
          </a:p>
        </p:txBody>
      </p:sp>
      <p:grpSp>
        <p:nvGrpSpPr>
          <p:cNvPr id="11" name="Group 10">
            <a:extLst>
              <a:ext uri="{FF2B5EF4-FFF2-40B4-BE49-F238E27FC236}">
                <a16:creationId xmlns:a16="http://schemas.microsoft.com/office/drawing/2014/main" id="{B80B7591-E174-45D9-AAD8-79C1422AAC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2" name="Group 11">
              <a:extLst>
                <a:ext uri="{FF2B5EF4-FFF2-40B4-BE49-F238E27FC236}">
                  <a16:creationId xmlns:a16="http://schemas.microsoft.com/office/drawing/2014/main" id="{E7383E2A-B816-4E3B-B3E5-FE96002BA54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6" name="Freeform: Shape 15">
                <a:extLst>
                  <a:ext uri="{FF2B5EF4-FFF2-40B4-BE49-F238E27FC236}">
                    <a16:creationId xmlns:a16="http://schemas.microsoft.com/office/drawing/2014/main" id="{6284B916-CB4D-43C2-A9BD-F5C2F9FA2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93F88E75-63BE-4838-84A5-C45F377EC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6359003A-C3CD-4E9D-A057-5F79D728863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4" name="Freeform: Shape 13">
                <a:extLst>
                  <a:ext uri="{FF2B5EF4-FFF2-40B4-BE49-F238E27FC236}">
                    <a16:creationId xmlns:a16="http://schemas.microsoft.com/office/drawing/2014/main" id="{434D2648-A050-4B2F-B866-6F9AC8F0C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C7806EE-99C0-43D0-B14B-CC29145800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 name="Elementos multimedia en línea 3" title="Amazon scraps AI recruiting tool showing bias against women">
            <a:hlinkClick r:id="" action="ppaction://media"/>
            <a:extLst>
              <a:ext uri="{FF2B5EF4-FFF2-40B4-BE49-F238E27FC236}">
                <a16:creationId xmlns:a16="http://schemas.microsoft.com/office/drawing/2014/main" id="{B20F6A76-6194-481C-B10D-A8309343A382}"/>
              </a:ext>
            </a:extLst>
          </p:cNvPr>
          <p:cNvPicPr>
            <a:picLocks noRot="1" noChangeAspect="1"/>
          </p:cNvPicPr>
          <p:nvPr>
            <a:videoFile r:link="rId1"/>
          </p:nvPr>
        </p:nvPicPr>
        <p:blipFill>
          <a:blip r:embed="rId4"/>
          <a:stretch>
            <a:fillRect/>
          </a:stretch>
        </p:blipFill>
        <p:spPr>
          <a:xfrm>
            <a:off x="1273091" y="2305456"/>
            <a:ext cx="4369112" cy="2468548"/>
          </a:xfrm>
          <a:prstGeom prst="rect">
            <a:avLst/>
          </a:prstGeom>
        </p:spPr>
      </p:pic>
      <p:sp>
        <p:nvSpPr>
          <p:cNvPr id="18" name="CuadroTexto 17">
            <a:extLst>
              <a:ext uri="{FF2B5EF4-FFF2-40B4-BE49-F238E27FC236}">
                <a16:creationId xmlns:a16="http://schemas.microsoft.com/office/drawing/2014/main" id="{AA18C571-250E-4326-856F-18C45E72FC71}"/>
              </a:ext>
            </a:extLst>
          </p:cNvPr>
          <p:cNvSpPr txBox="1"/>
          <p:nvPr/>
        </p:nvSpPr>
        <p:spPr>
          <a:xfrm>
            <a:off x="5120640" y="3497397"/>
            <a:ext cx="6096000" cy="646331"/>
          </a:xfrm>
          <a:prstGeom prst="rect">
            <a:avLst/>
          </a:prstGeom>
          <a:noFill/>
        </p:spPr>
        <p:txBody>
          <a:bodyPr wrap="square">
            <a:spAutoFit/>
          </a:bodyPr>
          <a:lstStyle/>
          <a:p>
            <a:pPr marL="0" indent="0" algn="r"/>
            <a:r>
              <a:rPr lang="en-US" sz="1800" kern="1200" dirty="0">
                <a:solidFill>
                  <a:schemeClr val="bg1"/>
                </a:solidFill>
                <a:latin typeface="Calibri" panose="020F0502020204030204" pitchFamily="34" charset="0"/>
                <a:ea typeface="+mn-ea"/>
                <a:cs typeface="Calibri" panose="020F0502020204030204" pitchFamily="34" charset="0"/>
              </a:rPr>
              <a:t>Amazon AI recruiting tool</a:t>
            </a:r>
          </a:p>
          <a:p>
            <a:pPr marL="0" indent="0" algn="r"/>
            <a:r>
              <a:rPr lang="en-US" sz="1800" kern="1200" dirty="0">
                <a:solidFill>
                  <a:schemeClr val="bg1"/>
                </a:solidFill>
                <a:latin typeface="Calibri" panose="020F0502020204030204" pitchFamily="34" charset="0"/>
                <a:ea typeface="+mn-ea"/>
                <a:cs typeface="Calibri" panose="020F0502020204030204" pitchFamily="34" charset="0"/>
              </a:rPr>
              <a:t>2015</a:t>
            </a:r>
          </a:p>
        </p:txBody>
      </p:sp>
      <p:sp>
        <p:nvSpPr>
          <p:cNvPr id="19" name="Marcador de texto 2">
            <a:extLst>
              <a:ext uri="{FF2B5EF4-FFF2-40B4-BE49-F238E27FC236}">
                <a16:creationId xmlns:a16="http://schemas.microsoft.com/office/drawing/2014/main" id="{64B09B59-3975-4B65-93E4-459E668C123A}"/>
              </a:ext>
            </a:extLst>
          </p:cNvPr>
          <p:cNvSpPr txBox="1">
            <a:spLocks/>
          </p:cNvSpPr>
          <p:nvPr/>
        </p:nvSpPr>
        <p:spPr>
          <a:xfrm>
            <a:off x="3871945" y="5051774"/>
            <a:ext cx="7344695" cy="1090751"/>
          </a:xfrm>
          <a:prstGeom prst="rect">
            <a:avLst/>
          </a:prstGeom>
          <a:noFill/>
          <a:ln>
            <a:noFill/>
          </a:ln>
        </p:spPr>
        <p:txBody>
          <a:bodyPr spcFirstLastPara="1" vert="horz" wrap="square" lIns="91440" tIns="45720" rIns="91440" bIns="45720" rtlCol="0" anchor="t" anchorCtr="0">
            <a:normAutofit fontScale="25000" lnSpcReduction="200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pPr marL="0" indent="0" algn="r"/>
            <a:endParaRPr lang="en-US" sz="600" kern="1200" dirty="0">
              <a:solidFill>
                <a:schemeClr val="bg1"/>
              </a:solidFill>
              <a:latin typeface="+mn-lt"/>
              <a:ea typeface="+mn-ea"/>
              <a:cs typeface="+mn-cs"/>
            </a:endParaRPr>
          </a:p>
          <a:p>
            <a:pPr algn="r">
              <a:lnSpc>
                <a:spcPct val="170000"/>
              </a:lnSpc>
              <a:spcAft>
                <a:spcPts val="800"/>
              </a:spcAft>
            </a:pPr>
            <a:r>
              <a:rPr lang="en-US" sz="3600" dirty="0">
                <a:latin typeface="Calibri" panose="020F0502020204030204" pitchFamily="34" charset="0"/>
                <a:cs typeface="Times New Roman" panose="02020603050405020304" pitchFamily="18" charset="0"/>
              </a:rPr>
              <a:t>Amazon scraps secret AI recruiting tool that showed bias against women, Reuters, 11 de </a:t>
            </a:r>
            <a:r>
              <a:rPr lang="en-US" sz="3600" dirty="0" err="1">
                <a:latin typeface="Calibri" panose="020F0502020204030204" pitchFamily="34" charset="0"/>
                <a:cs typeface="Times New Roman" panose="02020603050405020304" pitchFamily="18" charset="0"/>
              </a:rPr>
              <a:t>octubre</a:t>
            </a:r>
            <a:r>
              <a:rPr lang="en-US" sz="3600" dirty="0">
                <a:latin typeface="Calibri" panose="020F0502020204030204" pitchFamily="34" charset="0"/>
                <a:cs typeface="Times New Roman" panose="02020603050405020304" pitchFamily="18" charset="0"/>
              </a:rPr>
              <a:t> de 2015</a:t>
            </a:r>
          </a:p>
          <a:p>
            <a:pPr algn="r">
              <a:lnSpc>
                <a:spcPct val="170000"/>
              </a:lnSpc>
              <a:spcAft>
                <a:spcPts val="800"/>
              </a:spcAft>
            </a:pPr>
            <a:r>
              <a:rPr lang="en-US" sz="3600" dirty="0">
                <a:latin typeface="Calibri" panose="020F0502020204030204" pitchFamily="34" charset="0"/>
                <a:cs typeface="Times New Roman" panose="02020603050405020304" pitchFamily="18" charset="0"/>
                <a:hlinkClick r:id="rId5"/>
              </a:rPr>
              <a:t>https://www.youtube.com/watch?v=QvRZuHQBTps</a:t>
            </a:r>
            <a:endParaRPr lang="en-US" sz="3600" dirty="0">
              <a:latin typeface="Calibri" panose="020F0502020204030204" pitchFamily="34" charset="0"/>
              <a:cs typeface="Times New Roman" panose="02020603050405020304" pitchFamily="18" charset="0"/>
            </a:endParaRPr>
          </a:p>
          <a:p>
            <a:pPr algn="r">
              <a:lnSpc>
                <a:spcPct val="170000"/>
              </a:lnSpc>
              <a:spcAft>
                <a:spcPts val="800"/>
              </a:spcAft>
            </a:pPr>
            <a:endParaRPr lang="en-US" sz="3600" dirty="0">
              <a:latin typeface="Calibri" panose="020F0502020204030204" pitchFamily="34" charset="0"/>
              <a:cs typeface="Times New Roman" panose="02020603050405020304" pitchFamily="18" charset="0"/>
            </a:endParaRPr>
          </a:p>
          <a:p>
            <a:pPr algn="r">
              <a:lnSpc>
                <a:spcPct val="107000"/>
              </a:lnSpc>
              <a:spcAft>
                <a:spcPts val="800"/>
              </a:spcAft>
            </a:pP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0" indent="0" algn="r"/>
            <a:endParaRPr lang="en-US" sz="2800" kern="1200" dirty="0">
              <a:solidFill>
                <a:schemeClr val="bg1"/>
              </a:solidFill>
              <a:latin typeface="+mn-lt"/>
              <a:ea typeface="+mn-ea"/>
              <a:cs typeface="+mn-cs"/>
            </a:endParaRPr>
          </a:p>
          <a:p>
            <a:pPr marL="0" indent="0" algn="r"/>
            <a:endParaRPr lang="en-US" sz="600" kern="1200" dirty="0">
              <a:solidFill>
                <a:schemeClr val="bg1"/>
              </a:solidFill>
              <a:latin typeface="+mn-lt"/>
              <a:ea typeface="+mn-ea"/>
              <a:cs typeface="+mn-cs"/>
            </a:endParaRPr>
          </a:p>
        </p:txBody>
      </p:sp>
    </p:spTree>
    <p:extLst>
      <p:ext uri="{BB962C8B-B14F-4D97-AF65-F5344CB8AC3E}">
        <p14:creationId xmlns:p14="http://schemas.microsoft.com/office/powerpoint/2010/main" val="271427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5706A4-422F-4B85-8AA3-FFD6699489B1}"/>
              </a:ext>
            </a:extLst>
          </p:cNvPr>
          <p:cNvSpPr>
            <a:spLocks noGrp="1"/>
          </p:cNvSpPr>
          <p:nvPr>
            <p:ph type="title"/>
          </p:nvPr>
        </p:nvSpPr>
        <p:spPr>
          <a:xfrm>
            <a:off x="831850" y="285135"/>
            <a:ext cx="10515600" cy="1258530"/>
          </a:xfrm>
        </p:spPr>
        <p:txBody>
          <a:bodyPr>
            <a:normAutofit fontScale="90000"/>
          </a:bodyPr>
          <a:lstStyle/>
          <a:p>
            <a:br>
              <a:rPr lang="es-ES" sz="6000" dirty="0">
                <a:solidFill>
                  <a:schemeClr val="bg1"/>
                </a:solidFill>
              </a:rPr>
            </a:br>
            <a:br>
              <a:rPr lang="es-ES" sz="6000" dirty="0">
                <a:solidFill>
                  <a:schemeClr val="bg1"/>
                </a:solidFill>
              </a:rPr>
            </a:br>
            <a:br>
              <a:rPr lang="es-ES" sz="6000" dirty="0">
                <a:solidFill>
                  <a:schemeClr val="bg1"/>
                </a:solidFill>
              </a:rPr>
            </a:br>
            <a:r>
              <a:rPr lang="es-ES" sz="5300" dirty="0">
                <a:solidFill>
                  <a:schemeClr val="accent1"/>
                </a:solidFill>
              </a:rPr>
              <a:t>¿Qué entendemos por sesgo </a:t>
            </a:r>
            <a:r>
              <a:rPr lang="es-ES" sz="5300" dirty="0" err="1">
                <a:solidFill>
                  <a:schemeClr val="accent1"/>
                </a:solidFill>
              </a:rPr>
              <a:t>algorítimo</a:t>
            </a:r>
            <a:r>
              <a:rPr lang="es-ES" sz="5300" dirty="0">
                <a:solidFill>
                  <a:schemeClr val="accent1"/>
                </a:solidFill>
              </a:rPr>
              <a:t>?</a:t>
            </a:r>
          </a:p>
        </p:txBody>
      </p:sp>
      <p:sp>
        <p:nvSpPr>
          <p:cNvPr id="3" name="Marcador de texto 2">
            <a:extLst>
              <a:ext uri="{FF2B5EF4-FFF2-40B4-BE49-F238E27FC236}">
                <a16:creationId xmlns:a16="http://schemas.microsoft.com/office/drawing/2014/main" id="{0FBD470E-057E-49EE-8376-B8C41E048A8C}"/>
              </a:ext>
            </a:extLst>
          </p:cNvPr>
          <p:cNvSpPr>
            <a:spLocks noGrp="1"/>
          </p:cNvSpPr>
          <p:nvPr>
            <p:ph type="body" idx="1"/>
          </p:nvPr>
        </p:nvSpPr>
        <p:spPr>
          <a:xfrm>
            <a:off x="831850" y="1842430"/>
            <a:ext cx="10515600" cy="3508168"/>
          </a:xfrm>
        </p:spPr>
        <p:txBody>
          <a:bodyPr>
            <a:normAutofit fontScale="25000" lnSpcReduction="20000"/>
          </a:bodyPr>
          <a:lstStyle/>
          <a:p>
            <a:pPr marL="0" indent="0">
              <a:lnSpc>
                <a:spcPct val="107000"/>
              </a:lnSpc>
              <a:spcAft>
                <a:spcPts val="800"/>
              </a:spcAft>
            </a:pPr>
            <a:r>
              <a:rPr lang="es-ES" sz="9600" dirty="0">
                <a:effectLst/>
                <a:latin typeface="Calibri" panose="020F0502020204030204" pitchFamily="34" charset="0"/>
                <a:ea typeface="Times New Roman" panose="02020603050405020304" pitchFamily="18" charset="0"/>
                <a:cs typeface="Calibri" panose="020F0502020204030204" pitchFamily="34" charset="0"/>
              </a:rPr>
              <a:t>El sesgo algorítmico (</a:t>
            </a:r>
            <a:r>
              <a:rPr lang="es-ES" sz="9600" i="1" dirty="0" err="1">
                <a:effectLst/>
                <a:latin typeface="Calibri" panose="020F0502020204030204" pitchFamily="34" charset="0"/>
                <a:ea typeface="Times New Roman" panose="02020603050405020304" pitchFamily="18" charset="0"/>
                <a:cs typeface="Calibri" panose="020F0502020204030204" pitchFamily="34" charset="0"/>
              </a:rPr>
              <a:t>algorithmic</a:t>
            </a:r>
            <a:r>
              <a:rPr lang="es-ES" sz="9600" i="1" dirty="0">
                <a:effectLst/>
                <a:latin typeface="Calibri" panose="020F0502020204030204" pitchFamily="34" charset="0"/>
                <a:ea typeface="Times New Roman" panose="02020603050405020304" pitchFamily="18" charset="0"/>
                <a:cs typeface="Calibri" panose="020F0502020204030204" pitchFamily="34" charset="0"/>
              </a:rPr>
              <a:t> </a:t>
            </a:r>
            <a:r>
              <a:rPr lang="es-ES" sz="9600" i="1" dirty="0" err="1">
                <a:effectLst/>
                <a:latin typeface="Calibri" panose="020F0502020204030204" pitchFamily="34" charset="0"/>
                <a:ea typeface="Times New Roman" panose="02020603050405020304" pitchFamily="18" charset="0"/>
                <a:cs typeface="Calibri" panose="020F0502020204030204" pitchFamily="34" charset="0"/>
              </a:rPr>
              <a:t>bias</a:t>
            </a:r>
            <a:r>
              <a:rPr lang="es-ES" sz="9600" dirty="0">
                <a:effectLst/>
                <a:latin typeface="Calibri" panose="020F0502020204030204" pitchFamily="34" charset="0"/>
                <a:ea typeface="Times New Roman" panose="02020603050405020304" pitchFamily="18" charset="0"/>
                <a:cs typeface="Calibri" panose="020F0502020204030204" pitchFamily="34" charset="0"/>
              </a:rPr>
              <a:t>) se refiere a las situaciones en las que un sistema informático refleja los sesgos de los seres humanos que lo desarrollaron…</a:t>
            </a:r>
          </a:p>
          <a:p>
            <a:pPr marL="0" indent="0">
              <a:lnSpc>
                <a:spcPct val="107000"/>
              </a:lnSpc>
              <a:spcAft>
                <a:spcPts val="800"/>
              </a:spcAft>
            </a:pPr>
            <a:r>
              <a:rPr lang="es-ES" sz="9600" dirty="0">
                <a:latin typeface="Calibri" panose="020F0502020204030204" pitchFamily="34" charset="0"/>
                <a:ea typeface="Times New Roman" panose="02020603050405020304" pitchFamily="18" charset="0"/>
                <a:cs typeface="Calibri" panose="020F0502020204030204" pitchFamily="34" charset="0"/>
              </a:rPr>
              <a:t>…e</a:t>
            </a:r>
            <a:r>
              <a:rPr lang="es-ES" sz="9600" dirty="0">
                <a:effectLst/>
                <a:latin typeface="Calibri" panose="020F0502020204030204" pitchFamily="34" charset="0"/>
                <a:ea typeface="Times New Roman" panose="02020603050405020304" pitchFamily="18" charset="0"/>
                <a:cs typeface="Calibri" panose="020F0502020204030204" pitchFamily="34" charset="0"/>
              </a:rPr>
              <a:t>ntendiendo como tales la diferentes maneras en que las experiencias pasadas de los seres humanos distorsionan su percepción y reacción a la información, especialmente en el contexto de tratar a los otros seres humanos injustamente.</a:t>
            </a:r>
          </a:p>
          <a:p>
            <a:pPr marL="0" indent="0">
              <a:lnSpc>
                <a:spcPct val="107000"/>
              </a:lnSpc>
              <a:spcAft>
                <a:spcPts val="800"/>
              </a:spcAft>
            </a:pPr>
            <a:endParaRPr lang="en-US" sz="7200" u="sng" dirty="0">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marL="0" indent="0">
              <a:lnSpc>
                <a:spcPct val="107000"/>
              </a:lnSpc>
              <a:spcAft>
                <a:spcPts val="800"/>
              </a:spcAft>
            </a:pPr>
            <a:r>
              <a:rPr lang="en-US" sz="7200" u="sng" dirty="0">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Cassie </a:t>
            </a:r>
            <a:r>
              <a:rPr lang="en-US" sz="7200" u="sng" dirty="0" err="1">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Kozyrkov</a:t>
            </a:r>
            <a:r>
              <a:rPr lang="en-US" sz="7200" u="sng" dirty="0">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7200" dirty="0">
                <a:solidFill>
                  <a:schemeClr val="bg1"/>
                </a:solidFill>
                <a:latin typeface="Calibri" panose="020F0502020204030204" pitchFamily="34" charset="0"/>
                <a:ea typeface="Calibri" panose="020F0502020204030204" pitchFamily="34" charset="0"/>
                <a:cs typeface="Times New Roman" panose="02020603050405020304" pitchFamily="18" charset="0"/>
              </a:rPr>
              <a:t>Chief Decision Scientist at Google.</a:t>
            </a:r>
            <a:endParaRPr lang="es-ES" sz="7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Marcador de texto 2">
            <a:extLst>
              <a:ext uri="{FF2B5EF4-FFF2-40B4-BE49-F238E27FC236}">
                <a16:creationId xmlns:a16="http://schemas.microsoft.com/office/drawing/2014/main" id="{2917EEB8-1827-4782-BA3B-98EB65F6655B}"/>
              </a:ext>
            </a:extLst>
          </p:cNvPr>
          <p:cNvSpPr txBox="1">
            <a:spLocks/>
          </p:cNvSpPr>
          <p:nvPr/>
        </p:nvSpPr>
        <p:spPr>
          <a:xfrm>
            <a:off x="615004" y="4780179"/>
            <a:ext cx="10423117" cy="47988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pPr>
              <a:lnSpc>
                <a:spcPct val="120000"/>
              </a:lnSpc>
              <a:spcBef>
                <a:spcPts val="0"/>
              </a:spcBef>
            </a:pPr>
            <a:r>
              <a:rPr lang="en-US" sz="1000" i="1" dirty="0">
                <a:solidFill>
                  <a:schemeClr val="bg1"/>
                </a:solidFill>
                <a:latin typeface="Calibri" panose="020F0502020204030204" pitchFamily="34" charset="0"/>
                <a:ea typeface="Calibri" panose="020F0502020204030204" pitchFamily="34" charset="0"/>
                <a:cs typeface="Times New Roman" panose="02020603050405020304" pitchFamily="18" charset="0"/>
              </a:rPr>
              <a:t>“Pay attention to that man behind the curtain. AI bias and what you can do about it.”  </a:t>
            </a:r>
            <a:r>
              <a:rPr lang="en-US" sz="1000" dirty="0">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Towards Data Science, 25 de </a:t>
            </a:r>
            <a:r>
              <a:rPr lang="en-US" sz="1000" dirty="0" err="1">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enero</a:t>
            </a:r>
            <a:r>
              <a:rPr lang="en-US" sz="1000" dirty="0">
                <a:solidFill>
                  <a:schemeClr val="bg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 de 2019.</a:t>
            </a:r>
            <a:endParaRPr lang="es-ES" sz="1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Bef>
                <a:spcPts val="0"/>
              </a:spcBef>
            </a:pPr>
            <a:r>
              <a:rPr lang="en-US" sz="10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https://medium.com/hackernoon/ai-bias-and-what-you-can-do-about-it-4a6ae48b338e</a:t>
            </a:r>
            <a:endParaRPr lang="es-ES" dirty="0"/>
          </a:p>
        </p:txBody>
      </p:sp>
    </p:spTree>
    <p:extLst>
      <p:ext uri="{BB962C8B-B14F-4D97-AF65-F5344CB8AC3E}">
        <p14:creationId xmlns:p14="http://schemas.microsoft.com/office/powerpoint/2010/main" val="3457765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41132-0B20-4908-A541-7DF7CCA0CDD7}"/>
              </a:ext>
            </a:extLst>
          </p:cNvPr>
          <p:cNvSpPr>
            <a:spLocks noGrp="1"/>
          </p:cNvSpPr>
          <p:nvPr>
            <p:ph type="title"/>
          </p:nvPr>
        </p:nvSpPr>
        <p:spPr>
          <a:xfrm>
            <a:off x="554273" y="280657"/>
            <a:ext cx="10515600" cy="1066251"/>
          </a:xfrm>
        </p:spPr>
        <p:txBody>
          <a:bodyPr>
            <a:normAutofit/>
          </a:bodyPr>
          <a:lstStyle/>
          <a:p>
            <a:r>
              <a:rPr lang="es-ES" sz="5400" dirty="0">
                <a:solidFill>
                  <a:schemeClr val="accent1"/>
                </a:solidFill>
              </a:rPr>
              <a:t>TIPOS DE DAÑOS</a:t>
            </a:r>
          </a:p>
        </p:txBody>
      </p:sp>
      <p:sp>
        <p:nvSpPr>
          <p:cNvPr id="3" name="Título 1">
            <a:extLst>
              <a:ext uri="{FF2B5EF4-FFF2-40B4-BE49-F238E27FC236}">
                <a16:creationId xmlns:a16="http://schemas.microsoft.com/office/drawing/2014/main" id="{76CAD8A4-C0AE-41BF-B387-0C6769B52CB4}"/>
              </a:ext>
            </a:extLst>
          </p:cNvPr>
          <p:cNvSpPr txBox="1">
            <a:spLocks/>
          </p:cNvSpPr>
          <p:nvPr/>
        </p:nvSpPr>
        <p:spPr>
          <a:xfrm>
            <a:off x="699128" y="1516406"/>
            <a:ext cx="10515600" cy="769441"/>
          </a:xfrm>
          <a:prstGeom prst="rect">
            <a:avLst/>
          </a:prstGeo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57250" indent="-857250">
              <a:buClr>
                <a:schemeClr val="bg1"/>
              </a:buClr>
              <a:buFont typeface="Arial" panose="020B0604020202020204" pitchFamily="34" charset="0"/>
              <a:buChar char="•"/>
            </a:pPr>
            <a:endParaRPr lang="es-ES" sz="6000" dirty="0">
              <a:solidFill>
                <a:schemeClr val="bg1"/>
              </a:solidFill>
            </a:endParaRPr>
          </a:p>
          <a:p>
            <a:pPr marL="361950" indent="-361950">
              <a:buClr>
                <a:schemeClr val="bg1"/>
              </a:buClr>
              <a:buSzPct val="150000"/>
              <a:buFont typeface="Arial" panose="020B0604020202020204" pitchFamily="34" charset="0"/>
              <a:buChar char="•"/>
            </a:pPr>
            <a:endParaRPr lang="es-ES" sz="6000" dirty="0">
              <a:solidFill>
                <a:schemeClr val="bg1"/>
              </a:solidFill>
            </a:endParaRPr>
          </a:p>
          <a:p>
            <a:pPr marL="361950" indent="-361950">
              <a:buClr>
                <a:schemeClr val="bg1"/>
              </a:buClr>
              <a:buSzPct val="150000"/>
              <a:buFont typeface="Arial" panose="020B0604020202020204" pitchFamily="34" charset="0"/>
              <a:buChar char="•"/>
            </a:pPr>
            <a:r>
              <a:rPr lang="es-ES" sz="9600" dirty="0">
                <a:solidFill>
                  <a:schemeClr val="bg1"/>
                </a:solidFill>
              </a:rPr>
              <a:t>5 tipos principales de daños producidos por los sesgos algorítmicos.</a:t>
            </a:r>
          </a:p>
          <a:p>
            <a:pPr marL="361950" indent="-361950">
              <a:buClr>
                <a:schemeClr val="bg1"/>
              </a:buClr>
              <a:buSzPct val="150000"/>
              <a:buFont typeface="Arial" panose="020B0604020202020204" pitchFamily="34" charset="0"/>
              <a:buChar char="•"/>
            </a:pPr>
            <a:endParaRPr lang="es-ES" sz="11200" dirty="0">
              <a:solidFill>
                <a:schemeClr val="bg1"/>
              </a:solidFill>
            </a:endParaRPr>
          </a:p>
          <a:p>
            <a:pPr marL="361950" indent="-361950">
              <a:buClr>
                <a:schemeClr val="bg1"/>
              </a:buClr>
              <a:buSzPct val="150000"/>
              <a:buFont typeface="Arial" panose="020B0604020202020204" pitchFamily="34" charset="0"/>
              <a:buChar char="•"/>
            </a:pPr>
            <a:endParaRPr lang="es-ES" sz="6000" dirty="0">
              <a:solidFill>
                <a:schemeClr val="bg1"/>
              </a:solidFill>
            </a:endParaRPr>
          </a:p>
          <a:p>
            <a:pPr marL="361950" indent="-361950">
              <a:buClr>
                <a:schemeClr val="bg1"/>
              </a:buClr>
              <a:buSzPct val="150000"/>
              <a:buFont typeface="Arial" panose="020B0604020202020204" pitchFamily="34" charset="0"/>
              <a:buChar char="•"/>
            </a:pPr>
            <a:r>
              <a:rPr lang="es-ES" sz="9600" dirty="0">
                <a:solidFill>
                  <a:schemeClr val="bg1"/>
                </a:solidFill>
              </a:rPr>
              <a:t>No son excluyentes, la mayoría de los ejemplos ilustran varios tipos de daños. </a:t>
            </a:r>
            <a:br>
              <a:rPr lang="es-ES" sz="9600" dirty="0">
                <a:solidFill>
                  <a:schemeClr val="bg1"/>
                </a:solidFill>
              </a:rPr>
            </a:br>
            <a:br>
              <a:rPr lang="es-ES" sz="6000" dirty="0">
                <a:solidFill>
                  <a:schemeClr val="bg1"/>
                </a:solidFill>
              </a:rPr>
            </a:br>
            <a:br>
              <a:rPr lang="es-ES" sz="6000" dirty="0">
                <a:solidFill>
                  <a:schemeClr val="bg1"/>
                </a:solidFill>
              </a:rPr>
            </a:br>
            <a:r>
              <a:rPr lang="es-ES" sz="5300" dirty="0">
                <a:solidFill>
                  <a:schemeClr val="accent1"/>
                </a:solidFill>
              </a:rPr>
              <a:t> </a:t>
            </a:r>
          </a:p>
        </p:txBody>
      </p:sp>
      <p:sp>
        <p:nvSpPr>
          <p:cNvPr id="4" name="CuadroTexto 3">
            <a:extLst>
              <a:ext uri="{FF2B5EF4-FFF2-40B4-BE49-F238E27FC236}">
                <a16:creationId xmlns:a16="http://schemas.microsoft.com/office/drawing/2014/main" id="{9D72D8ED-B58D-4433-9B3F-3E9409AD2A19}"/>
              </a:ext>
            </a:extLst>
          </p:cNvPr>
          <p:cNvSpPr txBox="1"/>
          <p:nvPr/>
        </p:nvSpPr>
        <p:spPr>
          <a:xfrm>
            <a:off x="787618" y="4308434"/>
            <a:ext cx="3868092" cy="769441"/>
          </a:xfrm>
          <a:prstGeom prst="rect">
            <a:avLst/>
          </a:prstGeom>
          <a:noFill/>
        </p:spPr>
        <p:txBody>
          <a:bodyPr wrap="square">
            <a:spAutoFit/>
          </a:bodyPr>
          <a:lstStyle/>
          <a:p>
            <a:r>
              <a:rPr lang="en-US" sz="1000" b="0" i="0" dirty="0">
                <a:solidFill>
                  <a:schemeClr val="bg1"/>
                </a:solidFill>
                <a:effectLst/>
                <a:latin typeface="Roboto" panose="02000000000000000000" pitchFamily="2" charset="0"/>
              </a:rPr>
              <a:t>FATE  </a:t>
            </a:r>
            <a:r>
              <a:rPr lang="es-ES" sz="1000" u="sng" dirty="0">
                <a:solidFill>
                  <a:schemeClr val="bg1"/>
                </a:solidFill>
                <a:hlinkClick r:id="rId2">
                  <a:extLst>
                    <a:ext uri="{A12FA001-AC4F-418D-AE19-62706E023703}">
                      <ahyp:hlinkClr xmlns:ahyp="http://schemas.microsoft.com/office/drawing/2018/hyperlinkcolor" val="tx"/>
                    </a:ext>
                  </a:extLst>
                </a:hlinkClick>
              </a:rPr>
              <a:t>Microsoft </a:t>
            </a:r>
            <a:r>
              <a:rPr lang="es-ES" sz="1000" u="sng" dirty="0" err="1">
                <a:solidFill>
                  <a:schemeClr val="bg1"/>
                </a:solidFill>
                <a:hlinkClick r:id="rId2">
                  <a:extLst>
                    <a:ext uri="{A12FA001-AC4F-418D-AE19-62706E023703}">
                      <ahyp:hlinkClr xmlns:ahyp="http://schemas.microsoft.com/office/drawing/2018/hyperlinkcolor" val="tx"/>
                    </a:ext>
                  </a:extLst>
                </a:hlinkClick>
              </a:rPr>
              <a:t>Research</a:t>
            </a:r>
            <a:endParaRPr lang="en-US" sz="1000" b="0" i="0" dirty="0">
              <a:solidFill>
                <a:schemeClr val="bg1"/>
              </a:solidFill>
              <a:effectLst/>
              <a:latin typeface="Roboto" panose="02000000000000000000" pitchFamily="2" charset="0"/>
            </a:endParaRPr>
          </a:p>
          <a:p>
            <a:r>
              <a:rPr lang="en-US" sz="1000" b="0" i="0" dirty="0">
                <a:solidFill>
                  <a:schemeClr val="bg1"/>
                </a:solidFill>
                <a:effectLst/>
                <a:latin typeface="Roboto" panose="02000000000000000000" pitchFamily="2" charset="0"/>
              </a:rPr>
              <a:t>Machine Learning and Fairness Webinar</a:t>
            </a:r>
          </a:p>
          <a:p>
            <a:r>
              <a:rPr lang="es-ES" sz="1000" dirty="0">
                <a:solidFill>
                  <a:srgbClr val="0563C1"/>
                </a:solidFill>
                <a:hlinkClick r:id="rId2">
                  <a:extLst>
                    <a:ext uri="{A12FA001-AC4F-418D-AE19-62706E023703}">
                      <ahyp:hlinkClr xmlns:ahyp="http://schemas.microsoft.com/office/drawing/2018/hyperlinkcolor" val="tx"/>
                    </a:ext>
                  </a:extLst>
                </a:hlinkClick>
              </a:rPr>
              <a:t>https://www.youtube.com/watch?v=7CH0xLWQLRw</a:t>
            </a:r>
            <a:endParaRPr lang="es-ES" sz="1000" dirty="0">
              <a:solidFill>
                <a:schemeClr val="bg1"/>
              </a:solidFill>
            </a:endParaRPr>
          </a:p>
          <a:p>
            <a:endParaRPr lang="es-ES" dirty="0">
              <a:solidFill>
                <a:schemeClr val="bg1"/>
              </a:solidFill>
            </a:endParaRPr>
          </a:p>
        </p:txBody>
      </p:sp>
    </p:spTree>
    <p:extLst>
      <p:ext uri="{BB962C8B-B14F-4D97-AF65-F5344CB8AC3E}">
        <p14:creationId xmlns:p14="http://schemas.microsoft.com/office/powerpoint/2010/main" val="1717789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176493"/>
            <a:ext cx="10515600" cy="769441"/>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dirty="0">
                <a:solidFill>
                  <a:schemeClr val="bg1"/>
                </a:solidFill>
              </a:rPr>
              <a:t>ALLOCATION</a:t>
            </a:r>
            <a:r>
              <a:rPr lang="es-ES" sz="5300" dirty="0">
                <a:solidFill>
                  <a:schemeClr val="accent1"/>
                </a:solidFill>
              </a:rPr>
              <a:t> </a:t>
            </a:r>
          </a:p>
        </p:txBody>
      </p:sp>
      <p:sp>
        <p:nvSpPr>
          <p:cNvPr id="4" name="Marcador de texto 2">
            <a:extLst>
              <a:ext uri="{FF2B5EF4-FFF2-40B4-BE49-F238E27FC236}">
                <a16:creationId xmlns:a16="http://schemas.microsoft.com/office/drawing/2014/main" id="{D2AF5091-49AD-49CE-87A0-638738425A60}"/>
              </a:ext>
            </a:extLst>
          </p:cNvPr>
          <p:cNvSpPr txBox="1">
            <a:spLocks/>
          </p:cNvSpPr>
          <p:nvPr/>
        </p:nvSpPr>
        <p:spPr>
          <a:xfrm>
            <a:off x="641727" y="1063629"/>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dirty="0">
                <a:solidFill>
                  <a:schemeClr val="bg1"/>
                </a:solidFill>
                <a:latin typeface="Calibri" panose="020F0502020204030204" pitchFamily="34" charset="0"/>
                <a:cs typeface="Calibri" panose="020F0502020204030204" pitchFamily="34" charset="0"/>
              </a:rPr>
              <a:t>Decisiones de alto riesgo donde modelos de machine learning se utilizan para asignar oportunidades, recursos o información de formas que pueden conllevar impactos negativos significativos en la vida de las personas.  </a:t>
            </a:r>
            <a:endParaRPr lang="es-ES" dirty="0">
              <a:solidFill>
                <a:schemeClr val="bg1"/>
              </a:solidFill>
            </a:endParaRPr>
          </a:p>
        </p:txBody>
      </p:sp>
      <p:pic>
        <p:nvPicPr>
          <p:cNvPr id="6" name="Imagen 5">
            <a:extLst>
              <a:ext uri="{FF2B5EF4-FFF2-40B4-BE49-F238E27FC236}">
                <a16:creationId xmlns:a16="http://schemas.microsoft.com/office/drawing/2014/main" id="{F92F79F2-974B-4B6D-AC25-B9816114FFEC}"/>
              </a:ext>
            </a:extLst>
          </p:cNvPr>
          <p:cNvPicPr>
            <a:picLocks noChangeAspect="1"/>
          </p:cNvPicPr>
          <p:nvPr/>
        </p:nvPicPr>
        <p:blipFill>
          <a:blip r:embed="rId2"/>
          <a:stretch>
            <a:fillRect/>
          </a:stretch>
        </p:blipFill>
        <p:spPr>
          <a:xfrm>
            <a:off x="961489" y="2786204"/>
            <a:ext cx="4024077" cy="2414446"/>
          </a:xfrm>
          <a:prstGeom prst="rect">
            <a:avLst/>
          </a:prstGeom>
        </p:spPr>
      </p:pic>
      <p:pic>
        <p:nvPicPr>
          <p:cNvPr id="7" name="Picture 2">
            <a:extLst>
              <a:ext uri="{FF2B5EF4-FFF2-40B4-BE49-F238E27FC236}">
                <a16:creationId xmlns:a16="http://schemas.microsoft.com/office/drawing/2014/main" id="{2463B5FA-2695-4AC4-8BAC-8140F00659F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6298194" y="2786204"/>
            <a:ext cx="4330574" cy="243594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106371D5-A069-45B3-B128-1CF2E1BD458E}"/>
              </a:ext>
            </a:extLst>
          </p:cNvPr>
          <p:cNvSpPr txBox="1">
            <a:spLocks/>
          </p:cNvSpPr>
          <p:nvPr/>
        </p:nvSpPr>
        <p:spPr>
          <a:xfrm>
            <a:off x="7076473" y="5200650"/>
            <a:ext cx="3018015" cy="2047442"/>
          </a:xfrm>
          <a:prstGeom prst="rect">
            <a:avLst/>
          </a:prstGeom>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r>
              <a:rPr lang="es-ES" dirty="0"/>
            </a:br>
            <a:r>
              <a:rPr lang="es-ES" sz="2500" dirty="0">
                <a:solidFill>
                  <a:schemeClr val="bg1"/>
                </a:solidFill>
                <a:latin typeface="ReithSans"/>
              </a:rPr>
              <a:t>COMPAS</a:t>
            </a:r>
            <a:br>
              <a:rPr lang="es-ES" sz="1300" dirty="0">
                <a:solidFill>
                  <a:schemeClr val="bg1"/>
                </a:solidFill>
                <a:latin typeface="ReithSans"/>
              </a:rPr>
            </a:br>
            <a:r>
              <a:rPr lang="es-ES" sz="1300" dirty="0">
                <a:solidFill>
                  <a:schemeClr val="bg1"/>
                </a:solidFill>
                <a:latin typeface="ReithSans"/>
              </a:rPr>
              <a:t>Se deniega a acusados de raza negra la oportunidad de acceder al beneficio de la libertad provisional (sesgo racial)</a:t>
            </a:r>
            <a:endParaRPr lang="es-ES" sz="1300" dirty="0"/>
          </a:p>
        </p:txBody>
      </p:sp>
      <p:sp>
        <p:nvSpPr>
          <p:cNvPr id="10" name="Google Shape;122;ga1eac15f37_0_43">
            <a:extLst>
              <a:ext uri="{FF2B5EF4-FFF2-40B4-BE49-F238E27FC236}">
                <a16:creationId xmlns:a16="http://schemas.microsoft.com/office/drawing/2014/main" id="{EF32EAFF-B184-45DD-8461-1E96E2C8FA14}"/>
              </a:ext>
            </a:extLst>
          </p:cNvPr>
          <p:cNvSpPr txBox="1">
            <a:spLocks/>
          </p:cNvSpPr>
          <p:nvPr/>
        </p:nvSpPr>
        <p:spPr>
          <a:xfrm>
            <a:off x="1076293" y="5200650"/>
            <a:ext cx="3794471" cy="136569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FF0000"/>
              </a:buClr>
              <a:buSzPts val="4400"/>
            </a:pPr>
            <a:r>
              <a:rPr lang="en-US" sz="2000" dirty="0">
                <a:solidFill>
                  <a:schemeClr val="bg1"/>
                </a:solidFill>
              </a:rPr>
              <a:t>AMAZON </a:t>
            </a:r>
            <a:br>
              <a:rPr lang="en-US" sz="2000" dirty="0">
                <a:solidFill>
                  <a:schemeClr val="bg1"/>
                </a:solidFill>
              </a:rPr>
            </a:br>
            <a:r>
              <a:rPr lang="en-US" sz="2000" dirty="0">
                <a:solidFill>
                  <a:schemeClr val="bg1"/>
                </a:solidFill>
              </a:rPr>
              <a:t>AI recruitment tool</a:t>
            </a:r>
          </a:p>
          <a:p>
            <a:pPr algn="ctr">
              <a:buClr>
                <a:srgbClr val="FF0000"/>
              </a:buClr>
              <a:buSzPts val="4400"/>
            </a:pPr>
            <a:r>
              <a:rPr lang="en-US" sz="1100" dirty="0">
                <a:solidFill>
                  <a:schemeClr val="bg1"/>
                </a:solidFill>
              </a:rPr>
              <a:t>Se </a:t>
            </a:r>
            <a:r>
              <a:rPr lang="en-US" sz="1100" dirty="0" err="1">
                <a:solidFill>
                  <a:schemeClr val="bg1"/>
                </a:solidFill>
              </a:rPr>
              <a:t>deniega</a:t>
            </a:r>
            <a:r>
              <a:rPr lang="en-US" sz="1100" dirty="0">
                <a:solidFill>
                  <a:schemeClr val="bg1"/>
                </a:solidFill>
              </a:rPr>
              <a:t> a las </a:t>
            </a:r>
            <a:r>
              <a:rPr lang="en-US" sz="1100" dirty="0" err="1">
                <a:solidFill>
                  <a:schemeClr val="bg1"/>
                </a:solidFill>
              </a:rPr>
              <a:t>mujeres</a:t>
            </a:r>
            <a:r>
              <a:rPr lang="en-US" sz="1100" dirty="0">
                <a:solidFill>
                  <a:schemeClr val="bg1"/>
                </a:solidFill>
              </a:rPr>
              <a:t> la </a:t>
            </a:r>
            <a:r>
              <a:rPr lang="en-US" sz="1100" dirty="0" err="1">
                <a:solidFill>
                  <a:schemeClr val="bg1"/>
                </a:solidFill>
              </a:rPr>
              <a:t>oportunidad</a:t>
            </a:r>
            <a:r>
              <a:rPr lang="en-US" sz="1100" dirty="0">
                <a:solidFill>
                  <a:schemeClr val="bg1"/>
                </a:solidFill>
              </a:rPr>
              <a:t> de acceder a un </a:t>
            </a:r>
            <a:r>
              <a:rPr lang="en-US" sz="1100" dirty="0" err="1">
                <a:solidFill>
                  <a:schemeClr val="bg1"/>
                </a:solidFill>
              </a:rPr>
              <a:t>puesto</a:t>
            </a:r>
            <a:r>
              <a:rPr lang="en-US" sz="1100" dirty="0">
                <a:solidFill>
                  <a:schemeClr val="bg1"/>
                </a:solidFill>
              </a:rPr>
              <a:t> de </a:t>
            </a:r>
            <a:r>
              <a:rPr lang="en-US" sz="1100" dirty="0" err="1">
                <a:solidFill>
                  <a:schemeClr val="bg1"/>
                </a:solidFill>
              </a:rPr>
              <a:t>trabajo</a:t>
            </a:r>
            <a:r>
              <a:rPr lang="en-US" sz="1100" dirty="0">
                <a:solidFill>
                  <a:schemeClr val="bg1"/>
                </a:solidFill>
              </a:rPr>
              <a:t> </a:t>
            </a:r>
            <a:r>
              <a:rPr lang="en-US" sz="1100" dirty="0" err="1">
                <a:solidFill>
                  <a:schemeClr val="bg1"/>
                </a:solidFill>
              </a:rPr>
              <a:t>técnico</a:t>
            </a:r>
            <a:r>
              <a:rPr lang="en-US" sz="1100" dirty="0">
                <a:solidFill>
                  <a:schemeClr val="bg1"/>
                </a:solidFill>
              </a:rPr>
              <a:t> (</a:t>
            </a:r>
            <a:r>
              <a:rPr lang="en-US" sz="1100" dirty="0" err="1">
                <a:solidFill>
                  <a:schemeClr val="bg1"/>
                </a:solidFill>
              </a:rPr>
              <a:t>sesgo</a:t>
            </a:r>
            <a:r>
              <a:rPr lang="en-US" sz="1100" dirty="0">
                <a:solidFill>
                  <a:schemeClr val="bg1"/>
                </a:solidFill>
              </a:rPr>
              <a:t> de </a:t>
            </a:r>
            <a:r>
              <a:rPr lang="en-US" sz="1100" dirty="0" err="1">
                <a:solidFill>
                  <a:schemeClr val="bg1"/>
                </a:solidFill>
              </a:rPr>
              <a:t>género</a:t>
            </a:r>
            <a:r>
              <a:rPr lang="en-US" sz="1100" dirty="0">
                <a:solidFill>
                  <a:schemeClr val="bg1"/>
                </a:solidFill>
              </a:rPr>
              <a:t>)</a:t>
            </a:r>
            <a:endParaRPr lang="en-US" sz="1100" dirty="0">
              <a:solidFill>
                <a:srgbClr val="FF0000"/>
              </a:solidFill>
            </a:endParaRPr>
          </a:p>
        </p:txBody>
      </p:sp>
    </p:spTree>
    <p:extLst>
      <p:ext uri="{BB962C8B-B14F-4D97-AF65-F5344CB8AC3E}">
        <p14:creationId xmlns:p14="http://schemas.microsoft.com/office/powerpoint/2010/main" val="3293788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a1eac15f37_0_43"/>
          <p:cNvSpPr txBox="1">
            <a:spLocks noGrp="1"/>
          </p:cNvSpPr>
          <p:nvPr>
            <p:ph type="title"/>
          </p:nvPr>
        </p:nvSpPr>
        <p:spPr>
          <a:xfrm>
            <a:off x="454237" y="192433"/>
            <a:ext cx="11522512" cy="1325700"/>
          </a:xfrm>
          <a:prstGeom prst="rect">
            <a:avLst/>
          </a:prstGeom>
          <a:noFill/>
          <a:ln>
            <a:noFill/>
          </a:ln>
        </p:spPr>
        <p:txBody>
          <a:bodyPr spcFirstLastPara="1" wrap="square" lIns="91425" tIns="45700" rIns="91425" bIns="45700" anchor="ctr" anchorCtr="0">
            <a:noAutofit/>
          </a:bodyPr>
          <a:lstStyle/>
          <a:p>
            <a:pPr lvl="3">
              <a:buClr>
                <a:schemeClr val="bg1"/>
              </a:buClr>
            </a:pPr>
            <a:br>
              <a:rPr lang="es-ES" sz="2800" dirty="0">
                <a:solidFill>
                  <a:schemeClr val="bg1"/>
                </a:solidFill>
                <a:latin typeface="Calibri" panose="020F0502020204030204" pitchFamily="34" charset="0"/>
                <a:cs typeface="Calibri" panose="020F0502020204030204" pitchFamily="34" charset="0"/>
              </a:rPr>
            </a:br>
            <a:r>
              <a:rPr lang="es-ES" sz="3600" dirty="0">
                <a:solidFill>
                  <a:schemeClr val="bg1"/>
                </a:solidFill>
                <a:latin typeface="Calibri" panose="020F0502020204030204" pitchFamily="34" charset="0"/>
                <a:cs typeface="Calibri" panose="020F0502020204030204" pitchFamily="34" charset="0"/>
              </a:rPr>
              <a:t>QUALITY OF SERVICE</a:t>
            </a:r>
            <a:br>
              <a:rPr lang="es-ES" sz="2800" dirty="0">
                <a:solidFill>
                  <a:schemeClr val="bg1"/>
                </a:solidFill>
                <a:latin typeface="Calibri" panose="020F0502020204030204" pitchFamily="34" charset="0"/>
                <a:cs typeface="Calibri" panose="020F0502020204030204" pitchFamily="34" charset="0"/>
              </a:rPr>
            </a:br>
            <a:r>
              <a:rPr lang="es-ES" sz="1600" dirty="0">
                <a:solidFill>
                  <a:schemeClr val="bg1"/>
                </a:solidFill>
                <a:latin typeface="Calibri" panose="020F0502020204030204" pitchFamily="34" charset="0"/>
                <a:cs typeface="Calibri" panose="020F0502020204030204" pitchFamily="34" charset="0"/>
              </a:rPr>
              <a:t>Se produce cuando un sistema basado en machine learning no funciona tan bien para una persona como para otra.  </a:t>
            </a:r>
            <a:br>
              <a:rPr lang="es-ES" sz="1600" dirty="0">
                <a:solidFill>
                  <a:schemeClr val="bg1"/>
                </a:solidFill>
              </a:rPr>
            </a:br>
            <a:endParaRPr sz="1600" dirty="0">
              <a:solidFill>
                <a:srgbClr val="FF0000"/>
              </a:solidFill>
            </a:endParaRPr>
          </a:p>
        </p:txBody>
      </p:sp>
      <p:sp>
        <p:nvSpPr>
          <p:cNvPr id="4" name="Google Shape;123;ga1eac15f37_0_43">
            <a:extLst>
              <a:ext uri="{FF2B5EF4-FFF2-40B4-BE49-F238E27FC236}">
                <a16:creationId xmlns:a16="http://schemas.microsoft.com/office/drawing/2014/main" id="{B2902FEE-CB3F-4416-B841-304572DCCF6C}"/>
              </a:ext>
            </a:extLst>
          </p:cNvPr>
          <p:cNvSpPr txBox="1"/>
          <p:nvPr/>
        </p:nvSpPr>
        <p:spPr>
          <a:xfrm>
            <a:off x="548505" y="3606189"/>
            <a:ext cx="4049352" cy="2112390"/>
          </a:xfrm>
          <a:prstGeom prst="rect">
            <a:avLst/>
          </a:prstGeom>
          <a:noFill/>
          <a:ln>
            <a:noFill/>
          </a:ln>
        </p:spPr>
        <p:txBody>
          <a:bodyPr spcFirstLastPara="1" wrap="square" lIns="91425" tIns="91425" rIns="91425" bIns="91425" anchor="t" anchorCtr="0">
            <a:noAutofit/>
          </a:bodyPr>
          <a:lstStyle/>
          <a:p>
            <a:pPr marL="342900" lvl="3" indent="-342900">
              <a:buClr>
                <a:schemeClr val="bg1"/>
              </a:buClr>
              <a:buFont typeface="Arial" panose="020B0604020202020204" pitchFamily="34" charset="0"/>
              <a:buChar char="•"/>
            </a:pPr>
            <a:r>
              <a:rPr lang="en-US" b="1" dirty="0">
                <a:solidFill>
                  <a:schemeClr val="bg1"/>
                </a:solidFill>
                <a:latin typeface="Calibri"/>
                <a:cs typeface="Calibri"/>
                <a:sym typeface="Calibri"/>
              </a:rPr>
              <a:t>Variable </a:t>
            </a:r>
            <a:r>
              <a:rPr lang="en-US" b="1" dirty="0" err="1">
                <a:solidFill>
                  <a:schemeClr val="bg1"/>
                </a:solidFill>
                <a:latin typeface="Calibri"/>
                <a:cs typeface="Calibri"/>
                <a:sym typeface="Calibri"/>
              </a:rPr>
              <a:t>protegida</a:t>
            </a:r>
            <a:r>
              <a:rPr lang="en-US" b="1" dirty="0">
                <a:solidFill>
                  <a:schemeClr val="bg1"/>
                </a:solidFill>
                <a:latin typeface="Calibri"/>
                <a:cs typeface="Calibri"/>
                <a:sym typeface="Calibri"/>
              </a:rPr>
              <a:t>: </a:t>
            </a:r>
          </a:p>
          <a:p>
            <a:pPr marL="354013" lvl="4">
              <a:buClr>
                <a:schemeClr val="bg1"/>
              </a:buClr>
            </a:pPr>
            <a:r>
              <a:rPr lang="en-US" dirty="0" err="1">
                <a:solidFill>
                  <a:schemeClr val="bg1"/>
                </a:solidFill>
                <a:latin typeface="Calibri"/>
                <a:cs typeface="Calibri"/>
                <a:sym typeface="Calibri"/>
              </a:rPr>
              <a:t>Demografía</a:t>
            </a:r>
            <a:r>
              <a:rPr lang="en-US" dirty="0">
                <a:solidFill>
                  <a:schemeClr val="bg1"/>
                </a:solidFill>
                <a:latin typeface="Calibri"/>
                <a:cs typeface="Calibri"/>
                <a:sym typeface="Calibri"/>
              </a:rPr>
              <a:t> del </a:t>
            </a:r>
            <a:r>
              <a:rPr lang="en-US" dirty="0" err="1">
                <a:solidFill>
                  <a:schemeClr val="bg1"/>
                </a:solidFill>
                <a:latin typeface="Calibri"/>
                <a:cs typeface="Calibri"/>
                <a:sym typeface="Calibri"/>
              </a:rPr>
              <a:t>código</a:t>
            </a:r>
            <a:r>
              <a:rPr lang="en-US" dirty="0">
                <a:solidFill>
                  <a:schemeClr val="bg1"/>
                </a:solidFill>
                <a:latin typeface="Calibri"/>
                <a:cs typeface="Calibri"/>
                <a:sym typeface="Calibri"/>
              </a:rPr>
              <a:t> postal (no </a:t>
            </a:r>
            <a:r>
              <a:rPr lang="en-US" dirty="0" err="1">
                <a:solidFill>
                  <a:schemeClr val="bg1"/>
                </a:solidFill>
                <a:latin typeface="Calibri"/>
                <a:cs typeface="Calibri"/>
                <a:sym typeface="Calibri"/>
              </a:rPr>
              <a:t>utilizada</a:t>
            </a:r>
            <a:r>
              <a:rPr lang="en-US" dirty="0">
                <a:solidFill>
                  <a:schemeClr val="bg1"/>
                </a:solidFill>
                <a:latin typeface="Calibri"/>
                <a:cs typeface="Calibri"/>
                <a:sym typeface="Calibri"/>
              </a:rPr>
              <a:t> por </a:t>
            </a:r>
            <a:r>
              <a:rPr lang="en-US" dirty="0" err="1">
                <a:solidFill>
                  <a:schemeClr val="bg1"/>
                </a:solidFill>
                <a:latin typeface="Calibri"/>
                <a:cs typeface="Calibri"/>
                <a:sym typeface="Calibri"/>
              </a:rPr>
              <a:t>el</a:t>
            </a:r>
            <a:r>
              <a:rPr lang="en-US" dirty="0">
                <a:solidFill>
                  <a:schemeClr val="bg1"/>
                </a:solidFill>
                <a:latin typeface="Calibri"/>
                <a:cs typeface="Calibri"/>
                <a:sym typeface="Calibri"/>
              </a:rPr>
              <a:t> </a:t>
            </a:r>
            <a:r>
              <a:rPr lang="en-US" dirty="0" err="1">
                <a:solidFill>
                  <a:schemeClr val="bg1"/>
                </a:solidFill>
                <a:latin typeface="Calibri"/>
                <a:cs typeface="Calibri"/>
                <a:sym typeface="Calibri"/>
              </a:rPr>
              <a:t>modelo</a:t>
            </a:r>
            <a:r>
              <a:rPr lang="en-US" dirty="0">
                <a:solidFill>
                  <a:schemeClr val="bg1"/>
                </a:solidFill>
                <a:latin typeface="Calibri"/>
                <a:cs typeface="Calibri"/>
                <a:sym typeface="Calibri"/>
              </a:rPr>
              <a:t>) </a:t>
            </a:r>
          </a:p>
          <a:p>
            <a:pPr marL="354013" lvl="4">
              <a:buClr>
                <a:schemeClr val="bg1"/>
              </a:buClr>
            </a:pPr>
            <a:endParaRPr lang="en-US" dirty="0">
              <a:solidFill>
                <a:schemeClr val="bg1"/>
              </a:solidFill>
              <a:latin typeface="Calibri"/>
              <a:cs typeface="Calibri"/>
              <a:sym typeface="Calibri"/>
            </a:endParaRPr>
          </a:p>
          <a:p>
            <a:pPr marL="342900" lvl="3" indent="-342900">
              <a:buClr>
                <a:schemeClr val="bg1"/>
              </a:buClr>
              <a:buFont typeface="Arial" panose="020B0604020202020204" pitchFamily="34" charset="0"/>
              <a:buChar char="•"/>
            </a:pPr>
            <a:r>
              <a:rPr lang="en-US" b="1" dirty="0">
                <a:solidFill>
                  <a:schemeClr val="bg1"/>
                </a:solidFill>
                <a:latin typeface="Calibri"/>
                <a:cs typeface="Calibri"/>
                <a:sym typeface="Calibri"/>
              </a:rPr>
              <a:t>Proxy: </a:t>
            </a:r>
            <a:r>
              <a:rPr lang="en-US" b="1" i="0" dirty="0">
                <a:solidFill>
                  <a:schemeClr val="bg1"/>
                </a:solidFill>
                <a:effectLst/>
                <a:latin typeface="TiemposTextWeb-Regular"/>
              </a:rPr>
              <a:t> </a:t>
            </a:r>
            <a:r>
              <a:rPr lang="en-US" b="1" dirty="0">
                <a:solidFill>
                  <a:schemeClr val="bg1"/>
                </a:solidFill>
                <a:effectLst/>
                <a:latin typeface="TiemposTextWeb-Regular"/>
              </a:rPr>
              <a:t> </a:t>
            </a:r>
          </a:p>
          <a:p>
            <a:pPr marL="354013" lvl="3">
              <a:buClr>
                <a:schemeClr val="bg1"/>
              </a:buClr>
            </a:pPr>
            <a:r>
              <a:rPr lang="en-US" dirty="0" err="1">
                <a:solidFill>
                  <a:schemeClr val="bg1"/>
                </a:solidFill>
                <a:latin typeface="TiemposTextWeb-Regular"/>
              </a:rPr>
              <a:t>Concentración</a:t>
            </a:r>
            <a:r>
              <a:rPr lang="en-US" dirty="0">
                <a:solidFill>
                  <a:schemeClr val="bg1"/>
                </a:solidFill>
                <a:latin typeface="TiemposTextWeb-Regular"/>
              </a:rPr>
              <a:t> de </a:t>
            </a:r>
            <a:r>
              <a:rPr lang="en-US" b="0" dirty="0">
                <a:solidFill>
                  <a:schemeClr val="bg1"/>
                </a:solidFill>
                <a:effectLst/>
                <a:latin typeface="TiemposTextWeb-Regular"/>
              </a:rPr>
              <a:t>Prime members </a:t>
            </a:r>
            <a:r>
              <a:rPr lang="en-US" b="0" dirty="0" err="1">
                <a:solidFill>
                  <a:schemeClr val="bg1"/>
                </a:solidFill>
                <a:effectLst/>
                <a:latin typeface="TiemposTextWeb-Regular"/>
              </a:rPr>
              <a:t>en</a:t>
            </a:r>
            <a:r>
              <a:rPr lang="en-US" b="0" dirty="0">
                <a:solidFill>
                  <a:schemeClr val="bg1"/>
                </a:solidFill>
                <a:effectLst/>
                <a:latin typeface="TiemposTextWeb-Regular"/>
              </a:rPr>
              <a:t> </a:t>
            </a:r>
            <a:r>
              <a:rPr lang="en-US" b="0" dirty="0" err="1">
                <a:solidFill>
                  <a:schemeClr val="bg1"/>
                </a:solidFill>
                <a:effectLst/>
                <a:latin typeface="TiemposTextWeb-Regular"/>
              </a:rPr>
              <a:t>el</a:t>
            </a:r>
            <a:r>
              <a:rPr lang="en-US" b="0" dirty="0">
                <a:solidFill>
                  <a:schemeClr val="bg1"/>
                </a:solidFill>
                <a:effectLst/>
                <a:latin typeface="TiemposTextWeb-Regular"/>
              </a:rPr>
              <a:t> </a:t>
            </a:r>
            <a:r>
              <a:rPr lang="en-US" b="0" dirty="0" err="1">
                <a:solidFill>
                  <a:schemeClr val="bg1"/>
                </a:solidFill>
                <a:effectLst/>
                <a:latin typeface="TiemposTextWeb-Regular"/>
              </a:rPr>
              <a:t>distrito</a:t>
            </a:r>
            <a:r>
              <a:rPr lang="en-US" b="0" dirty="0">
                <a:solidFill>
                  <a:schemeClr val="bg1"/>
                </a:solidFill>
                <a:effectLst/>
                <a:latin typeface="TiemposTextWeb-Regular"/>
              </a:rPr>
              <a:t> postal.</a:t>
            </a:r>
          </a:p>
          <a:p>
            <a:pPr marL="354013" lvl="3">
              <a:buClr>
                <a:schemeClr val="bg1"/>
              </a:buClr>
            </a:pPr>
            <a:r>
              <a:rPr lang="en-US" sz="1100" dirty="0">
                <a:solidFill>
                  <a:schemeClr val="bg1"/>
                </a:solidFill>
                <a:latin typeface="TiemposTextWeb-Regular"/>
              </a:rPr>
              <a:t>Los </a:t>
            </a:r>
            <a:r>
              <a:rPr lang="en-US" sz="1100" dirty="0" err="1">
                <a:solidFill>
                  <a:schemeClr val="bg1"/>
                </a:solidFill>
                <a:latin typeface="TiemposTextWeb-Regular"/>
              </a:rPr>
              <a:t>distritos</a:t>
            </a:r>
            <a:r>
              <a:rPr lang="en-US" sz="1100" dirty="0">
                <a:solidFill>
                  <a:schemeClr val="bg1"/>
                </a:solidFill>
                <a:latin typeface="TiemposTextWeb-Regular"/>
              </a:rPr>
              <a:t> con mayor </a:t>
            </a:r>
            <a:r>
              <a:rPr lang="en-US" sz="1100" dirty="0" err="1">
                <a:solidFill>
                  <a:schemeClr val="bg1"/>
                </a:solidFill>
                <a:latin typeface="TiemposTextWeb-Regular"/>
              </a:rPr>
              <a:t>concentración</a:t>
            </a:r>
            <a:r>
              <a:rPr lang="en-US" sz="1100" dirty="0">
                <a:solidFill>
                  <a:schemeClr val="bg1"/>
                </a:solidFill>
                <a:latin typeface="TiemposTextWeb-Regular"/>
              </a:rPr>
              <a:t> de </a:t>
            </a:r>
            <a:r>
              <a:rPr lang="en-US" sz="1100" dirty="0" err="1">
                <a:solidFill>
                  <a:schemeClr val="bg1"/>
                </a:solidFill>
                <a:latin typeface="TiemposTextWeb-Regular"/>
              </a:rPr>
              <a:t>suscriptores</a:t>
            </a:r>
            <a:r>
              <a:rPr lang="en-US" sz="1100" dirty="0">
                <a:solidFill>
                  <a:schemeClr val="bg1"/>
                </a:solidFill>
                <a:latin typeface="TiemposTextWeb-Regular"/>
              </a:rPr>
              <a:t> de Prime </a:t>
            </a:r>
            <a:r>
              <a:rPr lang="en-US" sz="1100" dirty="0" err="1">
                <a:solidFill>
                  <a:schemeClr val="bg1"/>
                </a:solidFill>
                <a:latin typeface="TiemposTextWeb-Regular"/>
              </a:rPr>
              <a:t>tienen</a:t>
            </a:r>
            <a:r>
              <a:rPr lang="en-US" sz="1100" dirty="0">
                <a:solidFill>
                  <a:schemeClr val="bg1"/>
                </a:solidFill>
                <a:latin typeface="TiemposTextWeb-Regular"/>
              </a:rPr>
              <a:t> mayor </a:t>
            </a:r>
            <a:r>
              <a:rPr lang="en-US" sz="1100" dirty="0" err="1">
                <a:solidFill>
                  <a:schemeClr val="bg1"/>
                </a:solidFill>
                <a:latin typeface="TiemposTextWeb-Regular"/>
              </a:rPr>
              <a:t>nivel</a:t>
            </a:r>
            <a:r>
              <a:rPr lang="en-US" sz="1100" dirty="0">
                <a:solidFill>
                  <a:schemeClr val="bg1"/>
                </a:solidFill>
                <a:latin typeface="TiemposTextWeb-Regular"/>
              </a:rPr>
              <a:t> de </a:t>
            </a:r>
            <a:r>
              <a:rPr lang="en-US" sz="1100" dirty="0" err="1">
                <a:solidFill>
                  <a:schemeClr val="bg1"/>
                </a:solidFill>
                <a:latin typeface="TiemposTextWeb-Regular"/>
              </a:rPr>
              <a:t>riqueza</a:t>
            </a:r>
            <a:r>
              <a:rPr lang="en-US" sz="1100" dirty="0">
                <a:solidFill>
                  <a:schemeClr val="bg1"/>
                </a:solidFill>
                <a:latin typeface="TiemposTextWeb-Regular"/>
              </a:rPr>
              <a:t> ($99 membership fee).</a:t>
            </a:r>
            <a:r>
              <a:rPr lang="en-US" dirty="0">
                <a:solidFill>
                  <a:srgbClr val="3C3C3C"/>
                </a:solidFill>
                <a:latin typeface="TiemposTextWeb-Regular"/>
              </a:rPr>
              <a:t> </a:t>
            </a:r>
            <a:endParaRPr lang="en-US" dirty="0">
              <a:solidFill>
                <a:schemeClr val="bg1"/>
              </a:solidFill>
              <a:latin typeface="Calibri"/>
              <a:cs typeface="Calibri"/>
              <a:sym typeface="Calibri"/>
            </a:endParaRPr>
          </a:p>
        </p:txBody>
      </p:sp>
      <p:sp>
        <p:nvSpPr>
          <p:cNvPr id="7" name="Google Shape;123;ga1eac15f37_0_43">
            <a:extLst>
              <a:ext uri="{FF2B5EF4-FFF2-40B4-BE49-F238E27FC236}">
                <a16:creationId xmlns:a16="http://schemas.microsoft.com/office/drawing/2014/main" id="{867E1E2C-7939-424B-94D7-367B3CA30241}"/>
              </a:ext>
            </a:extLst>
          </p:cNvPr>
          <p:cNvSpPr txBox="1"/>
          <p:nvPr/>
        </p:nvSpPr>
        <p:spPr>
          <a:xfrm>
            <a:off x="0" y="1368660"/>
            <a:ext cx="4837471" cy="737420"/>
          </a:xfrm>
          <a:prstGeom prst="rect">
            <a:avLst/>
          </a:prstGeom>
          <a:noFill/>
          <a:ln>
            <a:noFill/>
          </a:ln>
        </p:spPr>
        <p:txBody>
          <a:bodyPr spcFirstLastPara="1" wrap="square" lIns="91425" tIns="91425" rIns="91425" bIns="91425" anchor="t" anchorCtr="0">
            <a:noAutofit/>
          </a:bodyPr>
          <a:lstStyle/>
          <a:p>
            <a:pPr lvl="3" algn="ctr">
              <a:buClr>
                <a:schemeClr val="bg1"/>
              </a:buClr>
            </a:pPr>
            <a:endParaRPr lang="en-US" sz="1600" dirty="0">
              <a:solidFill>
                <a:schemeClr val="bg1"/>
              </a:solidFill>
              <a:latin typeface="Calibri"/>
              <a:cs typeface="Calibri"/>
              <a:sym typeface="Calibri"/>
            </a:endParaRPr>
          </a:p>
        </p:txBody>
      </p:sp>
      <p:sp>
        <p:nvSpPr>
          <p:cNvPr id="8" name="CuadroTexto 7">
            <a:extLst>
              <a:ext uri="{FF2B5EF4-FFF2-40B4-BE49-F238E27FC236}">
                <a16:creationId xmlns:a16="http://schemas.microsoft.com/office/drawing/2014/main" id="{AC07665B-86A9-49D4-B0D4-2DBEB62607E4}"/>
              </a:ext>
            </a:extLst>
          </p:cNvPr>
          <p:cNvSpPr txBox="1"/>
          <p:nvPr/>
        </p:nvSpPr>
        <p:spPr>
          <a:xfrm>
            <a:off x="454237" y="5913065"/>
            <a:ext cx="6803624" cy="846386"/>
          </a:xfrm>
          <a:prstGeom prst="rect">
            <a:avLst/>
          </a:prstGeom>
          <a:noFill/>
        </p:spPr>
        <p:txBody>
          <a:bodyPr wrap="square">
            <a:spAutoFit/>
          </a:bodyPr>
          <a:lstStyle/>
          <a:p>
            <a:r>
              <a:rPr lang="es-ES" dirty="0">
                <a:solidFill>
                  <a:schemeClr val="bg1"/>
                </a:solidFill>
                <a:hlinkClick r:id="rId3">
                  <a:extLst>
                    <a:ext uri="{A12FA001-AC4F-418D-AE19-62706E023703}">
                      <ahyp:hlinkClr xmlns:ahyp="http://schemas.microsoft.com/office/drawing/2018/hyperlinkcolor" val="tx"/>
                    </a:ext>
                  </a:extLst>
                </a:hlinkClick>
              </a:rPr>
              <a:t>Fuente: </a:t>
            </a:r>
            <a:r>
              <a:rPr lang="en-US" b="0" i="0" dirty="0">
                <a:solidFill>
                  <a:schemeClr val="bg1"/>
                </a:solidFill>
                <a:effectLst/>
                <a:latin typeface="HaasDisplayBold"/>
              </a:rPr>
              <a:t>Amazon Doesn’t Consider the Race of Its Customers. Should It?</a:t>
            </a:r>
          </a:p>
          <a:p>
            <a:r>
              <a:rPr lang="en-US" sz="1000" u="sng" dirty="0">
                <a:solidFill>
                  <a:schemeClr val="bg1"/>
                </a:solidFill>
                <a:latin typeface="HaasDisplayBold"/>
                <a:hlinkClick r:id="rId3">
                  <a:extLst>
                    <a:ext uri="{A12FA001-AC4F-418D-AE19-62706E023703}">
                      <ahyp:hlinkClr xmlns:ahyp="http://schemas.microsoft.com/office/drawing/2018/hyperlinkcolor" val="tx"/>
                    </a:ext>
                  </a:extLst>
                </a:hlinkClick>
              </a:rPr>
              <a:t>Bloomberg, </a:t>
            </a:r>
            <a:r>
              <a:rPr lang="en-US" sz="1000" u="sng" dirty="0" err="1">
                <a:solidFill>
                  <a:schemeClr val="bg1"/>
                </a:solidFill>
                <a:latin typeface="HaasDisplayBold"/>
                <a:hlinkClick r:id="rId3">
                  <a:extLst>
                    <a:ext uri="{A12FA001-AC4F-418D-AE19-62706E023703}">
                      <ahyp:hlinkClr xmlns:ahyp="http://schemas.microsoft.com/office/drawing/2018/hyperlinkcolor" val="tx"/>
                    </a:ext>
                  </a:extLst>
                </a:hlinkClick>
              </a:rPr>
              <a:t>abril</a:t>
            </a:r>
            <a:r>
              <a:rPr lang="en-US" sz="1000" u="sng" dirty="0">
                <a:solidFill>
                  <a:schemeClr val="bg1"/>
                </a:solidFill>
                <a:latin typeface="HaasDisplayBold"/>
                <a:hlinkClick r:id="rId3">
                  <a:extLst>
                    <a:ext uri="{A12FA001-AC4F-418D-AE19-62706E023703}">
                      <ahyp:hlinkClr xmlns:ahyp="http://schemas.microsoft.com/office/drawing/2018/hyperlinkcolor" val="tx"/>
                    </a:ext>
                  </a:extLst>
                </a:hlinkClick>
              </a:rPr>
              <a:t> 2016</a:t>
            </a:r>
            <a:endParaRPr lang="es-ES" sz="1000" u="sng" dirty="0">
              <a:solidFill>
                <a:schemeClr val="bg1"/>
              </a:solidFill>
              <a:hlinkClick r:id="rId3">
                <a:extLst>
                  <a:ext uri="{A12FA001-AC4F-418D-AE19-62706E023703}">
                    <ahyp:hlinkClr xmlns:ahyp="http://schemas.microsoft.com/office/drawing/2018/hyperlinkcolor" val="tx"/>
                  </a:ext>
                </a:extLst>
              </a:hlinkClick>
            </a:endParaRPr>
          </a:p>
          <a:p>
            <a:r>
              <a:rPr lang="es-ES" sz="1100" dirty="0">
                <a:solidFill>
                  <a:srgbClr val="0563C1"/>
                </a:solidFill>
                <a:hlinkClick r:id="rId3">
                  <a:extLst>
                    <a:ext uri="{A12FA001-AC4F-418D-AE19-62706E023703}">
                      <ahyp:hlinkClr xmlns:ahyp="http://schemas.microsoft.com/office/drawing/2018/hyperlinkcolor" val="tx"/>
                    </a:ext>
                  </a:extLst>
                </a:hlinkClick>
              </a:rPr>
              <a:t>https://www.bloomberg.com/graphics/2016-amazon-same-day/</a:t>
            </a:r>
            <a:endParaRPr lang="es-ES" sz="1100" dirty="0">
              <a:solidFill>
                <a:schemeClr val="bg1"/>
              </a:solidFill>
            </a:endParaRPr>
          </a:p>
          <a:p>
            <a:endParaRPr lang="es-ES" dirty="0">
              <a:solidFill>
                <a:schemeClr val="bg1"/>
              </a:solidFill>
            </a:endParaRPr>
          </a:p>
        </p:txBody>
      </p:sp>
      <p:pic>
        <p:nvPicPr>
          <p:cNvPr id="6" name="Imagen 5">
            <a:extLst>
              <a:ext uri="{FF2B5EF4-FFF2-40B4-BE49-F238E27FC236}">
                <a16:creationId xmlns:a16="http://schemas.microsoft.com/office/drawing/2014/main" id="{EB429C41-EA39-4986-9954-A1482E9E1448}"/>
              </a:ext>
            </a:extLst>
          </p:cNvPr>
          <p:cNvPicPr>
            <a:picLocks noChangeAspect="1"/>
          </p:cNvPicPr>
          <p:nvPr/>
        </p:nvPicPr>
        <p:blipFill>
          <a:blip r:embed="rId4"/>
          <a:stretch>
            <a:fillRect/>
          </a:stretch>
        </p:blipFill>
        <p:spPr>
          <a:xfrm>
            <a:off x="5947695" y="2107781"/>
            <a:ext cx="6009820" cy="4527434"/>
          </a:xfrm>
          <a:prstGeom prst="rect">
            <a:avLst/>
          </a:prstGeom>
        </p:spPr>
      </p:pic>
      <p:sp>
        <p:nvSpPr>
          <p:cNvPr id="14" name="CuadroTexto 13">
            <a:extLst>
              <a:ext uri="{FF2B5EF4-FFF2-40B4-BE49-F238E27FC236}">
                <a16:creationId xmlns:a16="http://schemas.microsoft.com/office/drawing/2014/main" id="{C7442120-2BF2-4855-8B87-7F825C231D20}"/>
              </a:ext>
            </a:extLst>
          </p:cNvPr>
          <p:cNvSpPr txBox="1"/>
          <p:nvPr/>
        </p:nvSpPr>
        <p:spPr>
          <a:xfrm>
            <a:off x="454237" y="1623082"/>
            <a:ext cx="5011992" cy="1983107"/>
          </a:xfrm>
          <a:prstGeom prst="rect">
            <a:avLst/>
          </a:prstGeom>
          <a:noFill/>
        </p:spPr>
        <p:txBody>
          <a:bodyPr wrap="square">
            <a:spAutoFit/>
          </a:bodyPr>
          <a:lstStyle/>
          <a:p>
            <a:pPr fontAlgn="base">
              <a:lnSpc>
                <a:spcPct val="107000"/>
              </a:lnSpc>
              <a:spcAft>
                <a:spcPts val="1500"/>
              </a:spcAft>
            </a:pPr>
            <a:endParaRPr lang="es-ES" sz="1600" dirty="0">
              <a:solidFill>
                <a:schemeClr val="bg1"/>
              </a:solidFill>
              <a:effectLst/>
              <a:latin typeface="Open Sans" panose="020B0606030504020204" pitchFamily="34" charset="0"/>
              <a:ea typeface="Times New Roman" panose="02020603050405020304" pitchFamily="18" charset="0"/>
              <a:cs typeface="Times New Roman" panose="02020603050405020304" pitchFamily="18" charset="0"/>
            </a:endParaRPr>
          </a:p>
          <a:p>
            <a:pPr fontAlgn="base">
              <a:lnSpc>
                <a:spcPct val="107000"/>
              </a:lnSpc>
              <a:spcAft>
                <a:spcPts val="1500"/>
              </a:spcAft>
            </a:pPr>
            <a:r>
              <a:rPr lang="en-US" sz="2000" dirty="0">
                <a:solidFill>
                  <a:schemeClr val="bg1"/>
                </a:solidFill>
                <a:latin typeface="Calibri"/>
                <a:cs typeface="Calibri"/>
                <a:sym typeface="Calibri"/>
              </a:rPr>
              <a:t>AMAZON</a:t>
            </a:r>
            <a:br>
              <a:rPr lang="en-US" sz="2000" dirty="0">
                <a:solidFill>
                  <a:schemeClr val="bg1"/>
                </a:solidFill>
                <a:latin typeface="Calibri"/>
                <a:cs typeface="Calibri"/>
                <a:sym typeface="Calibri"/>
              </a:rPr>
            </a:br>
            <a:r>
              <a:rPr lang="en-US" sz="2000" dirty="0">
                <a:solidFill>
                  <a:schemeClr val="bg1"/>
                </a:solidFill>
                <a:latin typeface="TiemposTextWeb-Regular"/>
              </a:rPr>
              <a:t>Prime Free Same-Day Delivery</a:t>
            </a:r>
          </a:p>
          <a:p>
            <a:pPr fontAlgn="base">
              <a:lnSpc>
                <a:spcPct val="107000"/>
              </a:lnSpc>
              <a:spcAft>
                <a:spcPts val="1500"/>
              </a:spcAft>
            </a:pPr>
            <a:r>
              <a:rPr lang="es-ES" sz="1050" dirty="0">
                <a:solidFill>
                  <a:schemeClr val="bg1"/>
                </a:solidFill>
                <a:effectLst/>
                <a:latin typeface="Open Sans" panose="020B0606030504020204" pitchFamily="34" charset="0"/>
                <a:ea typeface="Times New Roman" panose="02020603050405020304" pitchFamily="18" charset="0"/>
                <a:cs typeface="Times New Roman" panose="02020603050405020304" pitchFamily="18" charset="0"/>
              </a:rPr>
              <a:t>En general, en las ciudades donde el servicio el mismo día no se extiende todos los residentes, los excluidos son  desproporcionadamente de raza negra.</a:t>
            </a:r>
            <a:endParaRPr lang="es-E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5057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176493"/>
            <a:ext cx="10515600" cy="769441"/>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500" dirty="0">
                <a:solidFill>
                  <a:schemeClr val="bg1"/>
                </a:solidFill>
              </a:rPr>
              <a:t>STEREOTYPING</a:t>
            </a:r>
            <a:r>
              <a:rPr lang="es-ES" sz="5300" dirty="0">
                <a:solidFill>
                  <a:schemeClr val="accent1"/>
                </a:solidFill>
              </a:rPr>
              <a:t> </a:t>
            </a:r>
          </a:p>
        </p:txBody>
      </p:sp>
      <p:sp>
        <p:nvSpPr>
          <p:cNvPr id="4" name="Marcador de texto 2">
            <a:extLst>
              <a:ext uri="{FF2B5EF4-FFF2-40B4-BE49-F238E27FC236}">
                <a16:creationId xmlns:a16="http://schemas.microsoft.com/office/drawing/2014/main" id="{D2AF5091-49AD-49CE-87A0-638738425A60}"/>
              </a:ext>
            </a:extLst>
          </p:cNvPr>
          <p:cNvSpPr txBox="1">
            <a:spLocks/>
          </p:cNvSpPr>
          <p:nvPr/>
        </p:nvSpPr>
        <p:spPr>
          <a:xfrm>
            <a:off x="641727" y="1063629"/>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dirty="0">
                <a:solidFill>
                  <a:schemeClr val="bg1"/>
                </a:solidFill>
                <a:latin typeface="Calibri" panose="020F0502020204030204" pitchFamily="34" charset="0"/>
                <a:cs typeface="Calibri" panose="020F0502020204030204" pitchFamily="34" charset="0"/>
              </a:rPr>
              <a:t>Cuando los sistemas basados en algoritmos de machine learning refuerzan estereotipos negativos asociados a grupos protegidos.</a:t>
            </a:r>
            <a:endParaRPr lang="es-ES" dirty="0">
              <a:solidFill>
                <a:schemeClr val="bg1"/>
              </a:solidFill>
            </a:endParaRPr>
          </a:p>
        </p:txBody>
      </p:sp>
      <p:sp>
        <p:nvSpPr>
          <p:cNvPr id="11" name="CuadroTexto 10">
            <a:extLst>
              <a:ext uri="{FF2B5EF4-FFF2-40B4-BE49-F238E27FC236}">
                <a16:creationId xmlns:a16="http://schemas.microsoft.com/office/drawing/2014/main" id="{CC836967-88F9-4F98-A47E-32243A991824}"/>
              </a:ext>
            </a:extLst>
          </p:cNvPr>
          <p:cNvSpPr txBox="1"/>
          <p:nvPr/>
        </p:nvSpPr>
        <p:spPr>
          <a:xfrm>
            <a:off x="641727" y="5490141"/>
            <a:ext cx="3794612" cy="600164"/>
          </a:xfrm>
          <a:prstGeom prst="rect">
            <a:avLst/>
          </a:prstGeom>
          <a:noFill/>
        </p:spPr>
        <p:txBody>
          <a:bodyPr wrap="square">
            <a:spAutoFit/>
          </a:bodyPr>
          <a:lstStyle/>
          <a:p>
            <a:pPr algn="ctr"/>
            <a:r>
              <a:rPr lang="en-US" sz="1100" i="1" dirty="0">
                <a:solidFill>
                  <a:schemeClr val="bg1"/>
                </a:solidFill>
              </a:rPr>
              <a:t>Google ads, black names and white names, racial discrimination, and click advertising. </a:t>
            </a:r>
          </a:p>
          <a:p>
            <a:pPr algn="ctr"/>
            <a:r>
              <a:rPr lang="es-ES" sz="1100" dirty="0" err="1">
                <a:solidFill>
                  <a:schemeClr val="bg1"/>
                </a:solidFill>
              </a:rPr>
              <a:t>by</a:t>
            </a:r>
            <a:r>
              <a:rPr lang="es-ES" sz="1100" dirty="0">
                <a:solidFill>
                  <a:schemeClr val="bg1"/>
                </a:solidFill>
              </a:rPr>
              <a:t> </a:t>
            </a:r>
            <a:r>
              <a:rPr lang="es-ES" sz="1100" dirty="0" err="1">
                <a:solidFill>
                  <a:schemeClr val="bg1"/>
                </a:solidFill>
              </a:rPr>
              <a:t>Latanya</a:t>
            </a:r>
            <a:r>
              <a:rPr lang="es-ES" sz="1100" dirty="0">
                <a:solidFill>
                  <a:schemeClr val="bg1"/>
                </a:solidFill>
              </a:rPr>
              <a:t> </a:t>
            </a:r>
            <a:r>
              <a:rPr lang="es-ES" sz="1100" dirty="0" err="1">
                <a:solidFill>
                  <a:schemeClr val="bg1"/>
                </a:solidFill>
              </a:rPr>
              <a:t>Sweeney</a:t>
            </a:r>
            <a:r>
              <a:rPr lang="es-ES" sz="1100" dirty="0">
                <a:solidFill>
                  <a:schemeClr val="bg1"/>
                </a:solidFill>
              </a:rPr>
              <a:t>. Mayo 2013.</a:t>
            </a:r>
            <a:endParaRPr lang="es-ES" sz="1100" i="1" dirty="0">
              <a:solidFill>
                <a:schemeClr val="bg1"/>
              </a:solidFill>
            </a:endParaRPr>
          </a:p>
        </p:txBody>
      </p:sp>
      <p:pic>
        <p:nvPicPr>
          <p:cNvPr id="13" name="Imagen 12">
            <a:extLst>
              <a:ext uri="{FF2B5EF4-FFF2-40B4-BE49-F238E27FC236}">
                <a16:creationId xmlns:a16="http://schemas.microsoft.com/office/drawing/2014/main" id="{36D14F4D-69B4-4223-AEE6-65A55FC86DF8}"/>
              </a:ext>
            </a:extLst>
          </p:cNvPr>
          <p:cNvPicPr>
            <a:picLocks noChangeAspect="1"/>
          </p:cNvPicPr>
          <p:nvPr/>
        </p:nvPicPr>
        <p:blipFill>
          <a:blip r:embed="rId2"/>
          <a:stretch>
            <a:fillRect/>
          </a:stretch>
        </p:blipFill>
        <p:spPr>
          <a:xfrm>
            <a:off x="712064" y="1638677"/>
            <a:ext cx="3724275" cy="1390650"/>
          </a:xfrm>
          <a:prstGeom prst="rect">
            <a:avLst/>
          </a:prstGeom>
        </p:spPr>
      </p:pic>
      <p:pic>
        <p:nvPicPr>
          <p:cNvPr id="15" name="Imagen 14">
            <a:extLst>
              <a:ext uri="{FF2B5EF4-FFF2-40B4-BE49-F238E27FC236}">
                <a16:creationId xmlns:a16="http://schemas.microsoft.com/office/drawing/2014/main" id="{CD5213DB-BD8A-4AEF-ACDF-813BCE8F5432}"/>
              </a:ext>
            </a:extLst>
          </p:cNvPr>
          <p:cNvPicPr>
            <a:picLocks noChangeAspect="1"/>
          </p:cNvPicPr>
          <p:nvPr/>
        </p:nvPicPr>
        <p:blipFill>
          <a:blip r:embed="rId3"/>
          <a:stretch>
            <a:fillRect/>
          </a:stretch>
        </p:blipFill>
        <p:spPr>
          <a:xfrm>
            <a:off x="712064" y="3280558"/>
            <a:ext cx="3724275" cy="2054471"/>
          </a:xfrm>
          <a:prstGeom prst="rect">
            <a:avLst/>
          </a:prstGeom>
        </p:spPr>
      </p:pic>
      <p:pic>
        <p:nvPicPr>
          <p:cNvPr id="1026" name="Picture 2" descr="Privacy, security and ethics in data science">
            <a:extLst>
              <a:ext uri="{FF2B5EF4-FFF2-40B4-BE49-F238E27FC236}">
                <a16:creationId xmlns:a16="http://schemas.microsoft.com/office/drawing/2014/main" id="{A1B23DF6-DB53-4D10-815C-3EB17C481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467" y="1646074"/>
            <a:ext cx="6460806" cy="363546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B0C5EC6F-5F37-4CF8-B1D6-E2B2C788EC6B}"/>
              </a:ext>
            </a:extLst>
          </p:cNvPr>
          <p:cNvSpPr txBox="1"/>
          <p:nvPr/>
        </p:nvSpPr>
        <p:spPr>
          <a:xfrm>
            <a:off x="6353601" y="5490141"/>
            <a:ext cx="3794612" cy="415498"/>
          </a:xfrm>
          <a:prstGeom prst="rect">
            <a:avLst/>
          </a:prstGeom>
          <a:noFill/>
        </p:spPr>
        <p:txBody>
          <a:bodyPr wrap="square">
            <a:spAutoFit/>
          </a:bodyPr>
          <a:lstStyle/>
          <a:p>
            <a:pPr algn="ctr"/>
            <a:r>
              <a:rPr lang="es-ES" sz="1000" dirty="0">
                <a:solidFill>
                  <a:schemeClr val="bg1"/>
                </a:solidFill>
              </a:rPr>
              <a:t>Google </a:t>
            </a:r>
            <a:r>
              <a:rPr lang="es-ES" sz="1000" dirty="0" err="1">
                <a:solidFill>
                  <a:schemeClr val="bg1"/>
                </a:solidFill>
              </a:rPr>
              <a:t>Translator</a:t>
            </a:r>
            <a:endParaRPr lang="es-ES" sz="1000" dirty="0">
              <a:solidFill>
                <a:schemeClr val="bg1"/>
              </a:solidFill>
            </a:endParaRPr>
          </a:p>
          <a:p>
            <a:pPr algn="ctr"/>
            <a:r>
              <a:rPr lang="es-ES" sz="1100" dirty="0" err="1">
                <a:solidFill>
                  <a:schemeClr val="bg1"/>
                </a:solidFill>
              </a:rPr>
              <a:t>Caliskan</a:t>
            </a:r>
            <a:r>
              <a:rPr lang="es-ES" sz="1100" dirty="0">
                <a:solidFill>
                  <a:schemeClr val="bg1"/>
                </a:solidFill>
              </a:rPr>
              <a:t>, Bryson, </a:t>
            </a:r>
            <a:r>
              <a:rPr lang="es-ES" sz="1100" dirty="0" err="1">
                <a:solidFill>
                  <a:schemeClr val="bg1"/>
                </a:solidFill>
              </a:rPr>
              <a:t>Narayanan</a:t>
            </a:r>
            <a:r>
              <a:rPr lang="es-ES" sz="1100" dirty="0">
                <a:solidFill>
                  <a:schemeClr val="bg1"/>
                </a:solidFill>
              </a:rPr>
              <a:t> (2017)</a:t>
            </a:r>
            <a:endParaRPr lang="es-ES" sz="1000" dirty="0">
              <a:solidFill>
                <a:schemeClr val="bg1"/>
              </a:solidFill>
            </a:endParaRPr>
          </a:p>
        </p:txBody>
      </p:sp>
    </p:spTree>
    <p:extLst>
      <p:ext uri="{BB962C8B-B14F-4D97-AF65-F5344CB8AC3E}">
        <p14:creationId xmlns:p14="http://schemas.microsoft.com/office/powerpoint/2010/main" val="857321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358900"/>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600" dirty="0">
                <a:solidFill>
                  <a:schemeClr val="bg1"/>
                </a:solidFill>
              </a:rPr>
              <a:t>DENIGRATION</a:t>
            </a:r>
          </a:p>
        </p:txBody>
      </p:sp>
      <p:sp>
        <p:nvSpPr>
          <p:cNvPr id="4" name="Marcador de texto 2">
            <a:extLst>
              <a:ext uri="{FF2B5EF4-FFF2-40B4-BE49-F238E27FC236}">
                <a16:creationId xmlns:a16="http://schemas.microsoft.com/office/drawing/2014/main" id="{D2AF5091-49AD-49CE-87A0-638738425A60}"/>
              </a:ext>
            </a:extLst>
          </p:cNvPr>
          <p:cNvSpPr txBox="1">
            <a:spLocks/>
          </p:cNvSpPr>
          <p:nvPr/>
        </p:nvSpPr>
        <p:spPr>
          <a:xfrm>
            <a:off x="641727" y="1063629"/>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dirty="0">
                <a:solidFill>
                  <a:schemeClr val="bg1"/>
                </a:solidFill>
                <a:latin typeface="Calibri" panose="020F0502020204030204" pitchFamily="34" charset="0"/>
                <a:cs typeface="Calibri" panose="020F0502020204030204" pitchFamily="34" charset="0"/>
              </a:rPr>
              <a:t>Cuando el sistema en si mismo forma parte de un proceso que es activamente despectivo y ofensivo.</a:t>
            </a:r>
            <a:endParaRPr lang="es-ES" dirty="0">
              <a:solidFill>
                <a:schemeClr val="bg1"/>
              </a:solidFill>
            </a:endParaRPr>
          </a:p>
        </p:txBody>
      </p:sp>
      <p:sp>
        <p:nvSpPr>
          <p:cNvPr id="20" name="CuadroTexto 19">
            <a:extLst>
              <a:ext uri="{FF2B5EF4-FFF2-40B4-BE49-F238E27FC236}">
                <a16:creationId xmlns:a16="http://schemas.microsoft.com/office/drawing/2014/main" id="{4CA73A8B-3983-4858-8D9A-0459FAC6C7FF}"/>
              </a:ext>
            </a:extLst>
          </p:cNvPr>
          <p:cNvSpPr txBox="1"/>
          <p:nvPr/>
        </p:nvSpPr>
        <p:spPr>
          <a:xfrm>
            <a:off x="1146828" y="5478360"/>
            <a:ext cx="8589036" cy="523220"/>
          </a:xfrm>
          <a:prstGeom prst="rect">
            <a:avLst/>
          </a:prstGeom>
          <a:noFill/>
        </p:spPr>
        <p:txBody>
          <a:bodyPr wrap="square">
            <a:spAutoFit/>
          </a:bodyPr>
          <a:lstStyle/>
          <a:p>
            <a:r>
              <a:rPr lang="es-ES" b="0" i="0" dirty="0">
                <a:solidFill>
                  <a:schemeClr val="bg1"/>
                </a:solidFill>
                <a:effectLst/>
                <a:latin typeface="ReithSans"/>
              </a:rPr>
              <a:t>A tan sólo un día de su lanzamiento por Microsoft, el chat </a:t>
            </a:r>
            <a:r>
              <a:rPr lang="es-ES" b="0" i="0" dirty="0" err="1">
                <a:solidFill>
                  <a:schemeClr val="bg1"/>
                </a:solidFill>
                <a:effectLst/>
                <a:latin typeface="ReithSans"/>
              </a:rPr>
              <a:t>bot</a:t>
            </a:r>
            <a:r>
              <a:rPr lang="es-ES" b="0" i="0" dirty="0">
                <a:solidFill>
                  <a:schemeClr val="bg1"/>
                </a:solidFill>
                <a:effectLst/>
                <a:latin typeface="ReithSans"/>
              </a:rPr>
              <a:t> </a:t>
            </a:r>
            <a:r>
              <a:rPr lang="es-ES" b="0" i="0" dirty="0" err="1">
                <a:solidFill>
                  <a:schemeClr val="bg1"/>
                </a:solidFill>
                <a:effectLst/>
                <a:latin typeface="ReithSans"/>
              </a:rPr>
              <a:t>Tay</a:t>
            </a:r>
            <a:r>
              <a:rPr lang="es-ES" b="0" i="0" dirty="0">
                <a:solidFill>
                  <a:schemeClr val="bg1"/>
                </a:solidFill>
                <a:effectLst/>
                <a:latin typeface="ReithSans"/>
              </a:rPr>
              <a:t> comenzó a emitir comentarios e insultos racistas y xenófobos (marzo 2016)</a:t>
            </a:r>
            <a:endParaRPr lang="es-ES" dirty="0">
              <a:solidFill>
                <a:schemeClr val="bg1"/>
              </a:solidFill>
            </a:endParaRPr>
          </a:p>
        </p:txBody>
      </p:sp>
      <p:pic>
        <p:nvPicPr>
          <p:cNvPr id="1028" name="Picture 4" descr="Tay, la &quot;bot&quot; de Microsoft">
            <a:extLst>
              <a:ext uri="{FF2B5EF4-FFF2-40B4-BE49-F238E27FC236}">
                <a16:creationId xmlns:a16="http://schemas.microsoft.com/office/drawing/2014/main" id="{FB079920-0CF9-49F1-8FDF-05E9D2FB3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539" y="2491338"/>
            <a:ext cx="4002007" cy="2657583"/>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34A24212-B0C8-4F49-804B-A2F8ADA114EF}"/>
              </a:ext>
            </a:extLst>
          </p:cNvPr>
          <p:cNvPicPr>
            <a:picLocks noChangeAspect="1"/>
          </p:cNvPicPr>
          <p:nvPr/>
        </p:nvPicPr>
        <p:blipFill>
          <a:blip r:embed="rId3"/>
          <a:stretch>
            <a:fillRect/>
          </a:stretch>
        </p:blipFill>
        <p:spPr>
          <a:xfrm>
            <a:off x="5441346" y="2491337"/>
            <a:ext cx="5715981" cy="2657583"/>
          </a:xfrm>
          <a:prstGeom prst="rect">
            <a:avLst/>
          </a:prstGeom>
        </p:spPr>
      </p:pic>
    </p:spTree>
    <p:extLst>
      <p:ext uri="{BB962C8B-B14F-4D97-AF65-F5344CB8AC3E}">
        <p14:creationId xmlns:p14="http://schemas.microsoft.com/office/powerpoint/2010/main" val="189104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358900"/>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OVER AND UNDER REPRESENTATION</a:t>
            </a:r>
          </a:p>
        </p:txBody>
      </p:sp>
      <p:sp>
        <p:nvSpPr>
          <p:cNvPr id="4" name="Marcador de texto 2">
            <a:extLst>
              <a:ext uri="{FF2B5EF4-FFF2-40B4-BE49-F238E27FC236}">
                <a16:creationId xmlns:a16="http://schemas.microsoft.com/office/drawing/2014/main" id="{D2AF5091-49AD-49CE-87A0-638738425A60}"/>
              </a:ext>
            </a:extLst>
          </p:cNvPr>
          <p:cNvSpPr txBox="1">
            <a:spLocks/>
          </p:cNvSpPr>
          <p:nvPr/>
        </p:nvSpPr>
        <p:spPr>
          <a:xfrm>
            <a:off x="641727" y="1063629"/>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dirty="0">
                <a:solidFill>
                  <a:schemeClr val="bg1"/>
                </a:solidFill>
                <a:latin typeface="Calibri" panose="020F0502020204030204" pitchFamily="34" charset="0"/>
                <a:cs typeface="Calibri" panose="020F0502020204030204" pitchFamily="34" charset="0"/>
              </a:rPr>
              <a:t>Cuando un modelo de machine learning arroja resultados todavía más sesgados que la sobre o infra representación de determinados grupos en la realidad.</a:t>
            </a:r>
            <a:endParaRPr lang="es-ES" dirty="0">
              <a:solidFill>
                <a:schemeClr val="bg1"/>
              </a:solidFill>
            </a:endParaRPr>
          </a:p>
        </p:txBody>
      </p:sp>
      <p:pic>
        <p:nvPicPr>
          <p:cNvPr id="5" name="Imagen 4">
            <a:extLst>
              <a:ext uri="{FF2B5EF4-FFF2-40B4-BE49-F238E27FC236}">
                <a16:creationId xmlns:a16="http://schemas.microsoft.com/office/drawing/2014/main" id="{23233952-3F26-482F-88D1-F652B2477514}"/>
              </a:ext>
            </a:extLst>
          </p:cNvPr>
          <p:cNvPicPr>
            <a:picLocks noChangeAspect="1"/>
          </p:cNvPicPr>
          <p:nvPr/>
        </p:nvPicPr>
        <p:blipFill>
          <a:blip r:embed="rId2"/>
          <a:stretch>
            <a:fillRect/>
          </a:stretch>
        </p:blipFill>
        <p:spPr>
          <a:xfrm>
            <a:off x="1218233" y="1747630"/>
            <a:ext cx="9755534" cy="4216586"/>
          </a:xfrm>
          <a:prstGeom prst="rect">
            <a:avLst/>
          </a:prstGeom>
        </p:spPr>
      </p:pic>
      <p:sp>
        <p:nvSpPr>
          <p:cNvPr id="10" name="CuadroTexto 9">
            <a:extLst>
              <a:ext uri="{FF2B5EF4-FFF2-40B4-BE49-F238E27FC236}">
                <a16:creationId xmlns:a16="http://schemas.microsoft.com/office/drawing/2014/main" id="{52C89E27-578A-4CB2-A109-A82B863FC89E}"/>
              </a:ext>
            </a:extLst>
          </p:cNvPr>
          <p:cNvSpPr txBox="1"/>
          <p:nvPr/>
        </p:nvSpPr>
        <p:spPr>
          <a:xfrm>
            <a:off x="4727795" y="6073170"/>
            <a:ext cx="2736410" cy="784830"/>
          </a:xfrm>
          <a:prstGeom prst="rect">
            <a:avLst/>
          </a:prstGeom>
          <a:noFill/>
        </p:spPr>
        <p:txBody>
          <a:bodyPr wrap="square">
            <a:spAutoFit/>
          </a:bodyPr>
          <a:lstStyle/>
          <a:p>
            <a:pPr algn="ctr"/>
            <a:r>
              <a:rPr lang="es-ES" sz="1200" dirty="0">
                <a:solidFill>
                  <a:schemeClr val="bg1"/>
                </a:solidFill>
              </a:rPr>
              <a:t>Google </a:t>
            </a:r>
            <a:r>
              <a:rPr lang="es-ES" sz="1200" dirty="0" err="1">
                <a:solidFill>
                  <a:schemeClr val="bg1"/>
                </a:solidFill>
              </a:rPr>
              <a:t>image</a:t>
            </a:r>
            <a:r>
              <a:rPr lang="es-ES" sz="1200" dirty="0">
                <a:solidFill>
                  <a:schemeClr val="bg1"/>
                </a:solidFill>
              </a:rPr>
              <a:t> </a:t>
            </a:r>
            <a:r>
              <a:rPr lang="es-ES" sz="1200" dirty="0" err="1">
                <a:solidFill>
                  <a:schemeClr val="bg1"/>
                </a:solidFill>
              </a:rPr>
              <a:t>search</a:t>
            </a:r>
            <a:r>
              <a:rPr lang="es-ES" sz="1200" dirty="0">
                <a:solidFill>
                  <a:schemeClr val="bg1"/>
                </a:solidFill>
              </a:rPr>
              <a:t> </a:t>
            </a:r>
            <a:r>
              <a:rPr lang="es-ES" sz="1200" dirty="0" err="1">
                <a:solidFill>
                  <a:schemeClr val="bg1"/>
                </a:solidFill>
              </a:rPr>
              <a:t>results</a:t>
            </a:r>
            <a:r>
              <a:rPr lang="es-ES" sz="1200" dirty="0">
                <a:solidFill>
                  <a:schemeClr val="bg1"/>
                </a:solidFill>
              </a:rPr>
              <a:t> </a:t>
            </a:r>
            <a:r>
              <a:rPr lang="es-ES" sz="1200" dirty="0" err="1">
                <a:solidFill>
                  <a:schemeClr val="bg1"/>
                </a:solidFill>
              </a:rPr>
              <a:t>for</a:t>
            </a:r>
            <a:r>
              <a:rPr lang="es-ES" sz="1200" dirty="0">
                <a:solidFill>
                  <a:schemeClr val="bg1"/>
                </a:solidFill>
              </a:rPr>
              <a:t> CEO</a:t>
            </a:r>
          </a:p>
          <a:p>
            <a:pPr algn="ctr"/>
            <a:r>
              <a:rPr lang="es-ES" sz="1200" dirty="0">
                <a:solidFill>
                  <a:schemeClr val="bg1"/>
                </a:solidFill>
              </a:rPr>
              <a:t>Kay, </a:t>
            </a:r>
            <a:r>
              <a:rPr lang="es-ES" sz="1200" dirty="0" err="1">
                <a:solidFill>
                  <a:schemeClr val="bg1"/>
                </a:solidFill>
              </a:rPr>
              <a:t>Matuszek</a:t>
            </a:r>
            <a:r>
              <a:rPr lang="es-ES" sz="1200" dirty="0">
                <a:solidFill>
                  <a:schemeClr val="bg1"/>
                </a:solidFill>
              </a:rPr>
              <a:t>, Munson (2015)</a:t>
            </a:r>
          </a:p>
          <a:p>
            <a:pPr algn="ctr"/>
            <a:endParaRPr lang="es-ES" sz="1200" dirty="0">
              <a:solidFill>
                <a:schemeClr val="bg1"/>
              </a:solidFill>
            </a:endParaRPr>
          </a:p>
          <a:p>
            <a:pPr algn="ctr"/>
            <a:r>
              <a:rPr lang="es-ES" sz="900" dirty="0">
                <a:solidFill>
                  <a:schemeClr val="bg1"/>
                </a:solidFill>
              </a:rPr>
              <a:t>(Ya corregido por Google)</a:t>
            </a:r>
            <a:endParaRPr lang="es-ES" dirty="0">
              <a:solidFill>
                <a:schemeClr val="bg1"/>
              </a:solidFill>
            </a:endParaRPr>
          </a:p>
        </p:txBody>
      </p:sp>
    </p:spTree>
    <p:extLst>
      <p:ext uri="{BB962C8B-B14F-4D97-AF65-F5344CB8AC3E}">
        <p14:creationId xmlns:p14="http://schemas.microsoft.com/office/powerpoint/2010/main" val="439668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EE68F71-546A-4047-A578-F58D7D845B7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6000"/>
                    </a14:imgEffect>
                  </a14:imgLayer>
                </a14:imgProps>
              </a:ext>
            </a:extLst>
          </a:blip>
          <a:stretch>
            <a:fillRect/>
          </a:stretch>
        </p:blipFill>
        <p:spPr>
          <a:xfrm>
            <a:off x="2384981" y="1411891"/>
            <a:ext cx="7192652" cy="4561757"/>
          </a:xfrm>
          <a:prstGeom prst="rect">
            <a:avLst/>
          </a:prstGeom>
        </p:spPr>
      </p:pic>
    </p:spTree>
    <p:extLst>
      <p:ext uri="{BB962C8B-B14F-4D97-AF65-F5344CB8AC3E}">
        <p14:creationId xmlns:p14="http://schemas.microsoft.com/office/powerpoint/2010/main" val="3378572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41132-0B20-4908-A541-7DF7CCA0CDD7}"/>
              </a:ext>
            </a:extLst>
          </p:cNvPr>
          <p:cNvSpPr>
            <a:spLocks noGrp="1"/>
          </p:cNvSpPr>
          <p:nvPr>
            <p:ph type="title"/>
          </p:nvPr>
        </p:nvSpPr>
        <p:spPr>
          <a:xfrm>
            <a:off x="652741" y="983874"/>
            <a:ext cx="10515600" cy="2852737"/>
          </a:xfrm>
        </p:spPr>
        <p:txBody>
          <a:bodyPr/>
          <a:lstStyle/>
          <a:p>
            <a:pPr algn="ctr"/>
            <a:r>
              <a:rPr lang="es-ES" dirty="0">
                <a:solidFill>
                  <a:schemeClr val="accent1"/>
                </a:solidFill>
              </a:rPr>
              <a:t>CAUSAS DE LOS SESGOS</a:t>
            </a:r>
          </a:p>
        </p:txBody>
      </p:sp>
    </p:spTree>
    <p:extLst>
      <p:ext uri="{BB962C8B-B14F-4D97-AF65-F5344CB8AC3E}">
        <p14:creationId xmlns:p14="http://schemas.microsoft.com/office/powerpoint/2010/main" val="3447991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Diagrama&#10;&#10;Descripción generada automáticamente">
            <a:extLst>
              <a:ext uri="{FF2B5EF4-FFF2-40B4-BE49-F238E27FC236}">
                <a16:creationId xmlns:a16="http://schemas.microsoft.com/office/drawing/2014/main" id="{8F58A865-0350-4D27-91A4-EC2BCBC8EDA5}"/>
              </a:ext>
            </a:extLst>
          </p:cNvPr>
          <p:cNvPicPr>
            <a:picLocks noChangeAspect="1"/>
          </p:cNvPicPr>
          <p:nvPr/>
        </p:nvPicPr>
        <p:blipFill>
          <a:blip r:embed="rId2"/>
          <a:stretch>
            <a:fillRect/>
          </a:stretch>
        </p:blipFill>
        <p:spPr>
          <a:xfrm>
            <a:off x="237252" y="492848"/>
            <a:ext cx="8155978" cy="5872303"/>
          </a:xfrm>
          <a:prstGeom prst="rect">
            <a:avLst/>
          </a:prstGeom>
        </p:spPr>
      </p:pic>
      <p:sp>
        <p:nvSpPr>
          <p:cNvPr id="2" name="Marcador de texto 2">
            <a:extLst>
              <a:ext uri="{FF2B5EF4-FFF2-40B4-BE49-F238E27FC236}">
                <a16:creationId xmlns:a16="http://schemas.microsoft.com/office/drawing/2014/main" id="{D6436657-EAAC-4CF7-A498-39C8D5C1B77C}"/>
              </a:ext>
            </a:extLst>
          </p:cNvPr>
          <p:cNvSpPr txBox="1">
            <a:spLocks/>
          </p:cNvSpPr>
          <p:nvPr/>
        </p:nvSpPr>
        <p:spPr>
          <a:xfrm>
            <a:off x="8393230" y="596765"/>
            <a:ext cx="3439978" cy="4443101"/>
          </a:xfrm>
        </p:spPr>
        <p:txBody>
          <a:bodyPr vert="horz" lIns="91440" tIns="45720" rIns="91440" bIns="45720" rtlCol="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20000"/>
              </a:lnSpc>
              <a:spcAft>
                <a:spcPts val="800"/>
              </a:spcAft>
            </a:pP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La </a:t>
            </a:r>
            <a:r>
              <a:rPr lang="en-US" sz="8600" b="1" kern="1200" dirty="0" err="1">
                <a:solidFill>
                  <a:schemeClr val="accent1">
                    <a:alpha val="80000"/>
                  </a:schemeClr>
                </a:solidFill>
                <a:latin typeface="Calibri" panose="020F0502020204030204" pitchFamily="34" charset="0"/>
                <a:ea typeface="+mn-ea"/>
                <a:cs typeface="Calibri" panose="020F0502020204030204" pitchFamily="34" charset="0"/>
              </a:rPr>
              <a:t>equidad</a:t>
            </a: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 es un </a:t>
            </a:r>
            <a:r>
              <a:rPr lang="en-US" sz="8600" b="1" kern="1200" dirty="0" err="1">
                <a:solidFill>
                  <a:schemeClr val="accent1">
                    <a:alpha val="80000"/>
                  </a:schemeClr>
                </a:solidFill>
                <a:latin typeface="Calibri" panose="020F0502020204030204" pitchFamily="34" charset="0"/>
                <a:ea typeface="+mn-ea"/>
                <a:cs typeface="Calibri" panose="020F0502020204030204" pitchFamily="34" charset="0"/>
              </a:rPr>
              <a:t>problema</a:t>
            </a: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 que debe </a:t>
            </a:r>
            <a:r>
              <a:rPr lang="en-US" sz="8600" b="1" kern="1200" dirty="0" err="1">
                <a:solidFill>
                  <a:schemeClr val="accent1">
                    <a:alpha val="80000"/>
                  </a:schemeClr>
                </a:solidFill>
                <a:latin typeface="Calibri" panose="020F0502020204030204" pitchFamily="34" charset="0"/>
                <a:ea typeface="+mn-ea"/>
                <a:cs typeface="Calibri" panose="020F0502020204030204" pitchFamily="34" charset="0"/>
              </a:rPr>
              <a:t>tenerse</a:t>
            </a: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 </a:t>
            </a:r>
            <a:r>
              <a:rPr lang="en-US" sz="8600" b="1" kern="1200" dirty="0" err="1">
                <a:solidFill>
                  <a:schemeClr val="accent1">
                    <a:alpha val="80000"/>
                  </a:schemeClr>
                </a:solidFill>
                <a:latin typeface="Calibri" panose="020F0502020204030204" pitchFamily="34" charset="0"/>
                <a:ea typeface="+mn-ea"/>
                <a:cs typeface="Calibri" panose="020F0502020204030204" pitchFamily="34" charset="0"/>
              </a:rPr>
              <a:t>muy</a:t>
            </a: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 </a:t>
            </a:r>
            <a:r>
              <a:rPr lang="en-US" sz="8600" b="1" kern="1200" dirty="0" err="1">
                <a:solidFill>
                  <a:schemeClr val="accent1">
                    <a:alpha val="80000"/>
                  </a:schemeClr>
                </a:solidFill>
                <a:latin typeface="Calibri" panose="020F0502020204030204" pitchFamily="34" charset="0"/>
                <a:ea typeface="+mn-ea"/>
                <a:cs typeface="Calibri" panose="020F0502020204030204" pitchFamily="34" charset="0"/>
              </a:rPr>
              <a:t>presente</a:t>
            </a: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 a lo largo de </a:t>
            </a:r>
            <a:r>
              <a:rPr lang="en-US" sz="8600" b="1" kern="1200" dirty="0" err="1">
                <a:solidFill>
                  <a:schemeClr val="accent1">
                    <a:alpha val="80000"/>
                  </a:schemeClr>
                </a:solidFill>
                <a:latin typeface="Calibri" panose="020F0502020204030204" pitchFamily="34" charset="0"/>
                <a:ea typeface="+mn-ea"/>
                <a:cs typeface="Calibri" panose="020F0502020204030204" pitchFamily="34" charset="0"/>
              </a:rPr>
              <a:t>todo</a:t>
            </a: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 </a:t>
            </a:r>
            <a:r>
              <a:rPr lang="en-US" sz="8600" b="1" kern="1200" dirty="0" err="1">
                <a:solidFill>
                  <a:schemeClr val="accent1">
                    <a:alpha val="80000"/>
                  </a:schemeClr>
                </a:solidFill>
                <a:latin typeface="Calibri" panose="020F0502020204030204" pitchFamily="34" charset="0"/>
                <a:ea typeface="+mn-ea"/>
                <a:cs typeface="Calibri" panose="020F0502020204030204" pitchFamily="34" charset="0"/>
              </a:rPr>
              <a:t>el</a:t>
            </a: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 </a:t>
            </a:r>
            <a:r>
              <a:rPr lang="en-US" sz="8600" b="1" kern="1200" dirty="0" err="1">
                <a:solidFill>
                  <a:schemeClr val="accent1">
                    <a:alpha val="80000"/>
                  </a:schemeClr>
                </a:solidFill>
                <a:latin typeface="Calibri" panose="020F0502020204030204" pitchFamily="34" charset="0"/>
                <a:ea typeface="+mn-ea"/>
                <a:cs typeface="Calibri" panose="020F0502020204030204" pitchFamily="34" charset="0"/>
              </a:rPr>
              <a:t>proceso</a:t>
            </a: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 de </a:t>
            </a:r>
            <a:r>
              <a:rPr lang="en-US" sz="8600" b="1" kern="1200" dirty="0" err="1">
                <a:solidFill>
                  <a:schemeClr val="accent1">
                    <a:alpha val="80000"/>
                  </a:schemeClr>
                </a:solidFill>
                <a:latin typeface="Calibri" panose="020F0502020204030204" pitchFamily="34" charset="0"/>
                <a:ea typeface="+mn-ea"/>
                <a:cs typeface="Calibri" panose="020F0502020204030204" pitchFamily="34" charset="0"/>
              </a:rPr>
              <a:t>desarrollo</a:t>
            </a: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 y </a:t>
            </a:r>
            <a:r>
              <a:rPr lang="en-US" sz="8600" b="1" kern="1200" dirty="0" err="1">
                <a:solidFill>
                  <a:schemeClr val="accent1">
                    <a:alpha val="80000"/>
                  </a:schemeClr>
                </a:solidFill>
                <a:latin typeface="Calibri" panose="020F0502020204030204" pitchFamily="34" charset="0"/>
                <a:ea typeface="+mn-ea"/>
                <a:cs typeface="Calibri" panose="020F0502020204030204" pitchFamily="34" charset="0"/>
              </a:rPr>
              <a:t>productivización</a:t>
            </a: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 del </a:t>
            </a:r>
            <a:r>
              <a:rPr lang="en-US" sz="8600" b="1" kern="1200" dirty="0" err="1">
                <a:solidFill>
                  <a:schemeClr val="accent1">
                    <a:alpha val="80000"/>
                  </a:schemeClr>
                </a:solidFill>
                <a:latin typeface="Calibri" panose="020F0502020204030204" pitchFamily="34" charset="0"/>
                <a:ea typeface="+mn-ea"/>
                <a:cs typeface="Calibri" panose="020F0502020204030204" pitchFamily="34" charset="0"/>
              </a:rPr>
              <a:t>modelo</a:t>
            </a:r>
            <a:r>
              <a:rPr lang="en-US" sz="8600" b="1" kern="1200" dirty="0">
                <a:solidFill>
                  <a:schemeClr val="accent1">
                    <a:alpha val="80000"/>
                  </a:schemeClr>
                </a:solidFill>
                <a:latin typeface="Calibri" panose="020F0502020204030204" pitchFamily="34" charset="0"/>
                <a:ea typeface="+mn-ea"/>
                <a:cs typeface="Calibri" panose="020F0502020204030204" pitchFamily="34" charset="0"/>
              </a:rPr>
              <a:t> de machine learning.</a:t>
            </a:r>
            <a:endParaRPr lang="en-US" sz="6400" b="1" kern="1200" dirty="0">
              <a:solidFill>
                <a:schemeClr val="accent1">
                  <a:alpha val="80000"/>
                </a:schemeClr>
              </a:solidFill>
              <a:latin typeface="Calibri" panose="020F0502020204030204" pitchFamily="34" charset="0"/>
              <a:ea typeface="+mn-ea"/>
              <a:cs typeface="Calibri" panose="020F0502020204030204" pitchFamily="34" charset="0"/>
            </a:endParaRPr>
          </a:p>
          <a:p>
            <a:pPr>
              <a:lnSpc>
                <a:spcPct val="120000"/>
              </a:lnSpc>
              <a:spcAft>
                <a:spcPts val="800"/>
              </a:spcAft>
            </a:pPr>
            <a:endParaRPr lang="en-US" sz="6400" kern="1200" dirty="0">
              <a:solidFill>
                <a:schemeClr val="bg1">
                  <a:alpha val="80000"/>
                </a:schemeClr>
              </a:solidFill>
              <a:latin typeface="Calibri" panose="020F0502020204030204" pitchFamily="34" charset="0"/>
              <a:ea typeface="+mn-ea"/>
              <a:cs typeface="Calibri" panose="020F0502020204030204" pitchFamily="34" charset="0"/>
            </a:endParaRPr>
          </a:p>
          <a:p>
            <a:pPr>
              <a:lnSpc>
                <a:spcPct val="120000"/>
              </a:lnSpc>
              <a:spcAft>
                <a:spcPts val="800"/>
              </a:spcAft>
            </a:pPr>
            <a:r>
              <a:rPr lang="en-US" sz="6400" kern="1200" dirty="0">
                <a:solidFill>
                  <a:schemeClr val="bg1">
                    <a:alpha val="80000"/>
                  </a:schemeClr>
                </a:solidFill>
                <a:latin typeface="Calibri" panose="020F0502020204030204" pitchFamily="34" charset="0"/>
                <a:ea typeface="+mn-ea"/>
                <a:cs typeface="Calibri" panose="020F0502020204030204" pitchFamily="34" charset="0"/>
              </a:rPr>
              <a:t>Las </a:t>
            </a:r>
            <a:r>
              <a:rPr lang="en-US" sz="6400" kern="1200" dirty="0" err="1">
                <a:solidFill>
                  <a:schemeClr val="bg1">
                    <a:alpha val="80000"/>
                  </a:schemeClr>
                </a:solidFill>
                <a:latin typeface="Calibri" panose="020F0502020204030204" pitchFamily="34" charset="0"/>
                <a:ea typeface="+mn-ea"/>
                <a:cs typeface="Calibri" panose="020F0502020204030204" pitchFamily="34" charset="0"/>
              </a:rPr>
              <a:t>decisiones</a:t>
            </a:r>
            <a:r>
              <a:rPr lang="en-US" sz="6400" kern="1200" dirty="0">
                <a:solidFill>
                  <a:schemeClr val="bg1">
                    <a:alpha val="80000"/>
                  </a:schemeClr>
                </a:solidFill>
                <a:latin typeface="Calibri" panose="020F0502020204030204" pitchFamily="34" charset="0"/>
                <a:ea typeface="+mn-ea"/>
                <a:cs typeface="Calibri" panose="020F0502020204030204" pitchFamily="34" charset="0"/>
              </a:rPr>
              <a:t> que se toman </a:t>
            </a:r>
            <a:r>
              <a:rPr lang="en-US" sz="6400" kern="1200" dirty="0" err="1">
                <a:solidFill>
                  <a:schemeClr val="bg1">
                    <a:alpha val="80000"/>
                  </a:schemeClr>
                </a:solidFill>
                <a:latin typeface="Calibri" panose="020F0502020204030204" pitchFamily="34" charset="0"/>
                <a:ea typeface="+mn-ea"/>
                <a:cs typeface="Calibri" panose="020F0502020204030204" pitchFamily="34" charset="0"/>
              </a:rPr>
              <a:t>en</a:t>
            </a:r>
            <a:r>
              <a:rPr lang="en-US" sz="6400" kern="1200" dirty="0">
                <a:solidFill>
                  <a:schemeClr val="bg1">
                    <a:alpha val="80000"/>
                  </a:schemeClr>
                </a:solidFill>
                <a:latin typeface="Calibri" panose="020F0502020204030204" pitchFamily="34" charset="0"/>
                <a:ea typeface="+mn-ea"/>
                <a:cs typeface="Calibri" panose="020F0502020204030204" pitchFamily="34" charset="0"/>
              </a:rPr>
              <a:t> </a:t>
            </a:r>
            <a:r>
              <a:rPr lang="en-US" sz="6400" kern="1200" dirty="0" err="1">
                <a:solidFill>
                  <a:schemeClr val="bg1">
                    <a:alpha val="80000"/>
                  </a:schemeClr>
                </a:solidFill>
                <a:latin typeface="Calibri" panose="020F0502020204030204" pitchFamily="34" charset="0"/>
                <a:ea typeface="+mn-ea"/>
                <a:cs typeface="Calibri" panose="020F0502020204030204" pitchFamily="34" charset="0"/>
              </a:rPr>
              <a:t>cada</a:t>
            </a:r>
            <a:r>
              <a:rPr lang="en-US" sz="6400" kern="1200" dirty="0">
                <a:solidFill>
                  <a:schemeClr val="bg1">
                    <a:alpha val="80000"/>
                  </a:schemeClr>
                </a:solidFill>
                <a:latin typeface="Calibri" panose="020F0502020204030204" pitchFamily="34" charset="0"/>
                <a:ea typeface="+mn-ea"/>
                <a:cs typeface="Calibri" panose="020F0502020204030204" pitchFamily="34" charset="0"/>
              </a:rPr>
              <a:t> punto del </a:t>
            </a:r>
            <a:r>
              <a:rPr lang="en-US" sz="6400" kern="1200" dirty="0" err="1">
                <a:solidFill>
                  <a:schemeClr val="bg1">
                    <a:alpha val="80000"/>
                  </a:schemeClr>
                </a:solidFill>
                <a:latin typeface="Calibri" panose="020F0502020204030204" pitchFamily="34" charset="0"/>
                <a:ea typeface="+mn-ea"/>
                <a:cs typeface="Calibri" panose="020F0502020204030204" pitchFamily="34" charset="0"/>
              </a:rPr>
              <a:t>proceso</a:t>
            </a:r>
            <a:r>
              <a:rPr lang="en-US" sz="6400" kern="1200" dirty="0">
                <a:solidFill>
                  <a:schemeClr val="bg1">
                    <a:alpha val="80000"/>
                  </a:schemeClr>
                </a:solidFill>
                <a:latin typeface="Calibri" panose="020F0502020204030204" pitchFamily="34" charset="0"/>
                <a:ea typeface="+mn-ea"/>
                <a:cs typeface="Calibri" panose="020F0502020204030204" pitchFamily="34" charset="0"/>
              </a:rPr>
              <a:t> </a:t>
            </a:r>
            <a:r>
              <a:rPr lang="en-US" sz="6400" kern="1200" dirty="0" err="1">
                <a:solidFill>
                  <a:schemeClr val="bg1">
                    <a:alpha val="80000"/>
                  </a:schemeClr>
                </a:solidFill>
                <a:latin typeface="Calibri" panose="020F0502020204030204" pitchFamily="34" charset="0"/>
                <a:ea typeface="+mn-ea"/>
                <a:cs typeface="Calibri" panose="020F0502020204030204" pitchFamily="34" charset="0"/>
              </a:rPr>
              <a:t>pueden</a:t>
            </a:r>
            <a:r>
              <a:rPr lang="en-US" sz="6400" kern="1200" dirty="0">
                <a:solidFill>
                  <a:schemeClr val="bg1">
                    <a:alpha val="80000"/>
                  </a:schemeClr>
                </a:solidFill>
                <a:latin typeface="Calibri" panose="020F0502020204030204" pitchFamily="34" charset="0"/>
                <a:ea typeface="+mn-ea"/>
                <a:cs typeface="Calibri" panose="020F0502020204030204" pitchFamily="34" charset="0"/>
              </a:rPr>
              <a:t> </a:t>
            </a:r>
            <a:r>
              <a:rPr lang="en-US" sz="6400" kern="1200" dirty="0" err="1">
                <a:solidFill>
                  <a:schemeClr val="bg1">
                    <a:alpha val="80000"/>
                  </a:schemeClr>
                </a:solidFill>
                <a:latin typeface="Calibri" panose="020F0502020204030204" pitchFamily="34" charset="0"/>
                <a:ea typeface="+mn-ea"/>
                <a:cs typeface="Calibri" panose="020F0502020204030204" pitchFamily="34" charset="0"/>
              </a:rPr>
              <a:t>introducir</a:t>
            </a:r>
            <a:r>
              <a:rPr lang="en-US" sz="6400" kern="1200" dirty="0">
                <a:solidFill>
                  <a:schemeClr val="bg1">
                    <a:alpha val="80000"/>
                  </a:schemeClr>
                </a:solidFill>
                <a:latin typeface="Calibri" panose="020F0502020204030204" pitchFamily="34" charset="0"/>
                <a:ea typeface="+mn-ea"/>
                <a:cs typeface="Calibri" panose="020F0502020204030204" pitchFamily="34" charset="0"/>
              </a:rPr>
              <a:t> </a:t>
            </a:r>
            <a:r>
              <a:rPr lang="en-US" sz="6400" kern="1200" dirty="0" err="1">
                <a:solidFill>
                  <a:schemeClr val="bg1">
                    <a:alpha val="80000"/>
                  </a:schemeClr>
                </a:solidFill>
                <a:latin typeface="Calibri" panose="020F0502020204030204" pitchFamily="34" charset="0"/>
                <a:ea typeface="+mn-ea"/>
                <a:cs typeface="Calibri" panose="020F0502020204030204" pitchFamily="34" charset="0"/>
              </a:rPr>
              <a:t>sesgos</a:t>
            </a:r>
            <a:r>
              <a:rPr lang="en-US" sz="6400" kern="1200" dirty="0">
                <a:solidFill>
                  <a:schemeClr val="bg1">
                    <a:alpha val="80000"/>
                  </a:schemeClr>
                </a:solidFill>
                <a:latin typeface="Calibri" panose="020F0502020204030204" pitchFamily="34" charset="0"/>
                <a:ea typeface="+mn-ea"/>
                <a:cs typeface="Calibri" panose="020F0502020204030204" pitchFamily="34" charset="0"/>
              </a:rPr>
              <a:t> </a:t>
            </a:r>
            <a:r>
              <a:rPr lang="en-US" sz="6400" kern="1200" dirty="0" err="1">
                <a:solidFill>
                  <a:schemeClr val="bg1">
                    <a:alpha val="80000"/>
                  </a:schemeClr>
                </a:solidFill>
                <a:latin typeface="Calibri" panose="020F0502020204030204" pitchFamily="34" charset="0"/>
                <a:ea typeface="+mn-ea"/>
                <a:cs typeface="Calibri" panose="020F0502020204030204" pitchFamily="34" charset="0"/>
              </a:rPr>
              <a:t>en</a:t>
            </a:r>
            <a:r>
              <a:rPr lang="en-US" sz="6400" kern="1200" dirty="0">
                <a:solidFill>
                  <a:schemeClr val="bg1">
                    <a:alpha val="80000"/>
                  </a:schemeClr>
                </a:solidFill>
                <a:latin typeface="Calibri" panose="020F0502020204030204" pitchFamily="34" charset="0"/>
                <a:ea typeface="+mn-ea"/>
                <a:cs typeface="Calibri" panose="020F0502020204030204" pitchFamily="34" charset="0"/>
              </a:rPr>
              <a:t> </a:t>
            </a:r>
            <a:r>
              <a:rPr lang="en-US" sz="6400" kern="1200" dirty="0" err="1">
                <a:solidFill>
                  <a:schemeClr val="bg1">
                    <a:alpha val="80000"/>
                  </a:schemeClr>
                </a:solidFill>
                <a:latin typeface="Calibri" panose="020F0502020204030204" pitchFamily="34" charset="0"/>
                <a:ea typeface="+mn-ea"/>
                <a:cs typeface="Calibri" panose="020F0502020204030204" pitchFamily="34" charset="0"/>
              </a:rPr>
              <a:t>el</a:t>
            </a:r>
            <a:r>
              <a:rPr lang="en-US" sz="6400" kern="1200" dirty="0">
                <a:solidFill>
                  <a:schemeClr val="bg1">
                    <a:alpha val="80000"/>
                  </a:schemeClr>
                </a:solidFill>
                <a:latin typeface="Calibri" panose="020F0502020204030204" pitchFamily="34" charset="0"/>
                <a:ea typeface="+mn-ea"/>
                <a:cs typeface="Calibri" panose="020F0502020204030204" pitchFamily="34" charset="0"/>
              </a:rPr>
              <a:t> </a:t>
            </a:r>
            <a:r>
              <a:rPr lang="en-US" sz="6400" kern="1200" dirty="0" err="1">
                <a:solidFill>
                  <a:schemeClr val="bg1">
                    <a:alpha val="80000"/>
                  </a:schemeClr>
                </a:solidFill>
                <a:latin typeface="Calibri" panose="020F0502020204030204" pitchFamily="34" charset="0"/>
                <a:ea typeface="+mn-ea"/>
                <a:cs typeface="Calibri" panose="020F0502020204030204" pitchFamily="34" charset="0"/>
              </a:rPr>
              <a:t>modelo</a:t>
            </a:r>
            <a:r>
              <a:rPr lang="en-US" sz="6400" kern="1200" dirty="0">
                <a:solidFill>
                  <a:schemeClr val="bg1">
                    <a:alpha val="80000"/>
                  </a:schemeClr>
                </a:solidFill>
                <a:latin typeface="Calibri" panose="020F0502020204030204" pitchFamily="34" charset="0"/>
                <a:ea typeface="+mn-ea"/>
                <a:cs typeface="Calibri" panose="020F0502020204030204" pitchFamily="34" charset="0"/>
              </a:rPr>
              <a:t>.</a:t>
            </a:r>
          </a:p>
          <a:p>
            <a:pPr>
              <a:lnSpc>
                <a:spcPct val="120000"/>
              </a:lnSpc>
              <a:spcAft>
                <a:spcPts val="800"/>
              </a:spcAft>
            </a:pPr>
            <a:endParaRPr lang="en-US" sz="4300" kern="1200" dirty="0">
              <a:solidFill>
                <a:schemeClr val="bg1">
                  <a:alpha val="80000"/>
                </a:schemeClr>
              </a:solidFill>
              <a:latin typeface="Calibri" panose="020F0502020204030204" pitchFamily="34" charset="0"/>
              <a:ea typeface="+mn-ea"/>
              <a:cs typeface="Calibri" panose="020F0502020204030204" pitchFamily="34" charset="0"/>
            </a:endParaRPr>
          </a:p>
          <a:p>
            <a:pPr>
              <a:lnSpc>
                <a:spcPct val="120000"/>
              </a:lnSpc>
              <a:spcAft>
                <a:spcPts val="800"/>
              </a:spcAft>
            </a:pPr>
            <a:endParaRPr lang="en-US" sz="4300" kern="1200" dirty="0">
              <a:solidFill>
                <a:schemeClr val="bg1"/>
              </a:solidFill>
              <a:latin typeface="Calibri" panose="020F0502020204030204" pitchFamily="34" charset="0"/>
              <a:ea typeface="+mn-ea"/>
              <a:cs typeface="Calibri" panose="020F0502020204030204" pitchFamily="34" charset="0"/>
            </a:endParaRPr>
          </a:p>
          <a:p>
            <a:pPr>
              <a:lnSpc>
                <a:spcPct val="120000"/>
              </a:lnSpc>
              <a:spcAft>
                <a:spcPts val="800"/>
              </a:spcAft>
            </a:pPr>
            <a:r>
              <a:rPr lang="en-US" sz="4400" b="1" i="0" dirty="0">
                <a:solidFill>
                  <a:schemeClr val="bg1"/>
                </a:solidFill>
                <a:effectLst/>
                <a:latin typeface="Calibri" panose="020F0502020204030204" pitchFamily="34" charset="0"/>
                <a:cs typeface="Calibri" panose="020F0502020204030204" pitchFamily="34" charset="0"/>
              </a:rPr>
              <a:t>FATE: Fairness, Accountability, Transparency, and Ethics in AI. </a:t>
            </a:r>
          </a:p>
          <a:p>
            <a:pPr>
              <a:lnSpc>
                <a:spcPct val="120000"/>
              </a:lnSpc>
              <a:spcAft>
                <a:spcPts val="800"/>
              </a:spcAft>
            </a:pPr>
            <a:r>
              <a:rPr lang="en-US" sz="4400" b="1" i="0" dirty="0">
                <a:solidFill>
                  <a:schemeClr val="bg1"/>
                </a:solidFill>
                <a:effectLst/>
                <a:latin typeface="Calibri" panose="020F0502020204030204" pitchFamily="34" charset="0"/>
                <a:cs typeface="Calibri" panose="020F0502020204030204" pitchFamily="34" charset="0"/>
              </a:rPr>
              <a:t>Microsoft Research. </a:t>
            </a:r>
            <a:r>
              <a:rPr lang="en-US" sz="4400" b="1" i="0" dirty="0">
                <a:solidFill>
                  <a:schemeClr val="bg1"/>
                </a:solidFill>
                <a:effectLst/>
                <a:latin typeface="Calibri" panose="020F0502020204030204" pitchFamily="34" charset="0"/>
                <a:cs typeface="Calibri" panose="020F0502020204030204" pitchFamily="34" charset="0"/>
                <a:hlinkClick r:id="rId3"/>
              </a:rPr>
              <a:t>https://www.microsoft.com/en-us/research/theme/fate/</a:t>
            </a:r>
            <a:endParaRPr lang="en-US" sz="4400" kern="1200" dirty="0">
              <a:solidFill>
                <a:schemeClr val="bg1"/>
              </a:solidFill>
              <a:latin typeface="Calibri" panose="020F0502020204030204" pitchFamily="34" charset="0"/>
              <a:ea typeface="+mn-ea"/>
              <a:cs typeface="Calibri" panose="020F0502020204030204" pitchFamily="34" charset="0"/>
            </a:endParaRPr>
          </a:p>
          <a:p>
            <a:pPr>
              <a:lnSpc>
                <a:spcPct val="120000"/>
              </a:lnSpc>
              <a:spcAft>
                <a:spcPts val="800"/>
              </a:spcAft>
            </a:pPr>
            <a:r>
              <a:rPr lang="en-US" sz="4400" b="0" i="0" dirty="0">
                <a:solidFill>
                  <a:schemeClr val="bg1"/>
                </a:solidFill>
                <a:effectLst/>
                <a:latin typeface="Calibri" panose="020F0502020204030204" pitchFamily="34" charset="0"/>
                <a:cs typeface="Calibri" panose="020F0502020204030204" pitchFamily="34" charset="0"/>
              </a:rPr>
              <a:t>Machine Learning and Fairness Webinar</a:t>
            </a:r>
            <a:endParaRPr lang="en-US" sz="4400" kern="1200" dirty="0">
              <a:solidFill>
                <a:schemeClr val="bg1"/>
              </a:solidFill>
              <a:latin typeface="Calibri" panose="020F0502020204030204" pitchFamily="34" charset="0"/>
              <a:ea typeface="+mn-ea"/>
              <a:cs typeface="Calibri" panose="020F0502020204030204" pitchFamily="34" charset="0"/>
            </a:endParaRPr>
          </a:p>
          <a:p>
            <a:pPr>
              <a:lnSpc>
                <a:spcPct val="120000"/>
              </a:lnSpc>
              <a:spcAft>
                <a:spcPts val="800"/>
              </a:spcAft>
            </a:pPr>
            <a:r>
              <a:rPr lang="en-US" sz="4400" kern="1200" dirty="0">
                <a:solidFill>
                  <a:schemeClr val="bg1">
                    <a:alpha val="80000"/>
                  </a:schemeClr>
                </a:solidFill>
                <a:latin typeface="Calibri" panose="020F0502020204030204" pitchFamily="34" charset="0"/>
                <a:ea typeface="+mn-ea"/>
                <a:cs typeface="Calibri" panose="020F0502020204030204" pitchFamily="34" charset="0"/>
              </a:rPr>
              <a:t>https://www.youtube.com/watch?v=7CH0xLWQLRw</a:t>
            </a:r>
          </a:p>
        </p:txBody>
      </p:sp>
      <p:sp>
        <p:nvSpPr>
          <p:cNvPr id="3" name="Diagrama de flujo: conector 2">
            <a:extLst>
              <a:ext uri="{FF2B5EF4-FFF2-40B4-BE49-F238E27FC236}">
                <a16:creationId xmlns:a16="http://schemas.microsoft.com/office/drawing/2014/main" id="{15241148-5D9D-4DB0-A2F7-B8BD5D360542}"/>
              </a:ext>
            </a:extLst>
          </p:cNvPr>
          <p:cNvSpPr/>
          <p:nvPr/>
        </p:nvSpPr>
        <p:spPr>
          <a:xfrm>
            <a:off x="4863735" y="1645921"/>
            <a:ext cx="999241" cy="9529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5812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Google Shape;122;ga1eac15f37_0_43"/>
          <p:cNvSpPr txBox="1">
            <a:spLocks noGrp="1"/>
          </p:cNvSpPr>
          <p:nvPr>
            <p:ph type="title"/>
          </p:nvPr>
        </p:nvSpPr>
        <p:spPr>
          <a:xfrm>
            <a:off x="827088" y="1641752"/>
            <a:ext cx="3527425" cy="4366936"/>
          </a:xfrm>
        </p:spPr>
        <p:txBody>
          <a:bodyPr spcFirstLastPara="1" vert="horz" lIns="91440" tIns="45720" rIns="91440" bIns="45720" rtlCol="0" anchor="t" anchorCtr="0">
            <a:normAutofit/>
          </a:bodyPr>
          <a:lstStyle/>
          <a:p>
            <a:pPr>
              <a:spcBef>
                <a:spcPct val="0"/>
              </a:spcBef>
              <a:buClr>
                <a:srgbClr val="FF0000"/>
              </a:buClr>
              <a:buSzPts val="4400"/>
            </a:pPr>
            <a:r>
              <a:rPr lang="en-US" kern="1200" dirty="0" err="1">
                <a:solidFill>
                  <a:schemeClr val="tx1"/>
                </a:solidFill>
                <a:latin typeface="Calibri" panose="020F0502020204030204" pitchFamily="34" charset="0"/>
                <a:ea typeface="+mj-ea"/>
                <a:cs typeface="Calibri" panose="020F0502020204030204" pitchFamily="34" charset="0"/>
              </a:rPr>
              <a:t>Resultados</a:t>
            </a:r>
            <a:r>
              <a:rPr lang="en-US" kern="1200" dirty="0">
                <a:solidFill>
                  <a:schemeClr val="tx1"/>
                </a:solidFill>
                <a:latin typeface="Calibri" panose="020F0502020204030204" pitchFamily="34" charset="0"/>
                <a:ea typeface="+mj-ea"/>
                <a:cs typeface="Calibri" panose="020F0502020204030204" pitchFamily="34" charset="0"/>
              </a:rPr>
              <a:t> </a:t>
            </a:r>
            <a:r>
              <a:rPr lang="en-US" kern="1200" dirty="0" err="1">
                <a:solidFill>
                  <a:schemeClr val="tx1"/>
                </a:solidFill>
                <a:latin typeface="Calibri" panose="020F0502020204030204" pitchFamily="34" charset="0"/>
                <a:ea typeface="+mj-ea"/>
                <a:cs typeface="Calibri" panose="020F0502020204030204" pitchFamily="34" charset="0"/>
              </a:rPr>
              <a:t>sesgados</a:t>
            </a:r>
            <a:r>
              <a:rPr lang="en-US" kern="1200" dirty="0">
                <a:solidFill>
                  <a:schemeClr val="tx1"/>
                </a:solidFill>
                <a:latin typeface="Calibri" panose="020F0502020204030204" pitchFamily="34" charset="0"/>
                <a:ea typeface="+mj-ea"/>
                <a:cs typeface="Calibri" panose="020F0502020204030204" pitchFamily="34" charset="0"/>
              </a:rPr>
              <a:t>… ¿</a:t>
            </a:r>
            <a:r>
              <a:rPr lang="en-US" kern="1200" dirty="0" err="1">
                <a:solidFill>
                  <a:schemeClr val="tx1"/>
                </a:solidFill>
                <a:latin typeface="Calibri" panose="020F0502020204030204" pitchFamily="34" charset="0"/>
                <a:ea typeface="+mj-ea"/>
                <a:cs typeface="Calibri" panose="020F0502020204030204" pitchFamily="34" charset="0"/>
              </a:rPr>
              <a:t>quién</a:t>
            </a:r>
            <a:r>
              <a:rPr lang="en-US" kern="1200" dirty="0">
                <a:solidFill>
                  <a:schemeClr val="tx1"/>
                </a:solidFill>
                <a:latin typeface="Calibri" panose="020F0502020204030204" pitchFamily="34" charset="0"/>
                <a:ea typeface="+mj-ea"/>
                <a:cs typeface="Calibri" panose="020F0502020204030204" pitchFamily="34" charset="0"/>
              </a:rPr>
              <a:t> sale </a:t>
            </a:r>
            <a:r>
              <a:rPr lang="en-US" kern="1200" dirty="0" err="1">
                <a:solidFill>
                  <a:schemeClr val="tx1"/>
                </a:solidFill>
                <a:latin typeface="Calibri" panose="020F0502020204030204" pitchFamily="34" charset="0"/>
                <a:ea typeface="+mj-ea"/>
                <a:cs typeface="Calibri" panose="020F0502020204030204" pitchFamily="34" charset="0"/>
              </a:rPr>
              <a:t>perdiendo</a:t>
            </a:r>
            <a:r>
              <a:rPr lang="en-US" kern="1200" dirty="0">
                <a:solidFill>
                  <a:schemeClr val="tx1"/>
                </a:solidFill>
                <a:latin typeface="Calibri" panose="020F0502020204030204" pitchFamily="34" charset="0"/>
                <a:ea typeface="+mj-ea"/>
                <a:cs typeface="Calibri" panose="020F0502020204030204" pitchFamily="34" charset="0"/>
              </a:rPr>
              <a:t>?</a:t>
            </a:r>
            <a:br>
              <a:rPr lang="en-US" kern="1200" dirty="0">
                <a:solidFill>
                  <a:schemeClr val="tx1"/>
                </a:solidFill>
                <a:latin typeface="Calibri" panose="020F0502020204030204" pitchFamily="34" charset="0"/>
                <a:ea typeface="+mj-ea"/>
                <a:cs typeface="Calibri" panose="020F0502020204030204" pitchFamily="34" charset="0"/>
              </a:rPr>
            </a:br>
            <a:br>
              <a:rPr lang="en-US" kern="1200" dirty="0">
                <a:solidFill>
                  <a:schemeClr val="tx1"/>
                </a:solidFill>
                <a:latin typeface="Calibri" panose="020F0502020204030204" pitchFamily="34" charset="0"/>
                <a:ea typeface="+mj-ea"/>
                <a:cs typeface="Calibri" panose="020F0502020204030204" pitchFamily="34" charset="0"/>
              </a:rPr>
            </a:br>
            <a:br>
              <a:rPr lang="en-US" b="1" kern="1200" dirty="0">
                <a:solidFill>
                  <a:schemeClr val="tx1"/>
                </a:solidFill>
                <a:latin typeface="Calibri" panose="020F0502020204030204" pitchFamily="34" charset="0"/>
                <a:ea typeface="+mn-ea"/>
                <a:cs typeface="Calibri" panose="020F0502020204030204" pitchFamily="34" charset="0"/>
              </a:rPr>
            </a:br>
            <a:endParaRPr lang="en-US" kern="1200" dirty="0">
              <a:solidFill>
                <a:schemeClr val="tx1"/>
              </a:solidFill>
              <a:latin typeface="Calibri" panose="020F0502020204030204" pitchFamily="34" charset="0"/>
              <a:ea typeface="+mj-ea"/>
              <a:cs typeface="Calibri" panose="020F0502020204030204" pitchFamily="34" charset="0"/>
            </a:endParaRPr>
          </a:p>
        </p:txBody>
      </p:sp>
      <p:sp>
        <p:nvSpPr>
          <p:cNvPr id="123" name="Google Shape;123;ga1eac15f37_0_43"/>
          <p:cNvSpPr txBox="1"/>
          <p:nvPr/>
        </p:nvSpPr>
        <p:spPr>
          <a:xfrm>
            <a:off x="4102185" y="1467774"/>
            <a:ext cx="7756735" cy="4980159"/>
          </a:xfrm>
        </p:spPr>
        <p:txBody>
          <a:bodyPr spcFirstLastPara="1" vert="horz" lIns="91440" tIns="45720" rIns="91440" bIns="45720" rtlCol="0" anchorCtr="0">
            <a:normAutofit fontScale="62500" lnSpcReduction="20000"/>
          </a:bodyPr>
          <a:lstStyle/>
          <a:p>
            <a:pPr marL="442913" indent="-358775">
              <a:lnSpc>
                <a:spcPct val="120000"/>
              </a:lnSpc>
              <a:spcAft>
                <a:spcPts val="800"/>
              </a:spcAft>
              <a:buClr>
                <a:schemeClr val="tx1"/>
              </a:buClr>
              <a:buFont typeface="Arial" panose="020B0604020202020204" pitchFamily="34" charset="0"/>
              <a:buChar char="•"/>
            </a:pPr>
            <a:r>
              <a:rPr lang="en-US" sz="3800" kern="1200" dirty="0">
                <a:solidFill>
                  <a:schemeClr val="tx1"/>
                </a:solidFill>
                <a:latin typeface="Calibri" panose="020F0502020204030204" pitchFamily="34" charset="0"/>
                <a:ea typeface="+mn-ea"/>
                <a:cs typeface="Calibri" panose="020F0502020204030204" pitchFamily="34" charset="0"/>
              </a:rPr>
              <a:t>Las </a:t>
            </a:r>
            <a:r>
              <a:rPr lang="en-US" sz="3800" kern="1200" dirty="0" err="1">
                <a:solidFill>
                  <a:schemeClr val="tx1"/>
                </a:solidFill>
                <a:latin typeface="Calibri" panose="020F0502020204030204" pitchFamily="34" charset="0"/>
                <a:ea typeface="+mn-ea"/>
                <a:cs typeface="Calibri" panose="020F0502020204030204" pitchFamily="34" charset="0"/>
              </a:rPr>
              <a:t>candidatas</a:t>
            </a:r>
            <a:r>
              <a:rPr lang="en-US" sz="3800" kern="1200" dirty="0">
                <a:solidFill>
                  <a:schemeClr val="tx1"/>
                </a:solidFill>
                <a:latin typeface="Calibri" panose="020F0502020204030204" pitchFamily="34" charset="0"/>
                <a:ea typeface="+mn-ea"/>
                <a:cs typeface="Calibri" panose="020F0502020204030204" pitchFamily="34" charset="0"/>
              </a:rPr>
              <a:t> </a:t>
            </a:r>
            <a:r>
              <a:rPr lang="en-US" sz="3800" kern="1200" dirty="0" err="1">
                <a:solidFill>
                  <a:schemeClr val="tx1"/>
                </a:solidFill>
                <a:latin typeface="Calibri" panose="020F0502020204030204" pitchFamily="34" charset="0"/>
                <a:ea typeface="+mn-ea"/>
                <a:cs typeface="Calibri" panose="020F0502020204030204" pitchFamily="34" charset="0"/>
              </a:rPr>
              <a:t>descartadas</a:t>
            </a:r>
            <a:r>
              <a:rPr lang="en-US" sz="3800" kern="1200" dirty="0">
                <a:solidFill>
                  <a:schemeClr val="tx1"/>
                </a:solidFill>
                <a:latin typeface="Calibri" panose="020F0502020204030204" pitchFamily="34" charset="0"/>
                <a:ea typeface="+mn-ea"/>
                <a:cs typeface="Calibri" panose="020F0502020204030204" pitchFamily="34" charset="0"/>
              </a:rPr>
              <a:t> por </a:t>
            </a:r>
            <a:r>
              <a:rPr lang="en-US" sz="3800" kern="1200" dirty="0" err="1">
                <a:solidFill>
                  <a:schemeClr val="tx1"/>
                </a:solidFill>
                <a:latin typeface="Calibri" panose="020F0502020204030204" pitchFamily="34" charset="0"/>
                <a:ea typeface="+mn-ea"/>
                <a:cs typeface="Calibri" panose="020F0502020204030204" pitchFamily="34" charset="0"/>
              </a:rPr>
              <a:t>el</a:t>
            </a:r>
            <a:r>
              <a:rPr lang="en-US" sz="3800" kern="1200" dirty="0">
                <a:solidFill>
                  <a:schemeClr val="tx1"/>
                </a:solidFill>
                <a:latin typeface="Calibri" panose="020F0502020204030204" pitchFamily="34" charset="0"/>
                <a:ea typeface="+mn-ea"/>
                <a:cs typeface="Calibri" panose="020F0502020204030204" pitchFamily="34" charset="0"/>
              </a:rPr>
              <a:t> </a:t>
            </a:r>
            <a:r>
              <a:rPr lang="en-US" sz="3800" kern="1200" dirty="0" err="1">
                <a:solidFill>
                  <a:schemeClr val="tx1"/>
                </a:solidFill>
                <a:latin typeface="Calibri" panose="020F0502020204030204" pitchFamily="34" charset="0"/>
                <a:ea typeface="+mn-ea"/>
                <a:cs typeface="Calibri" panose="020F0502020204030204" pitchFamily="34" charset="0"/>
              </a:rPr>
              <a:t>algoritmo</a:t>
            </a:r>
            <a:r>
              <a:rPr lang="en-US" sz="3800" kern="1200" dirty="0">
                <a:solidFill>
                  <a:schemeClr val="tx1"/>
                </a:solidFill>
                <a:latin typeface="Calibri" panose="020F0502020204030204" pitchFamily="34" charset="0"/>
                <a:ea typeface="+mn-ea"/>
                <a:cs typeface="Calibri" panose="020F0502020204030204" pitchFamily="34" charset="0"/>
              </a:rPr>
              <a:t>. </a:t>
            </a:r>
          </a:p>
          <a:p>
            <a:pPr marL="457200" indent="-373063">
              <a:lnSpc>
                <a:spcPct val="120000"/>
              </a:lnSpc>
              <a:spcAft>
                <a:spcPts val="800"/>
              </a:spcAft>
              <a:buClr>
                <a:schemeClr val="tx1"/>
              </a:buClr>
              <a:buFont typeface="Arial" panose="020B0604020202020204" pitchFamily="34" charset="0"/>
              <a:buChar char="•"/>
            </a:pPr>
            <a:r>
              <a:rPr lang="en-US" sz="3800" kern="1200" dirty="0" err="1">
                <a:solidFill>
                  <a:schemeClr val="tx1"/>
                </a:solidFill>
                <a:latin typeface="Calibri" panose="020F0502020204030204" pitchFamily="34" charset="0"/>
                <a:ea typeface="+mn-ea"/>
                <a:cs typeface="Calibri" panose="020F0502020204030204" pitchFamily="34" charset="0"/>
              </a:rPr>
              <a:t>Ámazon</a:t>
            </a:r>
            <a:r>
              <a:rPr lang="en-US" sz="3800" kern="1200" dirty="0">
                <a:solidFill>
                  <a:schemeClr val="tx1"/>
                </a:solidFill>
                <a:latin typeface="Calibri" panose="020F0502020204030204" pitchFamily="34" charset="0"/>
                <a:ea typeface="+mn-ea"/>
                <a:cs typeface="Calibri" panose="020F0502020204030204" pitchFamily="34" charset="0"/>
              </a:rPr>
              <a:t>,</a:t>
            </a:r>
            <a:endParaRPr lang="en-US" sz="2900" kern="1200" dirty="0">
              <a:solidFill>
                <a:schemeClr val="tx1"/>
              </a:solidFill>
              <a:latin typeface="Calibri" panose="020F0502020204030204" pitchFamily="34" charset="0"/>
              <a:ea typeface="+mn-ea"/>
              <a:cs typeface="Calibri" panose="020F0502020204030204" pitchFamily="34" charset="0"/>
            </a:endParaRPr>
          </a:p>
          <a:p>
            <a:pPr marL="811213">
              <a:lnSpc>
                <a:spcPct val="120000"/>
              </a:lnSpc>
              <a:spcAft>
                <a:spcPts val="800"/>
              </a:spcAft>
              <a:buClr>
                <a:schemeClr val="tx1"/>
              </a:buClr>
            </a:pPr>
            <a:r>
              <a:rPr lang="en-US" sz="2900" kern="1200" dirty="0" err="1">
                <a:solidFill>
                  <a:schemeClr val="tx1"/>
                </a:solidFill>
                <a:latin typeface="Calibri" panose="020F0502020204030204" pitchFamily="34" charset="0"/>
                <a:ea typeface="+mn-ea"/>
                <a:cs typeface="Calibri" panose="020F0502020204030204" pitchFamily="34" charset="0"/>
              </a:rPr>
              <a:t>Daño</a:t>
            </a:r>
            <a:r>
              <a:rPr lang="en-US" sz="2900" kern="1200" dirty="0">
                <a:solidFill>
                  <a:schemeClr val="tx1"/>
                </a:solidFill>
                <a:latin typeface="Calibri" panose="020F0502020204030204" pitchFamily="34" charset="0"/>
                <a:ea typeface="+mn-ea"/>
                <a:cs typeface="Calibri" panose="020F0502020204030204" pitchFamily="34" charset="0"/>
              </a:rPr>
              <a:t> </a:t>
            </a:r>
            <a:r>
              <a:rPr lang="en-US" sz="2900" kern="1200" dirty="0" err="1">
                <a:solidFill>
                  <a:schemeClr val="tx1"/>
                </a:solidFill>
                <a:latin typeface="Calibri" panose="020F0502020204030204" pitchFamily="34" charset="0"/>
                <a:ea typeface="+mn-ea"/>
                <a:cs typeface="Calibri" panose="020F0502020204030204" pitchFamily="34" charset="0"/>
              </a:rPr>
              <a:t>reputacional</a:t>
            </a:r>
            <a:r>
              <a:rPr lang="en-US" sz="2900" kern="1200" dirty="0">
                <a:solidFill>
                  <a:schemeClr val="tx1"/>
                </a:solidFill>
                <a:latin typeface="Calibri" panose="020F0502020204030204" pitchFamily="34" charset="0"/>
                <a:ea typeface="+mn-ea"/>
                <a:cs typeface="Calibri" panose="020F0502020204030204" pitchFamily="34" charset="0"/>
              </a:rPr>
              <a:t>… ¿</a:t>
            </a:r>
            <a:r>
              <a:rPr lang="en-US" sz="2900" kern="1200" dirty="0" err="1">
                <a:solidFill>
                  <a:schemeClr val="tx1"/>
                </a:solidFill>
                <a:latin typeface="Calibri" panose="020F0502020204030204" pitchFamily="34" charset="0"/>
                <a:ea typeface="+mn-ea"/>
                <a:cs typeface="Calibri" panose="020F0502020204030204" pitchFamily="34" charset="0"/>
              </a:rPr>
              <a:t>Cuántas</a:t>
            </a:r>
            <a:r>
              <a:rPr lang="en-US" sz="2900" kern="1200" dirty="0">
                <a:solidFill>
                  <a:schemeClr val="tx1"/>
                </a:solidFill>
                <a:latin typeface="Calibri" panose="020F0502020204030204" pitchFamily="34" charset="0"/>
                <a:ea typeface="+mn-ea"/>
                <a:cs typeface="Calibri" panose="020F0502020204030204" pitchFamily="34" charset="0"/>
              </a:rPr>
              <a:t> </a:t>
            </a:r>
            <a:r>
              <a:rPr lang="en-US" sz="2900" kern="1200" dirty="0" err="1">
                <a:solidFill>
                  <a:schemeClr val="tx1"/>
                </a:solidFill>
                <a:latin typeface="Calibri" panose="020F0502020204030204" pitchFamily="34" charset="0"/>
                <a:ea typeface="+mn-ea"/>
                <a:cs typeface="Calibri" panose="020F0502020204030204" pitchFamily="34" charset="0"/>
              </a:rPr>
              <a:t>empresas</a:t>
            </a:r>
            <a:r>
              <a:rPr lang="en-US" sz="2900" kern="1200" dirty="0">
                <a:solidFill>
                  <a:schemeClr val="tx1"/>
                </a:solidFill>
                <a:latin typeface="Calibri" panose="020F0502020204030204" pitchFamily="34" charset="0"/>
                <a:ea typeface="+mn-ea"/>
                <a:cs typeface="Calibri" panose="020F0502020204030204" pitchFamily="34" charset="0"/>
              </a:rPr>
              <a:t> </a:t>
            </a:r>
            <a:r>
              <a:rPr lang="en-US" sz="2900" kern="1200" dirty="0" err="1">
                <a:solidFill>
                  <a:schemeClr val="tx1"/>
                </a:solidFill>
                <a:latin typeface="Calibri" panose="020F0502020204030204" pitchFamily="34" charset="0"/>
                <a:ea typeface="+mn-ea"/>
                <a:cs typeface="Calibri" panose="020F0502020204030204" pitchFamily="34" charset="0"/>
              </a:rPr>
              <a:t>pueden</a:t>
            </a:r>
            <a:r>
              <a:rPr lang="en-US" sz="2900" kern="1200" dirty="0">
                <a:solidFill>
                  <a:schemeClr val="tx1"/>
                </a:solidFill>
                <a:latin typeface="Calibri" panose="020F0502020204030204" pitchFamily="34" charset="0"/>
                <a:ea typeface="+mn-ea"/>
                <a:cs typeface="Calibri" panose="020F0502020204030204" pitchFamily="34" charset="0"/>
              </a:rPr>
              <a:t> </a:t>
            </a:r>
            <a:r>
              <a:rPr lang="en-US" sz="2900" kern="1200" dirty="0" err="1">
                <a:solidFill>
                  <a:schemeClr val="tx1"/>
                </a:solidFill>
                <a:latin typeface="Calibri" panose="020F0502020204030204" pitchFamily="34" charset="0"/>
                <a:ea typeface="+mn-ea"/>
                <a:cs typeface="Calibri" panose="020F0502020204030204" pitchFamily="34" charset="0"/>
              </a:rPr>
              <a:t>sobrevivir</a:t>
            </a:r>
            <a:r>
              <a:rPr lang="en-US" sz="2900" kern="1200" dirty="0">
                <a:solidFill>
                  <a:schemeClr val="tx1"/>
                </a:solidFill>
                <a:latin typeface="Calibri" panose="020F0502020204030204" pitchFamily="34" charset="0"/>
                <a:ea typeface="+mn-ea"/>
                <a:cs typeface="Calibri" panose="020F0502020204030204" pitchFamily="34" charset="0"/>
              </a:rPr>
              <a:t> a </a:t>
            </a:r>
            <a:r>
              <a:rPr lang="en-US" sz="2900" kern="1200" dirty="0" err="1">
                <a:solidFill>
                  <a:schemeClr val="tx1"/>
                </a:solidFill>
                <a:latin typeface="Calibri" panose="020F0502020204030204" pitchFamily="34" charset="0"/>
                <a:ea typeface="+mn-ea"/>
                <a:cs typeface="Calibri" panose="020F0502020204030204" pitchFamily="34" charset="0"/>
              </a:rPr>
              <a:t>tal</a:t>
            </a:r>
            <a:r>
              <a:rPr lang="en-US" sz="2900" kern="1200" dirty="0">
                <a:solidFill>
                  <a:schemeClr val="tx1"/>
                </a:solidFill>
                <a:latin typeface="Calibri" panose="020F0502020204030204" pitchFamily="34" charset="0"/>
                <a:ea typeface="+mn-ea"/>
                <a:cs typeface="Calibri" panose="020F0502020204030204" pitchFamily="34" charset="0"/>
              </a:rPr>
              <a:t> </a:t>
            </a:r>
            <a:r>
              <a:rPr lang="en-US" sz="2900" kern="1200" dirty="0" err="1">
                <a:solidFill>
                  <a:schemeClr val="tx1"/>
                </a:solidFill>
                <a:latin typeface="Calibri" panose="020F0502020204030204" pitchFamily="34" charset="0"/>
                <a:ea typeface="+mn-ea"/>
                <a:cs typeface="Calibri" panose="020F0502020204030204" pitchFamily="34" charset="0"/>
              </a:rPr>
              <a:t>daño</a:t>
            </a:r>
            <a:r>
              <a:rPr lang="en-US" sz="2900" kern="1200" dirty="0">
                <a:solidFill>
                  <a:schemeClr val="tx1"/>
                </a:solidFill>
                <a:latin typeface="Calibri" panose="020F0502020204030204" pitchFamily="34" charset="0"/>
                <a:ea typeface="+mn-ea"/>
                <a:cs typeface="Calibri" panose="020F0502020204030204" pitchFamily="34" charset="0"/>
              </a:rPr>
              <a:t>?</a:t>
            </a:r>
          </a:p>
          <a:p>
            <a:pPr marL="811213">
              <a:lnSpc>
                <a:spcPct val="120000"/>
              </a:lnSpc>
              <a:spcAft>
                <a:spcPts val="800"/>
              </a:spcAft>
              <a:buClr>
                <a:schemeClr val="tx1"/>
              </a:buClr>
            </a:pPr>
            <a:r>
              <a:rPr lang="en-US" sz="2900" kern="1200" dirty="0" err="1">
                <a:solidFill>
                  <a:schemeClr val="tx1"/>
                </a:solidFill>
                <a:latin typeface="Calibri" panose="020F0502020204030204" pitchFamily="34" charset="0"/>
                <a:ea typeface="+mn-ea"/>
                <a:cs typeface="Calibri" panose="020F0502020204030204" pitchFamily="34" charset="0"/>
              </a:rPr>
              <a:t>Pérdida</a:t>
            </a:r>
            <a:r>
              <a:rPr lang="en-US" sz="2900" kern="1200" dirty="0">
                <a:solidFill>
                  <a:schemeClr val="tx1"/>
                </a:solidFill>
                <a:latin typeface="Calibri" panose="020F0502020204030204" pitchFamily="34" charset="0"/>
                <a:ea typeface="+mn-ea"/>
                <a:cs typeface="Calibri" panose="020F0502020204030204" pitchFamily="34" charset="0"/>
              </a:rPr>
              <a:t> de </a:t>
            </a:r>
            <a:r>
              <a:rPr lang="en-US" sz="2900" kern="1200" dirty="0" err="1">
                <a:solidFill>
                  <a:schemeClr val="tx1"/>
                </a:solidFill>
                <a:latin typeface="Calibri" panose="020F0502020204030204" pitchFamily="34" charset="0"/>
                <a:ea typeface="+mn-ea"/>
                <a:cs typeface="Calibri" panose="020F0502020204030204" pitchFamily="34" charset="0"/>
              </a:rPr>
              <a:t>talento</a:t>
            </a:r>
            <a:r>
              <a:rPr lang="en-US" sz="2900" kern="1200" dirty="0">
                <a:solidFill>
                  <a:schemeClr val="tx1"/>
                </a:solidFill>
                <a:latin typeface="Calibri" panose="020F0502020204030204" pitchFamily="34" charset="0"/>
                <a:ea typeface="+mn-ea"/>
                <a:cs typeface="Calibri" panose="020F0502020204030204" pitchFamily="34" charset="0"/>
              </a:rPr>
              <a:t> </a:t>
            </a:r>
            <a:r>
              <a:rPr lang="en-US" sz="2900" kern="1200" dirty="0" err="1">
                <a:solidFill>
                  <a:schemeClr val="tx1"/>
                </a:solidFill>
                <a:latin typeface="Calibri" panose="020F0502020204030204" pitchFamily="34" charset="0"/>
                <a:ea typeface="+mn-ea"/>
                <a:cs typeface="Calibri" panose="020F0502020204030204" pitchFamily="34" charset="0"/>
              </a:rPr>
              <a:t>femenino</a:t>
            </a:r>
            <a:r>
              <a:rPr lang="en-US" sz="2900" kern="1200" dirty="0">
                <a:solidFill>
                  <a:schemeClr val="tx1"/>
                </a:solidFill>
                <a:latin typeface="Calibri" panose="020F0502020204030204" pitchFamily="34" charset="0"/>
                <a:ea typeface="+mn-ea"/>
                <a:cs typeface="Calibri" panose="020F0502020204030204" pitchFamily="34" charset="0"/>
              </a:rPr>
              <a:t>.</a:t>
            </a:r>
          </a:p>
          <a:p>
            <a:pPr marL="457200" indent="-373063">
              <a:lnSpc>
                <a:spcPct val="120000"/>
              </a:lnSpc>
              <a:spcAft>
                <a:spcPts val="800"/>
              </a:spcAft>
              <a:buClr>
                <a:schemeClr val="tx1"/>
              </a:buClr>
              <a:buFont typeface="Arial" panose="020B0604020202020204" pitchFamily="34" charset="0"/>
              <a:buChar char="•"/>
            </a:pPr>
            <a:r>
              <a:rPr lang="en-US" sz="3800" kern="1200" dirty="0">
                <a:solidFill>
                  <a:schemeClr val="tx1"/>
                </a:solidFill>
                <a:latin typeface="Calibri" panose="020F0502020204030204" pitchFamily="34" charset="0"/>
                <a:ea typeface="+mn-ea"/>
                <a:cs typeface="Calibri" panose="020F0502020204030204" pitchFamily="34" charset="0"/>
              </a:rPr>
              <a:t>Los </a:t>
            </a:r>
            <a:r>
              <a:rPr lang="en-US" sz="3800" kern="1200" dirty="0" err="1">
                <a:solidFill>
                  <a:schemeClr val="tx1"/>
                </a:solidFill>
                <a:latin typeface="Calibri" panose="020F0502020204030204" pitchFamily="34" charset="0"/>
                <a:ea typeface="+mn-ea"/>
                <a:cs typeface="Calibri" panose="020F0502020204030204" pitchFamily="34" charset="0"/>
              </a:rPr>
              <a:t>empleados</a:t>
            </a:r>
            <a:r>
              <a:rPr lang="en-US" sz="3800" kern="1200" dirty="0">
                <a:solidFill>
                  <a:schemeClr val="tx1"/>
                </a:solidFill>
                <a:latin typeface="Calibri" panose="020F0502020204030204" pitchFamily="34" charset="0"/>
                <a:ea typeface="+mn-ea"/>
                <a:cs typeface="Calibri" panose="020F0502020204030204" pitchFamily="34" charset="0"/>
              </a:rPr>
              <a:t> de </a:t>
            </a:r>
            <a:r>
              <a:rPr lang="en-US" sz="3800" kern="1200" dirty="0" err="1">
                <a:solidFill>
                  <a:schemeClr val="tx1"/>
                </a:solidFill>
                <a:latin typeface="Calibri" panose="020F0502020204030204" pitchFamily="34" charset="0"/>
                <a:ea typeface="+mn-ea"/>
                <a:cs typeface="Calibri" panose="020F0502020204030204" pitchFamily="34" charset="0"/>
              </a:rPr>
              <a:t>amazón</a:t>
            </a:r>
            <a:r>
              <a:rPr lang="en-US" sz="3800" kern="1200" dirty="0">
                <a:solidFill>
                  <a:schemeClr val="tx1"/>
                </a:solidFill>
                <a:latin typeface="Calibri" panose="020F0502020204030204" pitchFamily="34" charset="0"/>
                <a:ea typeface="+mn-ea"/>
                <a:cs typeface="Calibri" panose="020F0502020204030204" pitchFamily="34" charset="0"/>
              </a:rPr>
              <a:t> que </a:t>
            </a:r>
            <a:r>
              <a:rPr lang="en-US" sz="3800" kern="1200" dirty="0" err="1">
                <a:solidFill>
                  <a:schemeClr val="tx1"/>
                </a:solidFill>
                <a:latin typeface="Calibri" panose="020F0502020204030204" pitchFamily="34" charset="0"/>
                <a:ea typeface="+mn-ea"/>
                <a:cs typeface="Calibri" panose="020F0502020204030204" pitchFamily="34" charset="0"/>
              </a:rPr>
              <a:t>desarrollaron</a:t>
            </a:r>
            <a:r>
              <a:rPr lang="en-US" sz="3800" kern="1200" dirty="0">
                <a:solidFill>
                  <a:schemeClr val="tx1"/>
                </a:solidFill>
                <a:latin typeface="Calibri" panose="020F0502020204030204" pitchFamily="34" charset="0"/>
                <a:ea typeface="+mn-ea"/>
                <a:cs typeface="Calibri" panose="020F0502020204030204" pitchFamily="34" charset="0"/>
              </a:rPr>
              <a:t> </a:t>
            </a:r>
            <a:r>
              <a:rPr lang="en-US" sz="3800" kern="1200" dirty="0" err="1">
                <a:solidFill>
                  <a:schemeClr val="tx1"/>
                </a:solidFill>
                <a:latin typeface="Calibri" panose="020F0502020204030204" pitchFamily="34" charset="0"/>
                <a:ea typeface="+mn-ea"/>
                <a:cs typeface="Calibri" panose="020F0502020204030204" pitchFamily="34" charset="0"/>
              </a:rPr>
              <a:t>el</a:t>
            </a:r>
            <a:r>
              <a:rPr lang="en-US" sz="3800" kern="1200" dirty="0">
                <a:solidFill>
                  <a:schemeClr val="tx1"/>
                </a:solidFill>
                <a:latin typeface="Calibri" panose="020F0502020204030204" pitchFamily="34" charset="0"/>
                <a:ea typeface="+mn-ea"/>
                <a:cs typeface="Calibri" panose="020F0502020204030204" pitchFamily="34" charset="0"/>
              </a:rPr>
              <a:t> </a:t>
            </a:r>
            <a:r>
              <a:rPr lang="en-US" sz="3800" kern="1200" dirty="0" err="1">
                <a:solidFill>
                  <a:schemeClr val="tx1"/>
                </a:solidFill>
                <a:latin typeface="Calibri" panose="020F0502020204030204" pitchFamily="34" charset="0"/>
                <a:ea typeface="+mn-ea"/>
                <a:cs typeface="Calibri" panose="020F0502020204030204" pitchFamily="34" charset="0"/>
              </a:rPr>
              <a:t>algoritmo</a:t>
            </a:r>
            <a:r>
              <a:rPr lang="en-US" sz="3800" kern="1200" dirty="0">
                <a:solidFill>
                  <a:schemeClr val="tx1"/>
                </a:solidFill>
                <a:latin typeface="Calibri" panose="020F0502020204030204" pitchFamily="34" charset="0"/>
                <a:ea typeface="+mn-ea"/>
                <a:cs typeface="Calibri" panose="020F0502020204030204" pitchFamily="34" charset="0"/>
              </a:rPr>
              <a:t> (</a:t>
            </a:r>
            <a:r>
              <a:rPr lang="en-US" sz="3800" kern="1200" dirty="0" err="1">
                <a:solidFill>
                  <a:schemeClr val="tx1"/>
                </a:solidFill>
                <a:latin typeface="Calibri" panose="020F0502020204030204" pitchFamily="34" charset="0"/>
                <a:ea typeface="+mn-ea"/>
                <a:cs typeface="Calibri" panose="020F0502020204030204" pitchFamily="34" charset="0"/>
              </a:rPr>
              <a:t>el</a:t>
            </a:r>
            <a:r>
              <a:rPr lang="en-US" sz="3800" kern="1200" dirty="0">
                <a:solidFill>
                  <a:schemeClr val="tx1"/>
                </a:solidFill>
                <a:latin typeface="Calibri" panose="020F0502020204030204" pitchFamily="34" charset="0"/>
                <a:ea typeface="+mn-ea"/>
                <a:cs typeface="Calibri" panose="020F0502020204030204" pitchFamily="34" charset="0"/>
              </a:rPr>
              <a:t> </a:t>
            </a:r>
            <a:r>
              <a:rPr lang="en-US" sz="3800" kern="1200" dirty="0" err="1">
                <a:solidFill>
                  <a:schemeClr val="tx1"/>
                </a:solidFill>
                <a:latin typeface="Calibri" panose="020F0502020204030204" pitchFamily="34" charset="0"/>
                <a:ea typeface="+mn-ea"/>
                <a:cs typeface="Calibri" panose="020F0502020204030204" pitchFamily="34" charset="0"/>
              </a:rPr>
              <a:t>departamento</a:t>
            </a:r>
            <a:r>
              <a:rPr lang="en-US" sz="3800" kern="1200" dirty="0">
                <a:solidFill>
                  <a:schemeClr val="tx1"/>
                </a:solidFill>
                <a:latin typeface="Calibri" panose="020F0502020204030204" pitchFamily="34" charset="0"/>
                <a:ea typeface="+mn-ea"/>
                <a:cs typeface="Calibri" panose="020F0502020204030204" pitchFamily="34" charset="0"/>
              </a:rPr>
              <a:t> </a:t>
            </a:r>
            <a:r>
              <a:rPr lang="en-US" sz="3800" kern="1200" dirty="0" err="1">
                <a:solidFill>
                  <a:schemeClr val="tx1"/>
                </a:solidFill>
                <a:latin typeface="Calibri" panose="020F0502020204030204" pitchFamily="34" charset="0"/>
                <a:ea typeface="+mn-ea"/>
                <a:cs typeface="Calibri" panose="020F0502020204030204" pitchFamily="34" charset="0"/>
              </a:rPr>
              <a:t>fue</a:t>
            </a:r>
            <a:r>
              <a:rPr lang="en-US" sz="3800" kern="1200" dirty="0">
                <a:solidFill>
                  <a:schemeClr val="tx1"/>
                </a:solidFill>
                <a:latin typeface="Calibri" panose="020F0502020204030204" pitchFamily="34" charset="0"/>
                <a:ea typeface="+mn-ea"/>
                <a:cs typeface="Calibri" panose="020F0502020204030204" pitchFamily="34" charset="0"/>
              </a:rPr>
              <a:t> </a:t>
            </a:r>
            <a:r>
              <a:rPr lang="en-US" sz="3800" kern="1200" dirty="0" err="1">
                <a:solidFill>
                  <a:schemeClr val="tx1"/>
                </a:solidFill>
                <a:latin typeface="Calibri" panose="020F0502020204030204" pitchFamily="34" charset="0"/>
                <a:ea typeface="+mn-ea"/>
                <a:cs typeface="Calibri" panose="020F0502020204030204" pitchFamily="34" charset="0"/>
              </a:rPr>
              <a:t>desmantelado</a:t>
            </a:r>
            <a:r>
              <a:rPr lang="en-US" sz="3800" kern="1200" dirty="0">
                <a:solidFill>
                  <a:schemeClr val="tx1"/>
                </a:solidFill>
                <a:latin typeface="Calibri" panose="020F0502020204030204" pitchFamily="34" charset="0"/>
                <a:ea typeface="+mn-ea"/>
                <a:cs typeface="Calibri" panose="020F0502020204030204" pitchFamily="34" charset="0"/>
              </a:rPr>
              <a:t>).</a:t>
            </a:r>
          </a:p>
          <a:p>
            <a:pPr marL="457200" indent="-373063">
              <a:lnSpc>
                <a:spcPct val="120000"/>
              </a:lnSpc>
              <a:spcAft>
                <a:spcPts val="800"/>
              </a:spcAft>
              <a:buClr>
                <a:schemeClr val="tx1"/>
              </a:buClr>
              <a:buFont typeface="Arial" panose="020B0604020202020204" pitchFamily="34" charset="0"/>
              <a:buChar char="•"/>
            </a:pPr>
            <a:r>
              <a:rPr lang="en-US" sz="3800" kern="1200" dirty="0">
                <a:solidFill>
                  <a:schemeClr val="tx1"/>
                </a:solidFill>
                <a:latin typeface="Calibri" panose="020F0502020204030204" pitchFamily="34" charset="0"/>
                <a:ea typeface="+mn-ea"/>
                <a:cs typeface="Calibri" panose="020F0502020204030204" pitchFamily="34" charset="0"/>
              </a:rPr>
              <a:t>La </a:t>
            </a:r>
            <a:r>
              <a:rPr lang="en-US" sz="3800" kern="1200" dirty="0" err="1">
                <a:solidFill>
                  <a:schemeClr val="tx1"/>
                </a:solidFill>
                <a:latin typeface="Calibri" panose="020F0502020204030204" pitchFamily="34" charset="0"/>
                <a:ea typeface="+mn-ea"/>
                <a:cs typeface="Calibri" panose="020F0502020204030204" pitchFamily="34" charset="0"/>
              </a:rPr>
              <a:t>sociedad</a:t>
            </a:r>
            <a:r>
              <a:rPr lang="en-US" sz="3800" kern="1200" dirty="0">
                <a:solidFill>
                  <a:schemeClr val="tx1"/>
                </a:solidFill>
                <a:latin typeface="Calibri" panose="020F0502020204030204" pitchFamily="34" charset="0"/>
                <a:ea typeface="+mn-ea"/>
                <a:cs typeface="Calibri" panose="020F0502020204030204" pitchFamily="34" charset="0"/>
              </a:rPr>
              <a:t> </a:t>
            </a:r>
            <a:r>
              <a:rPr lang="en-US" sz="3800" kern="1200" dirty="0" err="1">
                <a:solidFill>
                  <a:schemeClr val="tx1"/>
                </a:solidFill>
                <a:latin typeface="Calibri" panose="020F0502020204030204" pitchFamily="34" charset="0"/>
                <a:ea typeface="+mn-ea"/>
                <a:cs typeface="Calibri" panose="020F0502020204030204" pitchFamily="34" charset="0"/>
              </a:rPr>
              <a:t>en</a:t>
            </a:r>
            <a:r>
              <a:rPr lang="en-US" sz="3800" kern="1200" dirty="0">
                <a:solidFill>
                  <a:schemeClr val="tx1"/>
                </a:solidFill>
                <a:latin typeface="Calibri" panose="020F0502020204030204" pitchFamily="34" charset="0"/>
                <a:ea typeface="+mn-ea"/>
                <a:cs typeface="Calibri" panose="020F0502020204030204" pitchFamily="34" charset="0"/>
              </a:rPr>
              <a:t> </a:t>
            </a:r>
            <a:r>
              <a:rPr lang="en-US" sz="3800" kern="1200" dirty="0" err="1">
                <a:solidFill>
                  <a:schemeClr val="tx1"/>
                </a:solidFill>
                <a:latin typeface="Calibri" panose="020F0502020204030204" pitchFamily="34" charset="0"/>
                <a:ea typeface="+mn-ea"/>
                <a:cs typeface="Calibri" panose="020F0502020204030204" pitchFamily="34" charset="0"/>
              </a:rPr>
              <a:t>su</a:t>
            </a:r>
            <a:r>
              <a:rPr lang="en-US" sz="3800" kern="1200" dirty="0">
                <a:solidFill>
                  <a:schemeClr val="tx1"/>
                </a:solidFill>
                <a:latin typeface="Calibri" panose="020F0502020204030204" pitchFamily="34" charset="0"/>
                <a:ea typeface="+mn-ea"/>
                <a:cs typeface="Calibri" panose="020F0502020204030204" pitchFamily="34" charset="0"/>
              </a:rPr>
              <a:t> conjunto, </a:t>
            </a:r>
          </a:p>
          <a:p>
            <a:pPr marL="811213" lvl="2">
              <a:lnSpc>
                <a:spcPct val="120000"/>
              </a:lnSpc>
              <a:spcAft>
                <a:spcPts val="800"/>
              </a:spcAft>
              <a:buClr>
                <a:schemeClr val="tx1"/>
              </a:buClr>
            </a:pPr>
            <a:r>
              <a:rPr lang="en-US" sz="2900" kern="1200" dirty="0">
                <a:solidFill>
                  <a:schemeClr val="tx1"/>
                </a:solidFill>
                <a:latin typeface="Calibri" panose="020F0502020204030204" pitchFamily="34" charset="0"/>
                <a:ea typeface="+mn-ea"/>
                <a:cs typeface="Calibri" panose="020F0502020204030204" pitchFamily="34" charset="0"/>
              </a:rPr>
              <a:t>por </a:t>
            </a:r>
            <a:r>
              <a:rPr lang="en-US" sz="2900" kern="1200" dirty="0" err="1">
                <a:solidFill>
                  <a:schemeClr val="tx1"/>
                </a:solidFill>
                <a:latin typeface="Calibri" panose="020F0502020204030204" pitchFamily="34" charset="0"/>
                <a:ea typeface="+mn-ea"/>
                <a:cs typeface="Calibri" panose="020F0502020204030204" pitchFamily="34" charset="0"/>
              </a:rPr>
              <a:t>el</a:t>
            </a:r>
            <a:r>
              <a:rPr lang="en-US" sz="2900" kern="1200" dirty="0">
                <a:solidFill>
                  <a:schemeClr val="tx1"/>
                </a:solidFill>
                <a:latin typeface="Calibri" panose="020F0502020204030204" pitchFamily="34" charset="0"/>
                <a:ea typeface="+mn-ea"/>
                <a:cs typeface="Calibri" panose="020F0502020204030204" pitchFamily="34" charset="0"/>
              </a:rPr>
              <a:t> </a:t>
            </a:r>
            <a:r>
              <a:rPr lang="en-US" sz="2900" kern="1200" dirty="0" err="1">
                <a:solidFill>
                  <a:schemeClr val="tx1"/>
                </a:solidFill>
                <a:latin typeface="Calibri" panose="020F0502020204030204" pitchFamily="34" charset="0"/>
                <a:ea typeface="+mn-ea"/>
                <a:cs typeface="Calibri" panose="020F0502020204030204" pitchFamily="34" charset="0"/>
              </a:rPr>
              <a:t>daño</a:t>
            </a:r>
            <a:r>
              <a:rPr lang="en-US" sz="2900" kern="1200" dirty="0">
                <a:solidFill>
                  <a:schemeClr val="tx1"/>
                </a:solidFill>
                <a:latin typeface="Calibri" panose="020F0502020204030204" pitchFamily="34" charset="0"/>
                <a:ea typeface="+mn-ea"/>
                <a:cs typeface="Calibri" panose="020F0502020204030204" pitchFamily="34" charset="0"/>
              </a:rPr>
              <a:t> que a medio y largo </a:t>
            </a:r>
            <a:r>
              <a:rPr lang="en-US" sz="2900" kern="1200" dirty="0" err="1">
                <a:solidFill>
                  <a:schemeClr val="tx1"/>
                </a:solidFill>
                <a:latin typeface="Calibri" panose="020F0502020204030204" pitchFamily="34" charset="0"/>
                <a:ea typeface="+mn-ea"/>
                <a:cs typeface="Calibri" panose="020F0502020204030204" pitchFamily="34" charset="0"/>
              </a:rPr>
              <a:t>plazo</a:t>
            </a:r>
            <a:r>
              <a:rPr lang="en-US" sz="2900" kern="1200" dirty="0">
                <a:solidFill>
                  <a:schemeClr val="tx1"/>
                </a:solidFill>
                <a:latin typeface="Calibri" panose="020F0502020204030204" pitchFamily="34" charset="0"/>
                <a:ea typeface="+mn-ea"/>
                <a:cs typeface="Calibri" panose="020F0502020204030204" pitchFamily="34" charset="0"/>
              </a:rPr>
              <a:t> van a </a:t>
            </a:r>
            <a:r>
              <a:rPr lang="en-US" sz="2900" kern="1200" dirty="0" err="1">
                <a:solidFill>
                  <a:schemeClr val="tx1"/>
                </a:solidFill>
                <a:latin typeface="Calibri" panose="020F0502020204030204" pitchFamily="34" charset="0"/>
                <a:ea typeface="+mn-ea"/>
                <a:cs typeface="Calibri" panose="020F0502020204030204" pitchFamily="34" charset="0"/>
              </a:rPr>
              <a:t>hacer</a:t>
            </a:r>
            <a:r>
              <a:rPr lang="en-US" sz="2900" kern="1200" dirty="0">
                <a:solidFill>
                  <a:schemeClr val="tx1"/>
                </a:solidFill>
                <a:latin typeface="Calibri" panose="020F0502020204030204" pitchFamily="34" charset="0"/>
                <a:ea typeface="+mn-ea"/>
                <a:cs typeface="Calibri" panose="020F0502020204030204" pitchFamily="34" charset="0"/>
              </a:rPr>
              <a:t> los </a:t>
            </a:r>
            <a:r>
              <a:rPr lang="en-US" sz="2900" kern="1200" dirty="0" err="1">
                <a:solidFill>
                  <a:schemeClr val="tx1"/>
                </a:solidFill>
                <a:latin typeface="Calibri" panose="020F0502020204030204" pitchFamily="34" charset="0"/>
                <a:ea typeface="+mn-ea"/>
                <a:cs typeface="Calibri" panose="020F0502020204030204" pitchFamily="34" charset="0"/>
              </a:rPr>
              <a:t>algoritmos</a:t>
            </a:r>
            <a:r>
              <a:rPr lang="en-US" sz="2900" kern="1200" dirty="0">
                <a:solidFill>
                  <a:schemeClr val="tx1"/>
                </a:solidFill>
                <a:latin typeface="Calibri" panose="020F0502020204030204" pitchFamily="34" charset="0"/>
                <a:ea typeface="+mn-ea"/>
                <a:cs typeface="Calibri" panose="020F0502020204030204" pitchFamily="34" charset="0"/>
              </a:rPr>
              <a:t> mal </a:t>
            </a:r>
            <a:r>
              <a:rPr lang="en-US" sz="2900" kern="1200" dirty="0" err="1">
                <a:solidFill>
                  <a:schemeClr val="tx1"/>
                </a:solidFill>
                <a:latin typeface="Calibri" panose="020F0502020204030204" pitchFamily="34" charset="0"/>
                <a:ea typeface="+mn-ea"/>
                <a:cs typeface="Calibri" panose="020F0502020204030204" pitchFamily="34" charset="0"/>
              </a:rPr>
              <a:t>diseñados</a:t>
            </a:r>
            <a:r>
              <a:rPr lang="en-US" sz="2900" kern="1200" dirty="0">
                <a:solidFill>
                  <a:schemeClr val="tx1"/>
                </a:solidFill>
                <a:latin typeface="Calibri" panose="020F0502020204030204" pitchFamily="34" charset="0"/>
                <a:ea typeface="+mn-ea"/>
                <a:cs typeface="Calibri" panose="020F0502020204030204" pitchFamily="34" charset="0"/>
              </a:rPr>
              <a:t>…y </a:t>
            </a:r>
          </a:p>
          <a:p>
            <a:pPr marL="811213">
              <a:lnSpc>
                <a:spcPct val="120000"/>
              </a:lnSpc>
              <a:spcAft>
                <a:spcPts val="800"/>
              </a:spcAft>
              <a:buClr>
                <a:schemeClr val="tx1"/>
              </a:buClr>
            </a:pPr>
            <a:r>
              <a:rPr lang="en-US" sz="2900" kern="1200" dirty="0">
                <a:solidFill>
                  <a:schemeClr val="tx1"/>
                </a:solidFill>
                <a:latin typeface="Calibri" panose="020F0502020204030204" pitchFamily="34" charset="0"/>
                <a:ea typeface="+mn-ea"/>
                <a:cs typeface="Calibri" panose="020F0502020204030204" pitchFamily="34" charset="0"/>
              </a:rPr>
              <a:t>por </a:t>
            </a:r>
            <a:r>
              <a:rPr lang="en-US" sz="2900" kern="1200" dirty="0" err="1">
                <a:solidFill>
                  <a:schemeClr val="tx1"/>
                </a:solidFill>
                <a:latin typeface="Calibri" panose="020F0502020204030204" pitchFamily="34" charset="0"/>
                <a:ea typeface="+mn-ea"/>
                <a:cs typeface="Calibri" panose="020F0502020204030204" pitchFamily="34" charset="0"/>
              </a:rPr>
              <a:t>perder</a:t>
            </a:r>
            <a:r>
              <a:rPr lang="en-US" sz="2900" kern="1200" dirty="0">
                <a:solidFill>
                  <a:schemeClr val="tx1"/>
                </a:solidFill>
                <a:latin typeface="Calibri" panose="020F0502020204030204" pitchFamily="34" charset="0"/>
                <a:ea typeface="+mn-ea"/>
                <a:cs typeface="Calibri" panose="020F0502020204030204" pitchFamily="34" charset="0"/>
              </a:rPr>
              <a:t> los </a:t>
            </a:r>
            <a:r>
              <a:rPr lang="en-US" sz="2900" kern="1200" dirty="0" err="1">
                <a:solidFill>
                  <a:schemeClr val="tx1"/>
                </a:solidFill>
                <a:latin typeface="Calibri" panose="020F0502020204030204" pitchFamily="34" charset="0"/>
                <a:ea typeface="+mn-ea"/>
                <a:cs typeface="Calibri" panose="020F0502020204030204" pitchFamily="34" charset="0"/>
              </a:rPr>
              <a:t>enormes</a:t>
            </a:r>
            <a:r>
              <a:rPr lang="en-US" sz="2900" kern="1200" dirty="0">
                <a:solidFill>
                  <a:schemeClr val="tx1"/>
                </a:solidFill>
                <a:latin typeface="Calibri" panose="020F0502020204030204" pitchFamily="34" charset="0"/>
                <a:ea typeface="+mn-ea"/>
                <a:cs typeface="Calibri" panose="020F0502020204030204" pitchFamily="34" charset="0"/>
              </a:rPr>
              <a:t> </a:t>
            </a:r>
            <a:r>
              <a:rPr lang="en-US" sz="2900" kern="1200" dirty="0" err="1">
                <a:solidFill>
                  <a:schemeClr val="tx1"/>
                </a:solidFill>
                <a:latin typeface="Calibri" panose="020F0502020204030204" pitchFamily="34" charset="0"/>
                <a:ea typeface="+mn-ea"/>
                <a:cs typeface="Calibri" panose="020F0502020204030204" pitchFamily="34" charset="0"/>
              </a:rPr>
              <a:t>beneficios</a:t>
            </a:r>
            <a:r>
              <a:rPr lang="en-US" sz="2900" kern="1200" dirty="0">
                <a:solidFill>
                  <a:schemeClr val="tx1"/>
                </a:solidFill>
                <a:latin typeface="Calibri" panose="020F0502020204030204" pitchFamily="34" charset="0"/>
                <a:ea typeface="+mn-ea"/>
                <a:cs typeface="Calibri" panose="020F0502020204030204" pitchFamily="34" charset="0"/>
              </a:rPr>
              <a:t> de una IA bien </a:t>
            </a:r>
            <a:r>
              <a:rPr lang="en-US" sz="2900" kern="1200" dirty="0" err="1">
                <a:solidFill>
                  <a:schemeClr val="tx1"/>
                </a:solidFill>
                <a:latin typeface="Calibri" panose="020F0502020204030204" pitchFamily="34" charset="0"/>
                <a:ea typeface="+mn-ea"/>
                <a:cs typeface="Calibri" panose="020F0502020204030204" pitchFamily="34" charset="0"/>
              </a:rPr>
              <a:t>diseñada</a:t>
            </a:r>
            <a:r>
              <a:rPr lang="en-US" sz="2900" kern="1200" dirty="0">
                <a:solidFill>
                  <a:schemeClr val="tx1"/>
                </a:solidFill>
                <a:latin typeface="Calibri" panose="020F0502020204030204" pitchFamily="34" charset="0"/>
                <a:ea typeface="+mn-ea"/>
                <a:cs typeface="Calibri" panose="020F0502020204030204" pitchFamily="34" charset="0"/>
              </a:rPr>
              <a:t>. </a:t>
            </a:r>
          </a:p>
          <a:p>
            <a:pPr marL="342900" indent="-228600">
              <a:lnSpc>
                <a:spcPct val="120000"/>
              </a:lnSpc>
              <a:spcAft>
                <a:spcPts val="800"/>
              </a:spcAft>
              <a:buClr>
                <a:schemeClr val="tx1"/>
              </a:buClr>
              <a:buFont typeface="Arial" panose="020B0604020202020204" pitchFamily="34" charset="0"/>
              <a:buChar char="•"/>
            </a:pPr>
            <a:r>
              <a:rPr lang="en-US" sz="3800" kern="1200" dirty="0">
                <a:solidFill>
                  <a:schemeClr val="tx1"/>
                </a:solidFill>
                <a:latin typeface="Calibri" panose="020F0502020204030204" pitchFamily="34" charset="0"/>
                <a:ea typeface="+mn-ea"/>
                <a:cs typeface="Calibri" panose="020F0502020204030204" pitchFamily="34" charset="0"/>
              </a:rPr>
              <a:t>La </a:t>
            </a:r>
            <a:r>
              <a:rPr lang="en-US" sz="3800" kern="1200" dirty="0" err="1">
                <a:solidFill>
                  <a:schemeClr val="tx1"/>
                </a:solidFill>
                <a:latin typeface="Calibri" panose="020F0502020204030204" pitchFamily="34" charset="0"/>
                <a:ea typeface="+mn-ea"/>
                <a:cs typeface="Calibri" panose="020F0502020204030204" pitchFamily="34" charset="0"/>
              </a:rPr>
              <a:t>inteligencia</a:t>
            </a:r>
            <a:r>
              <a:rPr lang="en-US" sz="3800" kern="1200" dirty="0">
                <a:solidFill>
                  <a:schemeClr val="tx1"/>
                </a:solidFill>
                <a:latin typeface="Calibri" panose="020F0502020204030204" pitchFamily="34" charset="0"/>
                <a:ea typeface="+mn-ea"/>
                <a:cs typeface="Calibri" panose="020F0502020204030204" pitchFamily="34" charset="0"/>
              </a:rPr>
              <a:t> artificial … ¿nuevo </a:t>
            </a:r>
            <a:r>
              <a:rPr lang="en-US" sz="3800" kern="1200" dirty="0" err="1">
                <a:solidFill>
                  <a:schemeClr val="tx1"/>
                </a:solidFill>
                <a:latin typeface="Calibri" panose="020F0502020204030204" pitchFamily="34" charset="0"/>
                <a:ea typeface="+mn-ea"/>
                <a:cs typeface="Calibri" panose="020F0502020204030204" pitchFamily="34" charset="0"/>
              </a:rPr>
              <a:t>invierno</a:t>
            </a:r>
            <a:r>
              <a:rPr lang="en-US" sz="3800" kern="1200" dirty="0">
                <a:solidFill>
                  <a:schemeClr val="tx1"/>
                </a:solidFill>
                <a:latin typeface="Calibri" panose="020F0502020204030204" pitchFamily="34" charset="0"/>
                <a:ea typeface="+mn-ea"/>
                <a:cs typeface="Calibri" panose="020F0502020204030204" pitchFamily="34" charset="0"/>
              </a:rPr>
              <a:t> de la IA?</a:t>
            </a:r>
            <a:r>
              <a:rPr lang="en-US" sz="3800" b="1" kern="1200" dirty="0">
                <a:solidFill>
                  <a:schemeClr val="tx1"/>
                </a:solidFill>
                <a:latin typeface="Calibri" panose="020F0502020204030204" pitchFamily="34" charset="0"/>
                <a:ea typeface="+mn-ea"/>
                <a:cs typeface="Calibri" panose="020F0502020204030204" pitchFamily="34" charset="0"/>
              </a:rPr>
              <a:t> </a:t>
            </a:r>
          </a:p>
          <a:p>
            <a:pPr marL="114300">
              <a:lnSpc>
                <a:spcPct val="120000"/>
              </a:lnSpc>
              <a:spcAft>
                <a:spcPts val="800"/>
              </a:spcAft>
              <a:buClr>
                <a:schemeClr val="tx1"/>
              </a:buClr>
            </a:pPr>
            <a:r>
              <a:rPr lang="en-US" sz="3200" b="1" kern="1200" dirty="0" err="1">
                <a:solidFill>
                  <a:schemeClr val="accent1"/>
                </a:solidFill>
                <a:latin typeface="Calibri" panose="020F0502020204030204" pitchFamily="34" charset="0"/>
                <a:ea typeface="+mn-ea"/>
                <a:cs typeface="Calibri" panose="020F0502020204030204" pitchFamily="34" charset="0"/>
              </a:rPr>
              <a:t>Todo</a:t>
            </a:r>
            <a:r>
              <a:rPr lang="en-US" sz="3200" b="1" kern="1200" dirty="0">
                <a:solidFill>
                  <a:schemeClr val="accent1"/>
                </a:solidFill>
                <a:latin typeface="Calibri" panose="020F0502020204030204" pitchFamily="34" charset="0"/>
                <a:ea typeface="+mn-ea"/>
                <a:cs typeface="Calibri" panose="020F0502020204030204" pitchFamily="34" charset="0"/>
              </a:rPr>
              <a:t> </a:t>
            </a:r>
            <a:r>
              <a:rPr lang="en-US" sz="3200" b="1" kern="1200" dirty="0" err="1">
                <a:solidFill>
                  <a:schemeClr val="accent1"/>
                </a:solidFill>
                <a:latin typeface="Calibri" panose="020F0502020204030204" pitchFamily="34" charset="0"/>
                <a:ea typeface="+mn-ea"/>
                <a:cs typeface="Calibri" panose="020F0502020204030204" pitchFamily="34" charset="0"/>
              </a:rPr>
              <a:t>el</a:t>
            </a:r>
            <a:r>
              <a:rPr lang="en-US" sz="3200" b="1" kern="1200" dirty="0">
                <a:solidFill>
                  <a:schemeClr val="accent1"/>
                </a:solidFill>
                <a:latin typeface="Calibri" panose="020F0502020204030204" pitchFamily="34" charset="0"/>
                <a:ea typeface="+mn-ea"/>
                <a:cs typeface="Calibri" panose="020F0502020204030204" pitchFamily="34" charset="0"/>
              </a:rPr>
              <a:t> </a:t>
            </a:r>
            <a:r>
              <a:rPr lang="en-US" sz="3200" b="1" kern="1200" dirty="0" err="1">
                <a:solidFill>
                  <a:schemeClr val="accent1"/>
                </a:solidFill>
                <a:latin typeface="Calibri" panose="020F0502020204030204" pitchFamily="34" charset="0"/>
                <a:ea typeface="+mn-ea"/>
                <a:cs typeface="Calibri" panose="020F0502020204030204" pitchFamily="34" charset="0"/>
              </a:rPr>
              <a:t>mundo</a:t>
            </a:r>
            <a:r>
              <a:rPr lang="en-US" sz="3200" b="1" kern="1200" dirty="0">
                <a:solidFill>
                  <a:schemeClr val="accent1"/>
                </a:solidFill>
                <a:latin typeface="Calibri" panose="020F0502020204030204" pitchFamily="34" charset="0"/>
                <a:ea typeface="+mn-ea"/>
                <a:cs typeface="Calibri" panose="020F0502020204030204" pitchFamily="34" charset="0"/>
              </a:rPr>
              <a:t>, </a:t>
            </a:r>
            <a:r>
              <a:rPr lang="en-US" sz="3200" b="1" kern="1200" dirty="0" err="1">
                <a:solidFill>
                  <a:schemeClr val="accent1"/>
                </a:solidFill>
                <a:latin typeface="Calibri" panose="020F0502020204030204" pitchFamily="34" charset="0"/>
                <a:ea typeface="+mn-ea"/>
                <a:cs typeface="Calibri" panose="020F0502020204030204" pitchFamily="34" charset="0"/>
              </a:rPr>
              <a:t>vamos</a:t>
            </a:r>
            <a:endParaRPr lang="en-US" sz="2900" kern="1200" dirty="0">
              <a:solidFill>
                <a:schemeClr val="accent1"/>
              </a:solidFill>
              <a:latin typeface="Calibri" panose="020F0502020204030204" pitchFamily="34" charset="0"/>
              <a:ea typeface="+mn-ea"/>
              <a:cs typeface="Calibri" panose="020F0502020204030204" pitchFamily="34" charset="0"/>
            </a:endParaRPr>
          </a:p>
          <a:p>
            <a:pPr marL="342900" indent="-228600">
              <a:lnSpc>
                <a:spcPct val="90000"/>
              </a:lnSpc>
              <a:spcAft>
                <a:spcPts val="800"/>
              </a:spcAft>
              <a:buClr>
                <a:schemeClr val="tx1"/>
              </a:buClr>
              <a:buFont typeface="Arial" panose="020B0604020202020204" pitchFamily="34" charset="0"/>
              <a:buChar char="•"/>
            </a:pPr>
            <a:endParaRPr lang="en-US" sz="1700" kern="1200" dirty="0">
              <a:solidFill>
                <a:schemeClr val="tx1"/>
              </a:solidFill>
              <a:latin typeface="Calibri" panose="020F0502020204030204" pitchFamily="34" charset="0"/>
              <a:ea typeface="+mn-ea"/>
              <a:cs typeface="Calibri" panose="020F0502020204030204" pitchFamily="34" charset="0"/>
            </a:endParaRPr>
          </a:p>
        </p:txBody>
      </p:sp>
      <p:grpSp>
        <p:nvGrpSpPr>
          <p:cNvPr id="130" name="Group 129">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31" name="Freeform: Shape 130">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2" name="Freeform: Shape 131">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7938108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358900"/>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Definición del problema (TASK DEFINITION)</a:t>
            </a:r>
          </a:p>
        </p:txBody>
      </p:sp>
      <p:sp>
        <p:nvSpPr>
          <p:cNvPr id="4" name="Marcador de texto 2">
            <a:extLst>
              <a:ext uri="{FF2B5EF4-FFF2-40B4-BE49-F238E27FC236}">
                <a16:creationId xmlns:a16="http://schemas.microsoft.com/office/drawing/2014/main" id="{D2AF5091-49AD-49CE-87A0-638738425A60}"/>
              </a:ext>
            </a:extLst>
          </p:cNvPr>
          <p:cNvSpPr txBox="1">
            <a:spLocks/>
          </p:cNvSpPr>
          <p:nvPr/>
        </p:nvSpPr>
        <p:spPr>
          <a:xfrm>
            <a:off x="641727" y="1063629"/>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dirty="0">
                <a:solidFill>
                  <a:schemeClr val="bg1"/>
                </a:solidFill>
                <a:latin typeface="Calibri" panose="020F0502020204030204" pitchFamily="34" charset="0"/>
                <a:cs typeface="Calibri" panose="020F0502020204030204" pitchFamily="34" charset="0"/>
              </a:rPr>
              <a:t>¿Cuál es el problema que estás tratando de resolver con machine learning? ¿Cuál el coste del error para las personas mal clasificadas?</a:t>
            </a:r>
            <a:endParaRPr lang="es-ES" dirty="0">
              <a:solidFill>
                <a:schemeClr val="bg1"/>
              </a:solidFill>
            </a:endParaRPr>
          </a:p>
        </p:txBody>
      </p:sp>
      <p:pic>
        <p:nvPicPr>
          <p:cNvPr id="6" name="Imagen 5">
            <a:extLst>
              <a:ext uri="{FF2B5EF4-FFF2-40B4-BE49-F238E27FC236}">
                <a16:creationId xmlns:a16="http://schemas.microsoft.com/office/drawing/2014/main" id="{7DD46FFA-543D-4066-901E-681AA065E369}"/>
              </a:ext>
            </a:extLst>
          </p:cNvPr>
          <p:cNvPicPr>
            <a:picLocks noChangeAspect="1"/>
          </p:cNvPicPr>
          <p:nvPr/>
        </p:nvPicPr>
        <p:blipFill>
          <a:blip r:embed="rId2"/>
          <a:stretch>
            <a:fillRect/>
          </a:stretch>
        </p:blipFill>
        <p:spPr>
          <a:xfrm>
            <a:off x="719172" y="1724007"/>
            <a:ext cx="3989924" cy="3636454"/>
          </a:xfrm>
          <a:prstGeom prst="rect">
            <a:avLst/>
          </a:prstGeom>
        </p:spPr>
      </p:pic>
      <p:sp>
        <p:nvSpPr>
          <p:cNvPr id="8" name="Marcador de texto 2">
            <a:extLst>
              <a:ext uri="{FF2B5EF4-FFF2-40B4-BE49-F238E27FC236}">
                <a16:creationId xmlns:a16="http://schemas.microsoft.com/office/drawing/2014/main" id="{72A01A2A-6484-43B3-A0C6-9B2292294973}"/>
              </a:ext>
            </a:extLst>
          </p:cNvPr>
          <p:cNvSpPr txBox="1">
            <a:spLocks/>
          </p:cNvSpPr>
          <p:nvPr/>
        </p:nvSpPr>
        <p:spPr>
          <a:xfrm>
            <a:off x="931308" y="5578042"/>
            <a:ext cx="3513837" cy="804245"/>
          </a:xfrm>
          <a:prstGeom prst="rect">
            <a:avLst/>
          </a:prstGeom>
          <a:noFill/>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gn="ctr">
              <a:spcBef>
                <a:spcPts val="1000"/>
              </a:spcBef>
              <a:buClr>
                <a:schemeClr val="bg1"/>
              </a:buClr>
            </a:pPr>
            <a:r>
              <a:rPr lang="en-US" sz="1200" kern="1200" dirty="0">
                <a:solidFill>
                  <a:schemeClr val="bg1"/>
                </a:solidFill>
                <a:latin typeface="+mn-lt"/>
                <a:ea typeface="+mn-ea"/>
                <a:cs typeface="+mn-cs"/>
                <a:sym typeface="Calibri"/>
              </a:rPr>
              <a:t>2016, China.</a:t>
            </a:r>
          </a:p>
          <a:p>
            <a:pPr lvl="3" algn="ctr">
              <a:spcBef>
                <a:spcPts val="1000"/>
              </a:spcBef>
              <a:buClr>
                <a:schemeClr val="bg1"/>
              </a:buClr>
            </a:pPr>
            <a:r>
              <a:rPr lang="en-US" sz="1100" kern="1200" dirty="0" err="1">
                <a:solidFill>
                  <a:schemeClr val="bg1"/>
                </a:solidFill>
                <a:latin typeface="+mn-lt"/>
                <a:ea typeface="+mn-ea"/>
                <a:cs typeface="+mn-cs"/>
                <a:sym typeface="Calibri"/>
              </a:rPr>
              <a:t>Modelo</a:t>
            </a:r>
            <a:r>
              <a:rPr lang="en-US" sz="1100" kern="1200" dirty="0">
                <a:solidFill>
                  <a:schemeClr val="bg1"/>
                </a:solidFill>
                <a:latin typeface="+mn-lt"/>
                <a:ea typeface="+mn-ea"/>
                <a:cs typeface="+mn-cs"/>
                <a:sym typeface="Calibri"/>
              </a:rPr>
              <a:t> </a:t>
            </a:r>
            <a:r>
              <a:rPr lang="en-US" sz="1100" kern="1200" dirty="0" err="1">
                <a:solidFill>
                  <a:schemeClr val="bg1"/>
                </a:solidFill>
                <a:latin typeface="+mn-lt"/>
                <a:ea typeface="+mn-ea"/>
                <a:cs typeface="+mn-cs"/>
                <a:sym typeface="Calibri"/>
              </a:rPr>
              <a:t>entrenado</a:t>
            </a:r>
            <a:r>
              <a:rPr lang="en-US" sz="1100" kern="1200" dirty="0">
                <a:solidFill>
                  <a:schemeClr val="bg1"/>
                </a:solidFill>
                <a:latin typeface="+mn-lt"/>
                <a:ea typeface="+mn-ea"/>
                <a:cs typeface="+mn-cs"/>
                <a:sym typeface="Calibri"/>
              </a:rPr>
              <a:t> para </a:t>
            </a:r>
            <a:r>
              <a:rPr lang="en-US" sz="1100" kern="1200" dirty="0" err="1">
                <a:solidFill>
                  <a:schemeClr val="bg1"/>
                </a:solidFill>
                <a:latin typeface="+mn-lt"/>
                <a:ea typeface="+mn-ea"/>
                <a:cs typeface="+mn-cs"/>
                <a:sym typeface="Calibri"/>
              </a:rPr>
              <a:t>predecir</a:t>
            </a:r>
            <a:r>
              <a:rPr lang="en-US" sz="1100" kern="1200" dirty="0">
                <a:solidFill>
                  <a:schemeClr val="bg1"/>
                </a:solidFill>
                <a:latin typeface="+mn-lt"/>
                <a:ea typeface="+mn-ea"/>
                <a:cs typeface="+mn-cs"/>
                <a:sym typeface="Calibri"/>
              </a:rPr>
              <a:t> </a:t>
            </a:r>
            <a:r>
              <a:rPr lang="en-US" sz="1100" kern="1200" dirty="0" err="1">
                <a:solidFill>
                  <a:schemeClr val="bg1"/>
                </a:solidFill>
                <a:latin typeface="+mn-lt"/>
                <a:ea typeface="+mn-ea"/>
                <a:cs typeface="+mn-cs"/>
                <a:sym typeface="Calibri"/>
              </a:rPr>
              <a:t>quién</a:t>
            </a:r>
            <a:r>
              <a:rPr lang="en-US" sz="1100" kern="1200" dirty="0">
                <a:solidFill>
                  <a:schemeClr val="bg1"/>
                </a:solidFill>
                <a:latin typeface="+mn-lt"/>
                <a:ea typeface="+mn-ea"/>
                <a:cs typeface="+mn-cs"/>
                <a:sym typeface="Calibri"/>
              </a:rPr>
              <a:t> </a:t>
            </a:r>
            <a:r>
              <a:rPr lang="en-US" sz="1100" kern="1200" dirty="0" err="1">
                <a:solidFill>
                  <a:schemeClr val="bg1"/>
                </a:solidFill>
                <a:latin typeface="+mn-lt"/>
                <a:ea typeface="+mn-ea"/>
                <a:cs typeface="+mn-cs"/>
                <a:sym typeface="Calibri"/>
              </a:rPr>
              <a:t>va</a:t>
            </a:r>
            <a:r>
              <a:rPr lang="en-US" sz="1100" kern="1200" dirty="0">
                <a:solidFill>
                  <a:schemeClr val="bg1"/>
                </a:solidFill>
                <a:latin typeface="+mn-lt"/>
                <a:ea typeface="+mn-ea"/>
                <a:cs typeface="+mn-cs"/>
                <a:sym typeface="Calibri"/>
              </a:rPr>
              <a:t> a </a:t>
            </a:r>
            <a:r>
              <a:rPr lang="en-US" sz="1100" kern="1200" dirty="0" err="1">
                <a:solidFill>
                  <a:schemeClr val="bg1"/>
                </a:solidFill>
                <a:latin typeface="+mn-lt"/>
                <a:ea typeface="+mn-ea"/>
                <a:cs typeface="+mn-cs"/>
                <a:sym typeface="Calibri"/>
              </a:rPr>
              <a:t>cometer</a:t>
            </a:r>
            <a:r>
              <a:rPr lang="en-US" sz="1100" kern="1200" dirty="0">
                <a:solidFill>
                  <a:schemeClr val="bg1"/>
                </a:solidFill>
                <a:latin typeface="+mn-lt"/>
                <a:ea typeface="+mn-ea"/>
                <a:cs typeface="+mn-cs"/>
                <a:sym typeface="Calibri"/>
              </a:rPr>
              <a:t> un </a:t>
            </a:r>
            <a:r>
              <a:rPr lang="en-US" sz="1100" kern="1200" dirty="0" err="1">
                <a:solidFill>
                  <a:schemeClr val="bg1"/>
                </a:solidFill>
                <a:latin typeface="+mn-lt"/>
                <a:ea typeface="+mn-ea"/>
                <a:cs typeface="+mn-cs"/>
                <a:sym typeface="Calibri"/>
              </a:rPr>
              <a:t>crimen</a:t>
            </a:r>
            <a:r>
              <a:rPr lang="en-US" sz="1100" kern="1200" dirty="0">
                <a:solidFill>
                  <a:schemeClr val="bg1"/>
                </a:solidFill>
                <a:latin typeface="+mn-lt"/>
                <a:ea typeface="+mn-ea"/>
                <a:cs typeface="+mn-cs"/>
                <a:sym typeface="Calibri"/>
              </a:rPr>
              <a:t> </a:t>
            </a:r>
            <a:r>
              <a:rPr lang="en-US" sz="1100" kern="1200" dirty="0" err="1">
                <a:solidFill>
                  <a:schemeClr val="bg1"/>
                </a:solidFill>
                <a:latin typeface="+mn-lt"/>
                <a:ea typeface="+mn-ea"/>
                <a:cs typeface="+mn-cs"/>
                <a:sym typeface="Calibri"/>
              </a:rPr>
              <a:t>en</a:t>
            </a:r>
            <a:r>
              <a:rPr lang="en-US" sz="1100" kern="1200" dirty="0">
                <a:solidFill>
                  <a:schemeClr val="bg1"/>
                </a:solidFill>
                <a:latin typeface="+mn-lt"/>
                <a:ea typeface="+mn-ea"/>
                <a:cs typeface="+mn-cs"/>
                <a:sym typeface="Calibri"/>
              </a:rPr>
              <a:t> </a:t>
            </a:r>
            <a:r>
              <a:rPr lang="en-US" sz="1100" kern="1200" dirty="0" err="1">
                <a:solidFill>
                  <a:schemeClr val="bg1"/>
                </a:solidFill>
                <a:latin typeface="+mn-lt"/>
                <a:ea typeface="+mn-ea"/>
                <a:cs typeface="+mn-cs"/>
                <a:sym typeface="Calibri"/>
              </a:rPr>
              <a:t>el</a:t>
            </a:r>
            <a:r>
              <a:rPr lang="en-US" sz="1100" kern="1200" dirty="0">
                <a:solidFill>
                  <a:schemeClr val="bg1"/>
                </a:solidFill>
                <a:latin typeface="+mn-lt"/>
                <a:ea typeface="+mn-ea"/>
                <a:cs typeface="+mn-cs"/>
                <a:sym typeface="Calibri"/>
              </a:rPr>
              <a:t> </a:t>
            </a:r>
            <a:r>
              <a:rPr lang="en-US" sz="1100" kern="1200" dirty="0" err="1">
                <a:solidFill>
                  <a:schemeClr val="bg1"/>
                </a:solidFill>
                <a:latin typeface="+mn-lt"/>
                <a:ea typeface="+mn-ea"/>
                <a:cs typeface="+mn-cs"/>
                <a:sym typeface="Calibri"/>
              </a:rPr>
              <a:t>futuro</a:t>
            </a:r>
            <a:r>
              <a:rPr lang="en-US" sz="1100" kern="1200" dirty="0">
                <a:solidFill>
                  <a:schemeClr val="bg1"/>
                </a:solidFill>
                <a:latin typeface="+mn-lt"/>
                <a:ea typeface="+mn-ea"/>
                <a:cs typeface="+mn-cs"/>
                <a:sym typeface="Calibri"/>
              </a:rPr>
              <a:t>.</a:t>
            </a:r>
          </a:p>
          <a:p>
            <a:endParaRPr lang="en-US" sz="1500" kern="1200" dirty="0">
              <a:solidFill>
                <a:schemeClr val="bg1"/>
              </a:solidFill>
              <a:latin typeface="+mn-lt"/>
              <a:ea typeface="+mn-ea"/>
              <a:cs typeface="+mn-cs"/>
            </a:endParaRPr>
          </a:p>
        </p:txBody>
      </p:sp>
      <p:sp>
        <p:nvSpPr>
          <p:cNvPr id="9" name="Marcador de texto 2">
            <a:extLst>
              <a:ext uri="{FF2B5EF4-FFF2-40B4-BE49-F238E27FC236}">
                <a16:creationId xmlns:a16="http://schemas.microsoft.com/office/drawing/2014/main" id="{1AD2FF25-B15D-4086-A74E-54188A7537C0}"/>
              </a:ext>
            </a:extLst>
          </p:cNvPr>
          <p:cNvSpPr txBox="1">
            <a:spLocks/>
          </p:cNvSpPr>
          <p:nvPr/>
        </p:nvSpPr>
        <p:spPr>
          <a:xfrm>
            <a:off x="7135718" y="5242369"/>
            <a:ext cx="3513837" cy="184845"/>
          </a:xfrm>
          <a:prstGeom prst="rect">
            <a:avLst/>
          </a:prstGeom>
          <a:noFill/>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gn="ctr">
              <a:spcBef>
                <a:spcPts val="1000"/>
              </a:spcBef>
              <a:buClr>
                <a:schemeClr val="bg1"/>
              </a:buClr>
            </a:pPr>
            <a:r>
              <a:rPr lang="en-US" sz="1100" kern="1200" dirty="0" err="1">
                <a:solidFill>
                  <a:schemeClr val="bg1"/>
                </a:solidFill>
                <a:latin typeface="+mn-lt"/>
                <a:ea typeface="+mn-ea"/>
                <a:cs typeface="+mn-cs"/>
                <a:sym typeface="Calibri"/>
              </a:rPr>
              <a:t>Modelo</a:t>
            </a:r>
            <a:r>
              <a:rPr lang="en-US" sz="1100" kern="1200" dirty="0">
                <a:solidFill>
                  <a:schemeClr val="bg1"/>
                </a:solidFill>
                <a:latin typeface="+mn-lt"/>
                <a:ea typeface="+mn-ea"/>
                <a:cs typeface="+mn-cs"/>
                <a:sym typeface="Calibri"/>
              </a:rPr>
              <a:t> de </a:t>
            </a:r>
            <a:r>
              <a:rPr lang="en-US" sz="1100" kern="1200" dirty="0" err="1">
                <a:solidFill>
                  <a:schemeClr val="bg1"/>
                </a:solidFill>
                <a:latin typeface="+mn-lt"/>
                <a:ea typeface="+mn-ea"/>
                <a:cs typeface="+mn-cs"/>
                <a:sym typeface="Calibri"/>
              </a:rPr>
              <a:t>clasificación</a:t>
            </a:r>
            <a:r>
              <a:rPr lang="en-US" sz="1100" kern="1200" dirty="0">
                <a:solidFill>
                  <a:schemeClr val="bg1"/>
                </a:solidFill>
                <a:latin typeface="+mn-lt"/>
                <a:ea typeface="+mn-ea"/>
                <a:cs typeface="+mn-cs"/>
                <a:sym typeface="Calibri"/>
              </a:rPr>
              <a:t> de </a:t>
            </a:r>
            <a:r>
              <a:rPr lang="en-US" sz="1100" kern="1200" dirty="0" err="1">
                <a:solidFill>
                  <a:schemeClr val="bg1"/>
                </a:solidFill>
                <a:latin typeface="+mn-lt"/>
                <a:ea typeface="+mn-ea"/>
                <a:cs typeface="+mn-cs"/>
                <a:sym typeface="Calibri"/>
              </a:rPr>
              <a:t>género</a:t>
            </a:r>
            <a:endParaRPr lang="en-US" sz="1100" kern="1200" dirty="0">
              <a:solidFill>
                <a:schemeClr val="bg1"/>
              </a:solidFill>
              <a:latin typeface="+mn-lt"/>
              <a:ea typeface="+mn-ea"/>
              <a:cs typeface="+mn-cs"/>
            </a:endParaRPr>
          </a:p>
        </p:txBody>
      </p:sp>
      <p:pic>
        <p:nvPicPr>
          <p:cNvPr id="11" name="Imagen 10">
            <a:extLst>
              <a:ext uri="{FF2B5EF4-FFF2-40B4-BE49-F238E27FC236}">
                <a16:creationId xmlns:a16="http://schemas.microsoft.com/office/drawing/2014/main" id="{07F0B3AD-EFA2-45C1-BF28-76D5BFD18CF1}"/>
              </a:ext>
            </a:extLst>
          </p:cNvPr>
          <p:cNvPicPr>
            <a:picLocks noChangeAspect="1"/>
          </p:cNvPicPr>
          <p:nvPr/>
        </p:nvPicPr>
        <p:blipFill>
          <a:blip r:embed="rId3"/>
          <a:stretch>
            <a:fillRect/>
          </a:stretch>
        </p:blipFill>
        <p:spPr>
          <a:xfrm>
            <a:off x="5283161" y="2111604"/>
            <a:ext cx="6376559" cy="2909014"/>
          </a:xfrm>
          <a:prstGeom prst="rect">
            <a:avLst/>
          </a:prstGeom>
        </p:spPr>
      </p:pic>
    </p:spTree>
    <p:extLst>
      <p:ext uri="{BB962C8B-B14F-4D97-AF65-F5344CB8AC3E}">
        <p14:creationId xmlns:p14="http://schemas.microsoft.com/office/powerpoint/2010/main" val="3636403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358900"/>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Definición del problema (TASK DEFINITION)</a:t>
            </a:r>
          </a:p>
        </p:txBody>
      </p:sp>
      <p:sp>
        <p:nvSpPr>
          <p:cNvPr id="4" name="Marcador de texto 2">
            <a:extLst>
              <a:ext uri="{FF2B5EF4-FFF2-40B4-BE49-F238E27FC236}">
                <a16:creationId xmlns:a16="http://schemas.microsoft.com/office/drawing/2014/main" id="{D2AF5091-49AD-49CE-87A0-638738425A60}"/>
              </a:ext>
            </a:extLst>
          </p:cNvPr>
          <p:cNvSpPr txBox="1">
            <a:spLocks/>
          </p:cNvSpPr>
          <p:nvPr/>
        </p:nvSpPr>
        <p:spPr>
          <a:xfrm>
            <a:off x="641727" y="1063629"/>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dirty="0">
                <a:solidFill>
                  <a:schemeClr val="bg1"/>
                </a:solidFill>
                <a:latin typeface="Calibri" panose="020F0502020204030204" pitchFamily="34" charset="0"/>
                <a:cs typeface="Calibri" panose="020F0502020204030204" pitchFamily="34" charset="0"/>
              </a:rPr>
              <a:t>¿Cuál es el problema que estás tratando de resolver con machine learning? ¿Cuál el coste del error para las personas mal clasificadas?</a:t>
            </a:r>
            <a:endParaRPr lang="es-ES" dirty="0">
              <a:solidFill>
                <a:schemeClr val="bg1"/>
              </a:solidFill>
            </a:endParaRPr>
          </a:p>
        </p:txBody>
      </p:sp>
      <p:pic>
        <p:nvPicPr>
          <p:cNvPr id="6" name="Imagen 5">
            <a:extLst>
              <a:ext uri="{FF2B5EF4-FFF2-40B4-BE49-F238E27FC236}">
                <a16:creationId xmlns:a16="http://schemas.microsoft.com/office/drawing/2014/main" id="{7DD46FFA-543D-4066-901E-681AA065E36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8000"/>
                    </a14:imgEffect>
                  </a14:imgLayer>
                </a14:imgProps>
              </a:ext>
            </a:extLst>
          </a:blip>
          <a:stretch>
            <a:fillRect/>
          </a:stretch>
        </p:blipFill>
        <p:spPr>
          <a:xfrm>
            <a:off x="719172" y="1724007"/>
            <a:ext cx="3989924" cy="3636454"/>
          </a:xfrm>
          <a:prstGeom prst="rect">
            <a:avLst/>
          </a:prstGeom>
        </p:spPr>
      </p:pic>
      <p:pic>
        <p:nvPicPr>
          <p:cNvPr id="11" name="Imagen 10">
            <a:extLst>
              <a:ext uri="{FF2B5EF4-FFF2-40B4-BE49-F238E27FC236}">
                <a16:creationId xmlns:a16="http://schemas.microsoft.com/office/drawing/2014/main" id="{07F0B3AD-EFA2-45C1-BF28-76D5BFD18CF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76000"/>
                    </a14:imgEffect>
                  </a14:imgLayer>
                </a14:imgProps>
              </a:ext>
            </a:extLst>
          </a:blip>
          <a:stretch>
            <a:fillRect/>
          </a:stretch>
        </p:blipFill>
        <p:spPr>
          <a:xfrm>
            <a:off x="5254881" y="2087727"/>
            <a:ext cx="6376559" cy="2909014"/>
          </a:xfrm>
          <a:prstGeom prst="rect">
            <a:avLst/>
          </a:prstGeom>
        </p:spPr>
      </p:pic>
      <p:sp>
        <p:nvSpPr>
          <p:cNvPr id="10" name="Marcador de texto 2">
            <a:extLst>
              <a:ext uri="{FF2B5EF4-FFF2-40B4-BE49-F238E27FC236}">
                <a16:creationId xmlns:a16="http://schemas.microsoft.com/office/drawing/2014/main" id="{C4F4879D-A31F-40CA-B76C-74CC12D83138}"/>
              </a:ext>
            </a:extLst>
          </p:cNvPr>
          <p:cNvSpPr txBox="1">
            <a:spLocks/>
          </p:cNvSpPr>
          <p:nvPr/>
        </p:nvSpPr>
        <p:spPr>
          <a:xfrm>
            <a:off x="914400" y="2760383"/>
            <a:ext cx="3693814" cy="1538240"/>
          </a:xfrm>
          <a:prstGeom prst="rect">
            <a:avLst/>
          </a:prstGeom>
          <a:noFill/>
          <a:ln>
            <a:solidFill>
              <a:srgbClr val="FFFF00"/>
            </a:solidFill>
          </a:ln>
        </p:spPr>
        <p:txBody>
          <a:bodyPr vert="horz" lIns="91440" tIns="45720" rIns="91440" bIns="45720" rtlCol="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gn="ctr">
              <a:lnSpc>
                <a:spcPct val="120000"/>
              </a:lnSpc>
              <a:spcBef>
                <a:spcPts val="1000"/>
              </a:spcBef>
              <a:buClr>
                <a:schemeClr val="bg1"/>
              </a:buClr>
            </a:pPr>
            <a:r>
              <a:rPr lang="en-US" sz="1600" kern="1200" dirty="0">
                <a:solidFill>
                  <a:schemeClr val="bg1"/>
                </a:solidFill>
                <a:latin typeface="Calibri" panose="020F0502020204030204" pitchFamily="34" charset="0"/>
                <a:ea typeface="+mn-ea"/>
                <a:cs typeface="Calibri" panose="020F0502020204030204" pitchFamily="34" charset="0"/>
                <a:sym typeface="Calibri"/>
              </a:rPr>
              <a:t>La IA no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tiene</a:t>
            </a:r>
            <a:r>
              <a:rPr lang="en-US" sz="1600" kern="1200" dirty="0">
                <a:solidFill>
                  <a:schemeClr val="bg1"/>
                </a:solidFill>
                <a:latin typeface="Calibri" panose="020F0502020204030204" pitchFamily="34" charset="0"/>
                <a:ea typeface="+mn-ea"/>
                <a:cs typeface="Calibri" panose="020F0502020204030204" pitchFamily="34" charset="0"/>
                <a:sym typeface="Calibri"/>
              </a:rPr>
              <a:t> la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capacidad</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hacer</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esto</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si</a:t>
            </a:r>
            <a:r>
              <a:rPr lang="en-US" sz="1600" kern="1200" dirty="0">
                <a:solidFill>
                  <a:schemeClr val="bg1"/>
                </a:solidFill>
                <a:latin typeface="Calibri" panose="020F0502020204030204" pitchFamily="34" charset="0"/>
                <a:ea typeface="+mn-ea"/>
                <a:cs typeface="Calibri" panose="020F0502020204030204" pitchFamily="34" charset="0"/>
                <a:sym typeface="Calibri"/>
              </a:rPr>
              <a:t> es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posible</a:t>
            </a:r>
            <a:r>
              <a:rPr lang="en-US" sz="1600" kern="1200" dirty="0">
                <a:solidFill>
                  <a:schemeClr val="bg1"/>
                </a:solidFill>
                <a:latin typeface="Calibri" panose="020F0502020204030204" pitchFamily="34" charset="0"/>
                <a:ea typeface="+mn-ea"/>
                <a:cs typeface="Calibri" panose="020F0502020204030204" pitchFamily="34" charset="0"/>
                <a:sym typeface="Calibri"/>
              </a:rPr>
              <a:t>..</a:t>
            </a:r>
          </a:p>
          <a:p>
            <a:pPr lvl="3" algn="ctr">
              <a:lnSpc>
                <a:spcPct val="120000"/>
              </a:lnSpc>
              <a:spcBef>
                <a:spcPts val="1000"/>
              </a:spcBef>
              <a:buClr>
                <a:schemeClr val="bg1"/>
              </a:buClr>
            </a:pPr>
            <a:r>
              <a:rPr lang="en-US" sz="1600" kern="1200" dirty="0" err="1">
                <a:solidFill>
                  <a:schemeClr val="bg1"/>
                </a:solidFill>
                <a:latin typeface="Calibri" panose="020F0502020204030204" pitchFamily="34" charset="0"/>
                <a:ea typeface="+mn-ea"/>
                <a:cs typeface="Calibri" panose="020F0502020204030204" pitchFamily="34" charset="0"/>
                <a:sym typeface="Calibri"/>
              </a:rPr>
              <a:t>Cómo</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mínimo</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el</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perjuicio</a:t>
            </a:r>
            <a:r>
              <a:rPr lang="en-US" sz="1600" kern="1200" dirty="0">
                <a:solidFill>
                  <a:schemeClr val="bg1"/>
                </a:solidFill>
                <a:latin typeface="Calibri" panose="020F0502020204030204" pitchFamily="34" charset="0"/>
                <a:ea typeface="+mn-ea"/>
                <a:cs typeface="Calibri" panose="020F0502020204030204" pitchFamily="34" charset="0"/>
                <a:sym typeface="Calibri"/>
              </a:rPr>
              <a:t> para los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falsos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positivos</a:t>
            </a:r>
            <a:r>
              <a:rPr lang="en-US" sz="1600" kern="1200" dirty="0">
                <a:solidFill>
                  <a:schemeClr val="bg1"/>
                </a:solidFill>
                <a:latin typeface="Calibri" panose="020F0502020204030204" pitchFamily="34" charset="0"/>
                <a:ea typeface="+mn-ea"/>
                <a:cs typeface="Calibri" panose="020F0502020204030204" pitchFamily="34" charset="0"/>
                <a:sym typeface="Calibri"/>
              </a:rPr>
              <a:t> del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modelo</a:t>
            </a:r>
            <a:r>
              <a:rPr lang="en-US" sz="1600" kern="1200" dirty="0">
                <a:solidFill>
                  <a:schemeClr val="bg1"/>
                </a:solidFill>
                <a:latin typeface="Calibri" panose="020F0502020204030204" pitchFamily="34" charset="0"/>
                <a:ea typeface="+mn-ea"/>
                <a:cs typeface="Calibri" panose="020F0502020204030204" pitchFamily="34" charset="0"/>
                <a:sym typeface="Calibri"/>
              </a:rPr>
              <a:t> es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totalmente</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inaceptable</a:t>
            </a:r>
            <a:r>
              <a:rPr lang="en-US" sz="1600" kern="1200" dirty="0">
                <a:solidFill>
                  <a:schemeClr val="bg1"/>
                </a:solidFill>
                <a:latin typeface="Calibri" panose="020F0502020204030204" pitchFamily="34" charset="0"/>
                <a:ea typeface="+mn-ea"/>
                <a:cs typeface="Calibri" panose="020F0502020204030204" pitchFamily="34" charset="0"/>
                <a:sym typeface="Calibri"/>
              </a:rPr>
              <a:t>.</a:t>
            </a:r>
          </a:p>
          <a:p>
            <a:pPr lvl="3">
              <a:lnSpc>
                <a:spcPct val="120000"/>
              </a:lnSpc>
              <a:spcBef>
                <a:spcPts val="1000"/>
              </a:spcBef>
              <a:buClr>
                <a:schemeClr val="bg1"/>
              </a:buClr>
            </a:pPr>
            <a:endParaRPr lang="en-US" sz="2400" kern="1200" dirty="0">
              <a:solidFill>
                <a:schemeClr val="bg1"/>
              </a:solidFill>
              <a:latin typeface="+mn-lt"/>
              <a:ea typeface="+mn-ea"/>
              <a:cs typeface="+mn-cs"/>
              <a:sym typeface="Calibri"/>
            </a:endParaRPr>
          </a:p>
          <a:p>
            <a:endParaRPr lang="en-US" sz="1500" kern="1200" dirty="0">
              <a:solidFill>
                <a:schemeClr val="bg1"/>
              </a:solidFill>
              <a:latin typeface="+mn-lt"/>
              <a:ea typeface="+mn-ea"/>
              <a:cs typeface="+mn-cs"/>
            </a:endParaRPr>
          </a:p>
        </p:txBody>
      </p:sp>
      <p:sp>
        <p:nvSpPr>
          <p:cNvPr id="12" name="Marcador de texto 2">
            <a:extLst>
              <a:ext uri="{FF2B5EF4-FFF2-40B4-BE49-F238E27FC236}">
                <a16:creationId xmlns:a16="http://schemas.microsoft.com/office/drawing/2014/main" id="{85D6E2F2-A3DA-4CF2-8F83-C6F6738EF327}"/>
              </a:ext>
            </a:extLst>
          </p:cNvPr>
          <p:cNvSpPr txBox="1">
            <a:spLocks/>
          </p:cNvSpPr>
          <p:nvPr/>
        </p:nvSpPr>
        <p:spPr>
          <a:xfrm>
            <a:off x="5406980" y="2808507"/>
            <a:ext cx="1484013" cy="1585375"/>
          </a:xfrm>
          <a:prstGeom prst="rect">
            <a:avLst/>
          </a:prstGeom>
          <a:noFill/>
          <a:ln>
            <a:solidFill>
              <a:srgbClr val="FFFF00"/>
            </a:solidFill>
          </a:ln>
        </p:spPr>
        <p:txBody>
          <a:bodyPr vert="horz" lIns="91440" tIns="45720" rIns="91440" bIns="45720" rtlCol="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gn="ctr">
              <a:lnSpc>
                <a:spcPct val="120000"/>
              </a:lnSpc>
              <a:spcBef>
                <a:spcPts val="1000"/>
              </a:spcBef>
              <a:buClr>
                <a:schemeClr val="bg1"/>
              </a:buClr>
            </a:pPr>
            <a:r>
              <a:rPr lang="en-US" sz="1800" kern="1200" dirty="0" err="1">
                <a:solidFill>
                  <a:schemeClr val="bg1"/>
                </a:solidFill>
                <a:latin typeface="Calibri" panose="020F0502020204030204" pitchFamily="34" charset="0"/>
                <a:ea typeface="+mn-ea"/>
                <a:cs typeface="Calibri" panose="020F0502020204030204" pitchFamily="34" charset="0"/>
                <a:sym typeface="Calibri"/>
              </a:rPr>
              <a:t>Sólo</a:t>
            </a:r>
            <a:r>
              <a:rPr lang="en-US" sz="1800" kern="1200" dirty="0">
                <a:solidFill>
                  <a:schemeClr val="bg1"/>
                </a:solidFill>
                <a:latin typeface="Calibri" panose="020F0502020204030204" pitchFamily="34" charset="0"/>
                <a:ea typeface="+mn-ea"/>
                <a:cs typeface="Calibri" panose="020F0502020204030204" pitchFamily="34" charset="0"/>
                <a:sym typeface="Calibri"/>
              </a:rPr>
              <a:t> </a:t>
            </a:r>
            <a:r>
              <a:rPr lang="en-US" sz="1800" kern="1200" dirty="0" err="1">
                <a:solidFill>
                  <a:schemeClr val="bg1"/>
                </a:solidFill>
                <a:latin typeface="Calibri" panose="020F0502020204030204" pitchFamily="34" charset="0"/>
                <a:ea typeface="+mn-ea"/>
                <a:cs typeface="Calibri" panose="020F0502020204030204" pitchFamily="34" charset="0"/>
                <a:sym typeface="Calibri"/>
              </a:rPr>
              <a:t>predice</a:t>
            </a:r>
            <a:r>
              <a:rPr lang="en-US" sz="1800" kern="1200" dirty="0">
                <a:solidFill>
                  <a:schemeClr val="bg1"/>
                </a:solidFill>
                <a:latin typeface="Calibri" panose="020F0502020204030204" pitchFamily="34" charset="0"/>
                <a:ea typeface="+mn-ea"/>
                <a:cs typeface="Calibri" panose="020F0502020204030204" pitchFamily="34" charset="0"/>
                <a:sym typeface="Calibri"/>
              </a:rPr>
              <a:t> </a:t>
            </a:r>
            <a:r>
              <a:rPr lang="en-US" sz="1800" kern="1200" dirty="0" err="1">
                <a:solidFill>
                  <a:schemeClr val="bg1"/>
                </a:solidFill>
                <a:latin typeface="Calibri" panose="020F0502020204030204" pitchFamily="34" charset="0"/>
                <a:ea typeface="+mn-ea"/>
                <a:cs typeface="Calibri" panose="020F0502020204030204" pitchFamily="34" charset="0"/>
                <a:sym typeface="Calibri"/>
              </a:rPr>
              <a:t>género</a:t>
            </a:r>
            <a:r>
              <a:rPr lang="en-US" sz="1800" kern="1200" dirty="0">
                <a:solidFill>
                  <a:schemeClr val="bg1"/>
                </a:solidFill>
                <a:latin typeface="Calibri" panose="020F0502020204030204" pitchFamily="34" charset="0"/>
                <a:ea typeface="+mn-ea"/>
                <a:cs typeface="Calibri" panose="020F0502020204030204" pitchFamily="34" charset="0"/>
                <a:sym typeface="Calibri"/>
              </a:rPr>
              <a:t> </a:t>
            </a:r>
            <a:r>
              <a:rPr lang="en-US" sz="1800" kern="1200" dirty="0" err="1">
                <a:solidFill>
                  <a:schemeClr val="bg1"/>
                </a:solidFill>
                <a:latin typeface="Calibri" panose="020F0502020204030204" pitchFamily="34" charset="0"/>
                <a:ea typeface="+mn-ea"/>
                <a:cs typeface="Calibri" panose="020F0502020204030204" pitchFamily="34" charset="0"/>
                <a:sym typeface="Calibri"/>
              </a:rPr>
              <a:t>binario</a:t>
            </a:r>
            <a:r>
              <a:rPr lang="en-US" sz="1800" kern="1200" dirty="0">
                <a:solidFill>
                  <a:schemeClr val="bg1"/>
                </a:solidFill>
                <a:latin typeface="Calibri" panose="020F0502020204030204" pitchFamily="34" charset="0"/>
                <a:ea typeface="+mn-ea"/>
                <a:cs typeface="Calibri" panose="020F0502020204030204" pitchFamily="34" charset="0"/>
                <a:sym typeface="Calibri"/>
              </a:rPr>
              <a:t>, </a:t>
            </a:r>
            <a:r>
              <a:rPr lang="en-US" sz="1800" kern="1200" dirty="0" err="1">
                <a:solidFill>
                  <a:schemeClr val="bg1"/>
                </a:solidFill>
                <a:latin typeface="Calibri" panose="020F0502020204030204" pitchFamily="34" charset="0"/>
                <a:ea typeface="+mn-ea"/>
                <a:cs typeface="Calibri" panose="020F0502020204030204" pitchFamily="34" charset="0"/>
                <a:sym typeface="Calibri"/>
              </a:rPr>
              <a:t>el</a:t>
            </a:r>
            <a:r>
              <a:rPr lang="en-US" sz="1800" kern="1200" dirty="0">
                <a:solidFill>
                  <a:schemeClr val="bg1"/>
                </a:solidFill>
                <a:latin typeface="Calibri" panose="020F0502020204030204" pitchFamily="34" charset="0"/>
                <a:ea typeface="+mn-ea"/>
                <a:cs typeface="Calibri" panose="020F0502020204030204" pitchFamily="34" charset="0"/>
                <a:sym typeface="Calibri"/>
              </a:rPr>
              <a:t> </a:t>
            </a:r>
            <a:r>
              <a:rPr lang="en-US" sz="1800" kern="1200" dirty="0" err="1">
                <a:solidFill>
                  <a:schemeClr val="bg1"/>
                </a:solidFill>
                <a:latin typeface="Calibri" panose="020F0502020204030204" pitchFamily="34" charset="0"/>
                <a:ea typeface="+mn-ea"/>
                <a:cs typeface="Calibri" panose="020F0502020204030204" pitchFamily="34" charset="0"/>
                <a:sym typeface="Calibri"/>
              </a:rPr>
              <a:t>modelo</a:t>
            </a:r>
            <a:r>
              <a:rPr lang="en-US" sz="1800" kern="1200" dirty="0">
                <a:solidFill>
                  <a:schemeClr val="bg1"/>
                </a:solidFill>
                <a:latin typeface="Calibri" panose="020F0502020204030204" pitchFamily="34" charset="0"/>
                <a:ea typeface="+mn-ea"/>
                <a:cs typeface="Calibri" panose="020F0502020204030204" pitchFamily="34" charset="0"/>
                <a:sym typeface="Calibri"/>
              </a:rPr>
              <a:t> no </a:t>
            </a:r>
            <a:r>
              <a:rPr lang="en-US" sz="1800" kern="1200" dirty="0" err="1">
                <a:solidFill>
                  <a:schemeClr val="bg1"/>
                </a:solidFill>
                <a:latin typeface="Calibri" panose="020F0502020204030204" pitchFamily="34" charset="0"/>
                <a:ea typeface="+mn-ea"/>
                <a:cs typeface="Calibri" panose="020F0502020204030204" pitchFamily="34" charset="0"/>
                <a:sym typeface="Calibri"/>
              </a:rPr>
              <a:t>va</a:t>
            </a:r>
            <a:r>
              <a:rPr lang="en-US" sz="1800" kern="1200" dirty="0">
                <a:solidFill>
                  <a:schemeClr val="bg1"/>
                </a:solidFill>
                <a:latin typeface="Calibri" panose="020F0502020204030204" pitchFamily="34" charset="0"/>
                <a:ea typeface="+mn-ea"/>
                <a:cs typeface="Calibri" panose="020F0502020204030204" pitchFamily="34" charset="0"/>
                <a:sym typeface="Calibri"/>
              </a:rPr>
              <a:t> a </a:t>
            </a:r>
            <a:r>
              <a:rPr lang="en-US" sz="1800" kern="1200" dirty="0" err="1">
                <a:solidFill>
                  <a:schemeClr val="bg1"/>
                </a:solidFill>
                <a:latin typeface="Calibri" panose="020F0502020204030204" pitchFamily="34" charset="0"/>
                <a:ea typeface="+mn-ea"/>
                <a:cs typeface="Calibri" panose="020F0502020204030204" pitchFamily="34" charset="0"/>
                <a:sym typeface="Calibri"/>
              </a:rPr>
              <a:t>funcionar</a:t>
            </a:r>
            <a:r>
              <a:rPr lang="en-US" sz="1800" kern="1200" dirty="0">
                <a:solidFill>
                  <a:schemeClr val="bg1"/>
                </a:solidFill>
                <a:latin typeface="Calibri" panose="020F0502020204030204" pitchFamily="34" charset="0"/>
                <a:ea typeface="+mn-ea"/>
                <a:cs typeface="Calibri" panose="020F0502020204030204" pitchFamily="34" charset="0"/>
                <a:sym typeface="Calibri"/>
              </a:rPr>
              <a:t> para personas </a:t>
            </a:r>
            <a:r>
              <a:rPr lang="en-US" sz="1800" kern="1200" dirty="0" err="1">
                <a:solidFill>
                  <a:schemeClr val="bg1"/>
                </a:solidFill>
                <a:latin typeface="Calibri" panose="020F0502020204030204" pitchFamily="34" charset="0"/>
                <a:ea typeface="+mn-ea"/>
                <a:cs typeface="Calibri" panose="020F0502020204030204" pitchFamily="34" charset="0"/>
                <a:sym typeface="Calibri"/>
              </a:rPr>
              <a:t>transgenero</a:t>
            </a:r>
            <a:r>
              <a:rPr lang="en-US" sz="1800" kern="1200" dirty="0">
                <a:solidFill>
                  <a:schemeClr val="bg1"/>
                </a:solidFill>
                <a:latin typeface="+mn-lt"/>
                <a:ea typeface="+mn-ea"/>
                <a:cs typeface="+mn-cs"/>
                <a:sym typeface="Calibri"/>
              </a:rPr>
              <a:t>.</a:t>
            </a:r>
          </a:p>
          <a:p>
            <a:pPr marL="685800" lvl="3" indent="-685800">
              <a:lnSpc>
                <a:spcPct val="120000"/>
              </a:lnSpc>
              <a:spcBef>
                <a:spcPts val="1000"/>
              </a:spcBef>
              <a:buClr>
                <a:schemeClr val="bg1"/>
              </a:buClr>
              <a:buFont typeface="Arial" panose="020B0604020202020204" pitchFamily="34" charset="0"/>
              <a:buChar char="•"/>
            </a:pPr>
            <a:endParaRPr lang="en-US" sz="1600" kern="1200" dirty="0">
              <a:solidFill>
                <a:schemeClr val="bg1"/>
              </a:solidFill>
              <a:latin typeface="+mn-lt"/>
              <a:ea typeface="+mn-ea"/>
              <a:cs typeface="+mn-cs"/>
              <a:sym typeface="Calibri"/>
            </a:endParaRPr>
          </a:p>
          <a:p>
            <a:pPr marL="685800" lvl="3" indent="-685800">
              <a:lnSpc>
                <a:spcPct val="120000"/>
              </a:lnSpc>
              <a:spcBef>
                <a:spcPts val="1000"/>
              </a:spcBef>
              <a:buClr>
                <a:schemeClr val="bg1"/>
              </a:buClr>
              <a:buFont typeface="Arial" panose="020B0604020202020204" pitchFamily="34" charset="0"/>
              <a:buChar char="•"/>
            </a:pPr>
            <a:endParaRPr lang="en-US" sz="1600" kern="1200" dirty="0">
              <a:solidFill>
                <a:schemeClr val="bg1"/>
              </a:solidFill>
              <a:latin typeface="+mn-lt"/>
              <a:ea typeface="+mn-ea"/>
              <a:cs typeface="+mn-cs"/>
              <a:sym typeface="Calibri"/>
            </a:endParaRPr>
          </a:p>
          <a:p>
            <a:pPr marL="685800" lvl="3" indent="-685800">
              <a:lnSpc>
                <a:spcPct val="120000"/>
              </a:lnSpc>
              <a:spcBef>
                <a:spcPts val="1000"/>
              </a:spcBef>
              <a:buClr>
                <a:schemeClr val="bg1"/>
              </a:buClr>
              <a:buFont typeface="Arial" panose="020B0604020202020204" pitchFamily="34" charset="0"/>
              <a:buChar char="•"/>
            </a:pPr>
            <a:endParaRPr lang="en-US" sz="4400" kern="1200" dirty="0">
              <a:solidFill>
                <a:schemeClr val="bg1"/>
              </a:solidFill>
              <a:latin typeface="+mn-lt"/>
              <a:ea typeface="+mn-ea"/>
              <a:cs typeface="+mn-cs"/>
              <a:sym typeface="Calibri"/>
            </a:endParaRPr>
          </a:p>
          <a:p>
            <a:pPr marL="685800" lvl="3" indent="-685800">
              <a:lnSpc>
                <a:spcPct val="120000"/>
              </a:lnSpc>
              <a:spcBef>
                <a:spcPts val="1000"/>
              </a:spcBef>
              <a:buClr>
                <a:schemeClr val="bg1"/>
              </a:buClr>
              <a:buFont typeface="Arial" panose="020B0604020202020204" pitchFamily="34" charset="0"/>
              <a:buChar char="•"/>
            </a:pPr>
            <a:endParaRPr lang="en-US" sz="4400" kern="1200" dirty="0">
              <a:solidFill>
                <a:schemeClr val="bg1"/>
              </a:solidFill>
              <a:latin typeface="+mn-lt"/>
              <a:ea typeface="+mn-ea"/>
              <a:cs typeface="+mn-cs"/>
              <a:sym typeface="Calibri"/>
            </a:endParaRPr>
          </a:p>
          <a:p>
            <a:pPr lvl="3">
              <a:lnSpc>
                <a:spcPct val="120000"/>
              </a:lnSpc>
              <a:spcBef>
                <a:spcPts val="1000"/>
              </a:spcBef>
              <a:buClr>
                <a:schemeClr val="bg1"/>
              </a:buClr>
            </a:pPr>
            <a:endParaRPr lang="en-US" sz="5100" kern="1200" dirty="0">
              <a:solidFill>
                <a:schemeClr val="bg1"/>
              </a:solidFill>
              <a:latin typeface="+mn-lt"/>
              <a:ea typeface="+mn-ea"/>
              <a:cs typeface="+mn-cs"/>
              <a:sym typeface="Calibri"/>
            </a:endParaRPr>
          </a:p>
          <a:p>
            <a:pPr lvl="3">
              <a:spcBef>
                <a:spcPts val="1000"/>
              </a:spcBef>
              <a:buClr>
                <a:schemeClr val="bg1"/>
              </a:buClr>
            </a:pPr>
            <a:endParaRPr lang="en-US" sz="1500" kern="1200" dirty="0">
              <a:solidFill>
                <a:schemeClr val="bg1"/>
              </a:solidFill>
              <a:latin typeface="+mn-lt"/>
              <a:ea typeface="+mn-ea"/>
              <a:cs typeface="+mn-cs"/>
              <a:sym typeface="Calibri"/>
            </a:endParaRPr>
          </a:p>
          <a:p>
            <a:endParaRPr lang="en-US" sz="1500" kern="1200" dirty="0">
              <a:solidFill>
                <a:schemeClr val="bg1"/>
              </a:solidFill>
              <a:latin typeface="+mn-lt"/>
              <a:ea typeface="+mn-ea"/>
              <a:cs typeface="+mn-cs"/>
            </a:endParaRPr>
          </a:p>
        </p:txBody>
      </p:sp>
      <p:sp>
        <p:nvSpPr>
          <p:cNvPr id="13" name="Marcador de texto 2">
            <a:extLst>
              <a:ext uri="{FF2B5EF4-FFF2-40B4-BE49-F238E27FC236}">
                <a16:creationId xmlns:a16="http://schemas.microsoft.com/office/drawing/2014/main" id="{18943DA7-38BC-49CF-AD43-B480EE3E83B1}"/>
              </a:ext>
            </a:extLst>
          </p:cNvPr>
          <p:cNvSpPr txBox="1">
            <a:spLocks/>
          </p:cNvSpPr>
          <p:nvPr/>
        </p:nvSpPr>
        <p:spPr>
          <a:xfrm>
            <a:off x="7135718" y="2760383"/>
            <a:ext cx="2394781" cy="1656571"/>
          </a:xfrm>
          <a:prstGeom prst="rect">
            <a:avLst/>
          </a:prstGeom>
          <a:noFill/>
          <a:ln>
            <a:solidFill>
              <a:srgbClr val="FFFF00"/>
            </a:solidFill>
          </a:ln>
        </p:spPr>
        <p:txBody>
          <a:bodyPr vert="horz" lIns="91440" tIns="45720" rIns="91440" bIns="45720" rtlCol="0">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gn="ctr">
              <a:lnSpc>
                <a:spcPct val="120000"/>
              </a:lnSpc>
              <a:spcBef>
                <a:spcPts val="1000"/>
              </a:spcBef>
              <a:buClr>
                <a:schemeClr val="bg1"/>
              </a:buClr>
            </a:pPr>
            <a:r>
              <a:rPr lang="en-US" sz="2000" kern="1200" dirty="0" err="1">
                <a:solidFill>
                  <a:schemeClr val="bg1"/>
                </a:solidFill>
                <a:latin typeface="Calibri" panose="020F0502020204030204" pitchFamily="34" charset="0"/>
                <a:ea typeface="+mn-ea"/>
                <a:cs typeface="Calibri" panose="020F0502020204030204" pitchFamily="34" charset="0"/>
                <a:sym typeface="Calibri"/>
              </a:rPr>
              <a:t>Refuerza</a:t>
            </a:r>
            <a:r>
              <a:rPr lang="en-US" sz="2000" kern="1200" dirty="0">
                <a:solidFill>
                  <a:schemeClr val="bg1"/>
                </a:solidFill>
                <a:latin typeface="Calibri" panose="020F0502020204030204" pitchFamily="34" charset="0"/>
                <a:ea typeface="+mn-ea"/>
                <a:cs typeface="Calibri" panose="020F0502020204030204" pitchFamily="34" charset="0"/>
                <a:sym typeface="Calibri"/>
              </a:rPr>
              <a:t>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estereotipos</a:t>
            </a:r>
            <a:r>
              <a:rPr lang="en-US" sz="2000" kern="1200" dirty="0">
                <a:solidFill>
                  <a:schemeClr val="bg1"/>
                </a:solidFill>
                <a:latin typeface="Calibri" panose="020F0502020204030204" pitchFamily="34" charset="0"/>
                <a:ea typeface="+mn-ea"/>
                <a:cs typeface="Calibri" panose="020F0502020204030204" pitchFamily="34" charset="0"/>
                <a:sym typeface="Calibri"/>
              </a:rPr>
              <a:t>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acerca</a:t>
            </a:r>
            <a:r>
              <a:rPr lang="en-US" sz="2000" kern="1200" dirty="0">
                <a:solidFill>
                  <a:schemeClr val="bg1"/>
                </a:solidFill>
                <a:latin typeface="Calibri" panose="020F0502020204030204" pitchFamily="34" charset="0"/>
                <a:ea typeface="+mn-ea"/>
                <a:cs typeface="Calibri" panose="020F0502020204030204" pitchFamily="34" charset="0"/>
                <a:sym typeface="Calibri"/>
              </a:rPr>
              <a:t> de la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apariencia</a:t>
            </a:r>
            <a:r>
              <a:rPr lang="en-US" sz="2000" kern="1200" dirty="0">
                <a:solidFill>
                  <a:schemeClr val="bg1"/>
                </a:solidFill>
                <a:latin typeface="Calibri" panose="020F0502020204030204" pitchFamily="34" charset="0"/>
                <a:ea typeface="+mn-ea"/>
                <a:cs typeface="Calibri" panose="020F0502020204030204" pitchFamily="34" charset="0"/>
                <a:sym typeface="Calibri"/>
              </a:rPr>
              <a:t> que debe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tener</a:t>
            </a:r>
            <a:r>
              <a:rPr lang="en-US" sz="2000" kern="1200" dirty="0">
                <a:solidFill>
                  <a:schemeClr val="bg1"/>
                </a:solidFill>
                <a:latin typeface="Calibri" panose="020F0502020204030204" pitchFamily="34" charset="0"/>
                <a:ea typeface="+mn-ea"/>
                <a:cs typeface="Calibri" panose="020F0502020204030204" pitchFamily="34" charset="0"/>
                <a:sym typeface="Calibri"/>
              </a:rPr>
              <a:t> un hombre y una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mujer</a:t>
            </a:r>
            <a:r>
              <a:rPr lang="en-US" sz="2000" kern="1200" dirty="0">
                <a:solidFill>
                  <a:schemeClr val="bg1"/>
                </a:solidFill>
                <a:latin typeface="Calibri" panose="020F0502020204030204" pitchFamily="34" charset="0"/>
                <a:ea typeface="+mn-ea"/>
                <a:cs typeface="Calibri" panose="020F0502020204030204" pitchFamily="34" charset="0"/>
                <a:sym typeface="Calibri"/>
              </a:rPr>
              <a:t>. No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va</a:t>
            </a:r>
            <a:r>
              <a:rPr lang="en-US" sz="2000" kern="1200" dirty="0">
                <a:solidFill>
                  <a:schemeClr val="bg1"/>
                </a:solidFill>
                <a:latin typeface="Calibri" panose="020F0502020204030204" pitchFamily="34" charset="0"/>
                <a:ea typeface="+mn-ea"/>
                <a:cs typeface="Calibri" panose="020F0502020204030204" pitchFamily="34" charset="0"/>
                <a:sym typeface="Calibri"/>
              </a:rPr>
              <a:t>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funcionar</a:t>
            </a:r>
            <a:r>
              <a:rPr lang="en-US" sz="2000" kern="1200" dirty="0">
                <a:solidFill>
                  <a:schemeClr val="bg1"/>
                </a:solidFill>
                <a:latin typeface="Calibri" panose="020F0502020204030204" pitchFamily="34" charset="0"/>
                <a:ea typeface="+mn-ea"/>
                <a:cs typeface="Calibri" panose="020F0502020204030204" pitchFamily="34" charset="0"/>
                <a:sym typeface="Calibri"/>
              </a:rPr>
              <a:t> bien para personas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cuya</a:t>
            </a:r>
            <a:r>
              <a:rPr lang="en-US" sz="2000" kern="1200" dirty="0">
                <a:solidFill>
                  <a:schemeClr val="bg1"/>
                </a:solidFill>
                <a:latin typeface="Calibri" panose="020F0502020204030204" pitchFamily="34" charset="0"/>
                <a:ea typeface="+mn-ea"/>
                <a:cs typeface="Calibri" panose="020F0502020204030204" pitchFamily="34" charset="0"/>
                <a:sym typeface="Calibri"/>
              </a:rPr>
              <a:t>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apariencia</a:t>
            </a:r>
            <a:r>
              <a:rPr lang="en-US" sz="2000" kern="1200" dirty="0">
                <a:solidFill>
                  <a:schemeClr val="bg1"/>
                </a:solidFill>
                <a:latin typeface="Calibri" panose="020F0502020204030204" pitchFamily="34" charset="0"/>
                <a:ea typeface="+mn-ea"/>
                <a:cs typeface="Calibri" panose="020F0502020204030204" pitchFamily="34" charset="0"/>
                <a:sym typeface="Calibri"/>
              </a:rPr>
              <a:t> no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responde</a:t>
            </a:r>
            <a:r>
              <a:rPr lang="en-US" sz="2000" kern="1200" dirty="0">
                <a:solidFill>
                  <a:schemeClr val="bg1"/>
                </a:solidFill>
                <a:latin typeface="Calibri" panose="020F0502020204030204" pitchFamily="34" charset="0"/>
                <a:ea typeface="+mn-ea"/>
                <a:cs typeface="Calibri" panose="020F0502020204030204" pitchFamily="34" charset="0"/>
                <a:sym typeface="Calibri"/>
              </a:rPr>
              <a:t>  a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esos</a:t>
            </a:r>
            <a:r>
              <a:rPr lang="en-US" sz="2000" kern="1200" dirty="0">
                <a:solidFill>
                  <a:schemeClr val="bg1"/>
                </a:solidFill>
                <a:latin typeface="Calibri" panose="020F0502020204030204" pitchFamily="34" charset="0"/>
                <a:ea typeface="+mn-ea"/>
                <a:cs typeface="Calibri" panose="020F0502020204030204" pitchFamily="34" charset="0"/>
                <a:sym typeface="Calibri"/>
              </a:rPr>
              <a:t>  </a:t>
            </a:r>
            <a:r>
              <a:rPr lang="en-US" sz="2000" kern="1200" dirty="0" err="1">
                <a:solidFill>
                  <a:schemeClr val="bg1"/>
                </a:solidFill>
                <a:latin typeface="Calibri" panose="020F0502020204030204" pitchFamily="34" charset="0"/>
                <a:ea typeface="+mn-ea"/>
                <a:cs typeface="Calibri" panose="020F0502020204030204" pitchFamily="34" charset="0"/>
                <a:sym typeface="Calibri"/>
              </a:rPr>
              <a:t>estereotipos</a:t>
            </a:r>
            <a:r>
              <a:rPr lang="en-US" sz="2000" kern="1200" dirty="0">
                <a:solidFill>
                  <a:schemeClr val="bg1"/>
                </a:solidFill>
                <a:latin typeface="Calibri" panose="020F0502020204030204" pitchFamily="34" charset="0"/>
                <a:ea typeface="+mn-ea"/>
                <a:cs typeface="Calibri" panose="020F0502020204030204" pitchFamily="34" charset="0"/>
                <a:sym typeface="Calibri"/>
              </a:rPr>
              <a:t>.</a:t>
            </a:r>
          </a:p>
          <a:p>
            <a:pPr marL="685800" lvl="3" indent="-685800">
              <a:lnSpc>
                <a:spcPct val="120000"/>
              </a:lnSpc>
              <a:spcBef>
                <a:spcPts val="1000"/>
              </a:spcBef>
              <a:buClr>
                <a:schemeClr val="bg1"/>
              </a:buClr>
              <a:buFont typeface="Arial" panose="020B0604020202020204" pitchFamily="34" charset="0"/>
              <a:buChar char="•"/>
            </a:pPr>
            <a:endParaRPr lang="en-US" sz="1600" kern="1200" dirty="0">
              <a:solidFill>
                <a:schemeClr val="bg1"/>
              </a:solidFill>
              <a:latin typeface="+mn-lt"/>
              <a:ea typeface="+mn-ea"/>
              <a:cs typeface="+mn-cs"/>
              <a:sym typeface="Calibri"/>
            </a:endParaRPr>
          </a:p>
          <a:p>
            <a:pPr marL="685800" lvl="3" indent="-685800">
              <a:lnSpc>
                <a:spcPct val="120000"/>
              </a:lnSpc>
              <a:spcBef>
                <a:spcPts val="1000"/>
              </a:spcBef>
              <a:buClr>
                <a:schemeClr val="bg1"/>
              </a:buClr>
              <a:buFont typeface="Arial" panose="020B0604020202020204" pitchFamily="34" charset="0"/>
              <a:buChar char="•"/>
            </a:pPr>
            <a:endParaRPr lang="en-US" sz="1600" kern="1200" dirty="0">
              <a:solidFill>
                <a:schemeClr val="bg1"/>
              </a:solidFill>
              <a:latin typeface="+mn-lt"/>
              <a:ea typeface="+mn-ea"/>
              <a:cs typeface="+mn-cs"/>
              <a:sym typeface="Calibri"/>
            </a:endParaRPr>
          </a:p>
          <a:p>
            <a:pPr marL="685800" lvl="3" indent="-685800">
              <a:lnSpc>
                <a:spcPct val="120000"/>
              </a:lnSpc>
              <a:spcBef>
                <a:spcPts val="1000"/>
              </a:spcBef>
              <a:buClr>
                <a:schemeClr val="bg1"/>
              </a:buClr>
              <a:buFont typeface="Arial" panose="020B0604020202020204" pitchFamily="34" charset="0"/>
              <a:buChar char="•"/>
            </a:pPr>
            <a:endParaRPr lang="en-US" sz="4400" kern="1200" dirty="0">
              <a:solidFill>
                <a:schemeClr val="bg1"/>
              </a:solidFill>
              <a:latin typeface="+mn-lt"/>
              <a:ea typeface="+mn-ea"/>
              <a:cs typeface="+mn-cs"/>
              <a:sym typeface="Calibri"/>
            </a:endParaRPr>
          </a:p>
          <a:p>
            <a:pPr marL="685800" lvl="3" indent="-685800">
              <a:lnSpc>
                <a:spcPct val="120000"/>
              </a:lnSpc>
              <a:spcBef>
                <a:spcPts val="1000"/>
              </a:spcBef>
              <a:buClr>
                <a:schemeClr val="bg1"/>
              </a:buClr>
              <a:buFont typeface="Arial" panose="020B0604020202020204" pitchFamily="34" charset="0"/>
              <a:buChar char="•"/>
            </a:pPr>
            <a:endParaRPr lang="en-US" sz="4400" kern="1200" dirty="0">
              <a:solidFill>
                <a:schemeClr val="bg1"/>
              </a:solidFill>
              <a:latin typeface="+mn-lt"/>
              <a:ea typeface="+mn-ea"/>
              <a:cs typeface="+mn-cs"/>
              <a:sym typeface="Calibri"/>
            </a:endParaRPr>
          </a:p>
          <a:p>
            <a:pPr lvl="3">
              <a:lnSpc>
                <a:spcPct val="120000"/>
              </a:lnSpc>
              <a:spcBef>
                <a:spcPts val="1000"/>
              </a:spcBef>
              <a:buClr>
                <a:schemeClr val="bg1"/>
              </a:buClr>
            </a:pPr>
            <a:endParaRPr lang="en-US" sz="5100" kern="1200" dirty="0">
              <a:solidFill>
                <a:schemeClr val="bg1"/>
              </a:solidFill>
              <a:latin typeface="+mn-lt"/>
              <a:ea typeface="+mn-ea"/>
              <a:cs typeface="+mn-cs"/>
              <a:sym typeface="Calibri"/>
            </a:endParaRPr>
          </a:p>
          <a:p>
            <a:pPr lvl="3">
              <a:spcBef>
                <a:spcPts val="1000"/>
              </a:spcBef>
              <a:buClr>
                <a:schemeClr val="bg1"/>
              </a:buClr>
            </a:pPr>
            <a:endParaRPr lang="en-US" sz="1500" kern="1200" dirty="0">
              <a:solidFill>
                <a:schemeClr val="bg1"/>
              </a:solidFill>
              <a:latin typeface="+mn-lt"/>
              <a:ea typeface="+mn-ea"/>
              <a:cs typeface="+mn-cs"/>
              <a:sym typeface="Calibri"/>
            </a:endParaRPr>
          </a:p>
          <a:p>
            <a:endParaRPr lang="en-US" sz="1500" kern="1200" dirty="0">
              <a:solidFill>
                <a:schemeClr val="bg1"/>
              </a:solidFill>
              <a:latin typeface="+mn-lt"/>
              <a:ea typeface="+mn-ea"/>
              <a:cs typeface="+mn-cs"/>
            </a:endParaRPr>
          </a:p>
        </p:txBody>
      </p:sp>
      <p:sp>
        <p:nvSpPr>
          <p:cNvPr id="14" name="Marcador de texto 2">
            <a:extLst>
              <a:ext uri="{FF2B5EF4-FFF2-40B4-BE49-F238E27FC236}">
                <a16:creationId xmlns:a16="http://schemas.microsoft.com/office/drawing/2014/main" id="{CD22749A-5543-40D4-ACBC-86B4E7996599}"/>
              </a:ext>
            </a:extLst>
          </p:cNvPr>
          <p:cNvSpPr txBox="1">
            <a:spLocks/>
          </p:cNvSpPr>
          <p:nvPr/>
        </p:nvSpPr>
        <p:spPr>
          <a:xfrm>
            <a:off x="9820337" y="2792333"/>
            <a:ext cx="1811103" cy="1624621"/>
          </a:xfrm>
          <a:prstGeom prst="rect">
            <a:avLst/>
          </a:prstGeom>
          <a:noFill/>
          <a:ln>
            <a:solidFill>
              <a:srgbClr val="FFFF00"/>
            </a:solidFill>
          </a:ln>
        </p:spPr>
        <p:txBody>
          <a:bodyPr vert="horz" lIns="91440" tIns="45720" rIns="91440" bIns="45720" rtlCol="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gn="ctr">
              <a:lnSpc>
                <a:spcPct val="120000"/>
              </a:lnSpc>
              <a:spcBef>
                <a:spcPts val="1000"/>
              </a:spcBef>
              <a:buClr>
                <a:schemeClr val="bg1"/>
              </a:buClr>
            </a:pPr>
            <a:r>
              <a:rPr lang="en-US" sz="1900" kern="1200" dirty="0">
                <a:solidFill>
                  <a:schemeClr val="bg1"/>
                </a:solidFill>
                <a:latin typeface="Calibri" panose="020F0502020204030204" pitchFamily="34" charset="0"/>
                <a:ea typeface="+mn-ea"/>
                <a:cs typeface="Calibri" panose="020F0502020204030204" pitchFamily="34" charset="0"/>
                <a:sym typeface="Calibri"/>
              </a:rPr>
              <a:t>Por ultimo, ¿es </a:t>
            </a:r>
            <a:r>
              <a:rPr lang="en-US" sz="1900" kern="1200" dirty="0" err="1">
                <a:solidFill>
                  <a:schemeClr val="bg1"/>
                </a:solidFill>
                <a:latin typeface="Calibri" panose="020F0502020204030204" pitchFamily="34" charset="0"/>
                <a:ea typeface="+mn-ea"/>
                <a:cs typeface="Calibri" panose="020F0502020204030204" pitchFamily="34" charset="0"/>
                <a:sym typeface="Calibri"/>
              </a:rPr>
              <a:t>ético</a:t>
            </a:r>
            <a:r>
              <a:rPr lang="en-US" sz="1900" kern="1200" dirty="0">
                <a:solidFill>
                  <a:schemeClr val="bg1"/>
                </a:solidFill>
                <a:latin typeface="Calibri" panose="020F0502020204030204" pitchFamily="34" charset="0"/>
                <a:ea typeface="+mn-ea"/>
                <a:cs typeface="Calibri" panose="020F0502020204030204" pitchFamily="34" charset="0"/>
                <a:sym typeface="Calibri"/>
              </a:rPr>
              <a:t> </a:t>
            </a:r>
            <a:r>
              <a:rPr lang="en-US" sz="1900" kern="1200" dirty="0" err="1">
                <a:solidFill>
                  <a:schemeClr val="bg1"/>
                </a:solidFill>
                <a:latin typeface="Calibri" panose="020F0502020204030204" pitchFamily="34" charset="0"/>
                <a:ea typeface="+mn-ea"/>
                <a:cs typeface="Calibri" panose="020F0502020204030204" pitchFamily="34" charset="0"/>
                <a:sym typeface="Calibri"/>
              </a:rPr>
              <a:t>forzar</a:t>
            </a:r>
            <a:r>
              <a:rPr lang="en-US" sz="1900" kern="1200" dirty="0">
                <a:solidFill>
                  <a:schemeClr val="bg1"/>
                </a:solidFill>
                <a:latin typeface="Calibri" panose="020F0502020204030204" pitchFamily="34" charset="0"/>
                <a:ea typeface="+mn-ea"/>
                <a:cs typeface="Calibri" panose="020F0502020204030204" pitchFamily="34" charset="0"/>
                <a:sym typeface="Calibri"/>
              </a:rPr>
              <a:t> una </a:t>
            </a:r>
            <a:r>
              <a:rPr lang="en-US" sz="1900" kern="1200" dirty="0" err="1">
                <a:solidFill>
                  <a:schemeClr val="bg1"/>
                </a:solidFill>
                <a:latin typeface="Calibri" panose="020F0502020204030204" pitchFamily="34" charset="0"/>
                <a:ea typeface="+mn-ea"/>
                <a:cs typeface="Calibri" panose="020F0502020204030204" pitchFamily="34" charset="0"/>
                <a:sym typeface="Calibri"/>
              </a:rPr>
              <a:t>etiqueta</a:t>
            </a:r>
            <a:r>
              <a:rPr lang="en-US" sz="1900" kern="1200" dirty="0">
                <a:solidFill>
                  <a:schemeClr val="bg1"/>
                </a:solidFill>
                <a:latin typeface="Calibri" panose="020F0502020204030204" pitchFamily="34" charset="0"/>
                <a:ea typeface="+mn-ea"/>
                <a:cs typeface="Calibri" panose="020F0502020204030204" pitchFamily="34" charset="0"/>
                <a:sym typeface="Calibri"/>
              </a:rPr>
              <a:t> de </a:t>
            </a:r>
            <a:r>
              <a:rPr lang="en-US" sz="1900" kern="1200" dirty="0" err="1">
                <a:solidFill>
                  <a:schemeClr val="bg1"/>
                </a:solidFill>
                <a:latin typeface="Calibri" panose="020F0502020204030204" pitchFamily="34" charset="0"/>
                <a:ea typeface="+mn-ea"/>
                <a:cs typeface="Calibri" panose="020F0502020204030204" pitchFamily="34" charset="0"/>
                <a:sym typeface="Calibri"/>
              </a:rPr>
              <a:t>género</a:t>
            </a:r>
            <a:r>
              <a:rPr lang="en-US" sz="1900" kern="1200" dirty="0">
                <a:solidFill>
                  <a:schemeClr val="bg1"/>
                </a:solidFill>
                <a:latin typeface="Calibri" panose="020F0502020204030204" pitchFamily="34" charset="0"/>
                <a:ea typeface="+mn-ea"/>
                <a:cs typeface="Calibri" panose="020F0502020204030204" pitchFamily="34" charset="0"/>
                <a:sym typeface="Calibri"/>
              </a:rPr>
              <a:t> a una persona sin </a:t>
            </a:r>
            <a:r>
              <a:rPr lang="en-US" sz="1900" kern="1200" dirty="0" err="1">
                <a:solidFill>
                  <a:schemeClr val="bg1"/>
                </a:solidFill>
                <a:latin typeface="Calibri" panose="020F0502020204030204" pitchFamily="34" charset="0"/>
                <a:ea typeface="+mn-ea"/>
                <a:cs typeface="Calibri" panose="020F0502020204030204" pitchFamily="34" charset="0"/>
                <a:sym typeface="Calibri"/>
              </a:rPr>
              <a:t>preguntarle</a:t>
            </a:r>
            <a:r>
              <a:rPr lang="en-US" sz="1900" kern="1200" dirty="0">
                <a:solidFill>
                  <a:schemeClr val="bg1"/>
                </a:solidFill>
                <a:latin typeface="Calibri" panose="020F0502020204030204" pitchFamily="34" charset="0"/>
                <a:ea typeface="+mn-ea"/>
                <a:cs typeface="Calibri" panose="020F0502020204030204" pitchFamily="34" charset="0"/>
                <a:sym typeface="Calibri"/>
              </a:rPr>
              <a:t> </a:t>
            </a:r>
            <a:r>
              <a:rPr lang="en-US" sz="1900" kern="1200" dirty="0" err="1">
                <a:solidFill>
                  <a:schemeClr val="bg1"/>
                </a:solidFill>
                <a:latin typeface="Calibri" panose="020F0502020204030204" pitchFamily="34" charset="0"/>
                <a:ea typeface="+mn-ea"/>
                <a:cs typeface="Calibri" panose="020F0502020204030204" pitchFamily="34" charset="0"/>
                <a:sym typeface="Calibri"/>
              </a:rPr>
              <a:t>en</a:t>
            </a:r>
            <a:r>
              <a:rPr lang="en-US" sz="1900" kern="1200" dirty="0">
                <a:solidFill>
                  <a:schemeClr val="bg1"/>
                </a:solidFill>
                <a:latin typeface="Calibri" panose="020F0502020204030204" pitchFamily="34" charset="0"/>
                <a:ea typeface="+mn-ea"/>
                <a:cs typeface="Calibri" panose="020F0502020204030204" pitchFamily="34" charset="0"/>
                <a:sym typeface="Calibri"/>
              </a:rPr>
              <a:t> primer </a:t>
            </a:r>
            <a:r>
              <a:rPr lang="en-US" sz="1900" kern="1200" dirty="0" err="1">
                <a:solidFill>
                  <a:schemeClr val="bg1"/>
                </a:solidFill>
                <a:latin typeface="Calibri" panose="020F0502020204030204" pitchFamily="34" charset="0"/>
                <a:ea typeface="+mn-ea"/>
                <a:cs typeface="Calibri" panose="020F0502020204030204" pitchFamily="34" charset="0"/>
                <a:sym typeface="Calibri"/>
              </a:rPr>
              <a:t>lugar</a:t>
            </a:r>
            <a:r>
              <a:rPr lang="en-US" sz="1900" kern="1200" dirty="0">
                <a:solidFill>
                  <a:schemeClr val="bg1"/>
                </a:solidFill>
                <a:latin typeface="Calibri" panose="020F0502020204030204" pitchFamily="34" charset="0"/>
                <a:ea typeface="+mn-ea"/>
                <a:cs typeface="Calibri" panose="020F0502020204030204" pitchFamily="34" charset="0"/>
                <a:sym typeface="Calibri"/>
              </a:rPr>
              <a:t>?</a:t>
            </a:r>
          </a:p>
          <a:p>
            <a:pPr marL="685800" lvl="3" indent="-685800" algn="ctr">
              <a:lnSpc>
                <a:spcPct val="120000"/>
              </a:lnSpc>
              <a:spcBef>
                <a:spcPts val="1000"/>
              </a:spcBef>
              <a:buClr>
                <a:schemeClr val="bg1"/>
              </a:buClr>
              <a:buFont typeface="Arial"/>
              <a:buChar char="•"/>
            </a:pPr>
            <a:endParaRPr lang="en-US" sz="1900" kern="1200" dirty="0">
              <a:solidFill>
                <a:schemeClr val="bg1"/>
              </a:solidFill>
              <a:latin typeface="Calibri" panose="020F0502020204030204" pitchFamily="34" charset="0"/>
              <a:ea typeface="+mn-ea"/>
              <a:cs typeface="Calibri" panose="020F0502020204030204" pitchFamily="34" charset="0"/>
              <a:sym typeface="Calibri"/>
            </a:endParaRPr>
          </a:p>
          <a:p>
            <a:pPr marL="685800" lvl="3" indent="-685800">
              <a:lnSpc>
                <a:spcPct val="120000"/>
              </a:lnSpc>
              <a:spcBef>
                <a:spcPts val="1000"/>
              </a:spcBef>
              <a:buClr>
                <a:schemeClr val="bg1"/>
              </a:buClr>
              <a:buFont typeface="Arial" panose="020B0604020202020204" pitchFamily="34" charset="0"/>
              <a:buChar char="•"/>
            </a:pPr>
            <a:endParaRPr lang="en-US" sz="1600" kern="1200" dirty="0">
              <a:solidFill>
                <a:schemeClr val="bg1"/>
              </a:solidFill>
              <a:latin typeface="+mn-lt"/>
              <a:ea typeface="+mn-ea"/>
              <a:cs typeface="+mn-cs"/>
              <a:sym typeface="Calibri"/>
            </a:endParaRPr>
          </a:p>
          <a:p>
            <a:pPr marL="685800" lvl="3" indent="-685800">
              <a:lnSpc>
                <a:spcPct val="120000"/>
              </a:lnSpc>
              <a:spcBef>
                <a:spcPts val="1000"/>
              </a:spcBef>
              <a:buClr>
                <a:schemeClr val="bg1"/>
              </a:buClr>
              <a:buFont typeface="Arial" panose="020B0604020202020204" pitchFamily="34" charset="0"/>
              <a:buChar char="•"/>
            </a:pPr>
            <a:endParaRPr lang="en-US" sz="4400" kern="1200" dirty="0">
              <a:solidFill>
                <a:schemeClr val="bg1"/>
              </a:solidFill>
              <a:latin typeface="+mn-lt"/>
              <a:ea typeface="+mn-ea"/>
              <a:cs typeface="+mn-cs"/>
              <a:sym typeface="Calibri"/>
            </a:endParaRPr>
          </a:p>
          <a:p>
            <a:pPr marL="685800" lvl="3" indent="-685800">
              <a:lnSpc>
                <a:spcPct val="120000"/>
              </a:lnSpc>
              <a:spcBef>
                <a:spcPts val="1000"/>
              </a:spcBef>
              <a:buClr>
                <a:schemeClr val="bg1"/>
              </a:buClr>
              <a:buFont typeface="Arial" panose="020B0604020202020204" pitchFamily="34" charset="0"/>
              <a:buChar char="•"/>
            </a:pPr>
            <a:endParaRPr lang="en-US" sz="4400" kern="1200" dirty="0">
              <a:solidFill>
                <a:schemeClr val="bg1"/>
              </a:solidFill>
              <a:latin typeface="+mn-lt"/>
              <a:ea typeface="+mn-ea"/>
              <a:cs typeface="+mn-cs"/>
              <a:sym typeface="Calibri"/>
            </a:endParaRPr>
          </a:p>
          <a:p>
            <a:pPr lvl="3">
              <a:lnSpc>
                <a:spcPct val="120000"/>
              </a:lnSpc>
              <a:spcBef>
                <a:spcPts val="1000"/>
              </a:spcBef>
              <a:buClr>
                <a:schemeClr val="bg1"/>
              </a:buClr>
            </a:pPr>
            <a:endParaRPr lang="en-US" sz="5100" kern="1200" dirty="0">
              <a:solidFill>
                <a:schemeClr val="bg1"/>
              </a:solidFill>
              <a:latin typeface="+mn-lt"/>
              <a:ea typeface="+mn-ea"/>
              <a:cs typeface="+mn-cs"/>
              <a:sym typeface="Calibri"/>
            </a:endParaRPr>
          </a:p>
          <a:p>
            <a:pPr lvl="3">
              <a:spcBef>
                <a:spcPts val="1000"/>
              </a:spcBef>
              <a:buClr>
                <a:schemeClr val="bg1"/>
              </a:buClr>
            </a:pPr>
            <a:endParaRPr lang="en-US" sz="1500" kern="1200" dirty="0">
              <a:solidFill>
                <a:schemeClr val="bg1"/>
              </a:solidFill>
              <a:latin typeface="+mn-lt"/>
              <a:ea typeface="+mn-ea"/>
              <a:cs typeface="+mn-cs"/>
              <a:sym typeface="Calibri"/>
            </a:endParaRPr>
          </a:p>
          <a:p>
            <a:endParaRPr lang="en-US" sz="1500" kern="1200" dirty="0">
              <a:solidFill>
                <a:schemeClr val="bg1"/>
              </a:solidFill>
              <a:latin typeface="+mn-lt"/>
              <a:ea typeface="+mn-ea"/>
              <a:cs typeface="+mn-cs"/>
            </a:endParaRPr>
          </a:p>
        </p:txBody>
      </p:sp>
    </p:spTree>
    <p:extLst>
      <p:ext uri="{BB962C8B-B14F-4D97-AF65-F5344CB8AC3E}">
        <p14:creationId xmlns:p14="http://schemas.microsoft.com/office/powerpoint/2010/main" val="3324005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Diagrama&#10;&#10;Descripción generada automáticamente">
            <a:extLst>
              <a:ext uri="{FF2B5EF4-FFF2-40B4-BE49-F238E27FC236}">
                <a16:creationId xmlns:a16="http://schemas.microsoft.com/office/drawing/2014/main" id="{8F58A865-0350-4D27-91A4-EC2BCBC8EDA5}"/>
              </a:ext>
            </a:extLst>
          </p:cNvPr>
          <p:cNvPicPr>
            <a:picLocks noChangeAspect="1"/>
          </p:cNvPicPr>
          <p:nvPr/>
        </p:nvPicPr>
        <p:blipFill>
          <a:blip r:embed="rId2"/>
          <a:stretch>
            <a:fillRect/>
          </a:stretch>
        </p:blipFill>
        <p:spPr>
          <a:xfrm>
            <a:off x="1895383" y="330599"/>
            <a:ext cx="8606671" cy="6196802"/>
          </a:xfrm>
          <a:prstGeom prst="rect">
            <a:avLst/>
          </a:prstGeom>
        </p:spPr>
      </p:pic>
      <p:sp>
        <p:nvSpPr>
          <p:cNvPr id="5" name="Diagrama de flujo: conector 4">
            <a:extLst>
              <a:ext uri="{FF2B5EF4-FFF2-40B4-BE49-F238E27FC236}">
                <a16:creationId xmlns:a16="http://schemas.microsoft.com/office/drawing/2014/main" id="{43316770-FF6E-4AB4-9870-D2EAFF76B685}"/>
              </a:ext>
            </a:extLst>
          </p:cNvPr>
          <p:cNvSpPr/>
          <p:nvPr/>
        </p:nvSpPr>
        <p:spPr>
          <a:xfrm>
            <a:off x="7751314" y="2988296"/>
            <a:ext cx="1498564" cy="91715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6773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358900"/>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Construcción del </a:t>
            </a:r>
            <a:r>
              <a:rPr lang="es-ES" sz="3200" dirty="0" err="1">
                <a:solidFill>
                  <a:schemeClr val="bg1"/>
                </a:solidFill>
              </a:rPr>
              <a:t>dataset</a:t>
            </a:r>
            <a:r>
              <a:rPr lang="es-ES" sz="3200" dirty="0">
                <a:solidFill>
                  <a:schemeClr val="bg1"/>
                </a:solidFill>
              </a:rPr>
              <a:t> (DATASET CONSTRUCTION)</a:t>
            </a:r>
          </a:p>
        </p:txBody>
      </p:sp>
      <p:sp>
        <p:nvSpPr>
          <p:cNvPr id="4" name="Marcador de texto 2">
            <a:extLst>
              <a:ext uri="{FF2B5EF4-FFF2-40B4-BE49-F238E27FC236}">
                <a16:creationId xmlns:a16="http://schemas.microsoft.com/office/drawing/2014/main" id="{D2AF5091-49AD-49CE-87A0-638738425A60}"/>
              </a:ext>
            </a:extLst>
          </p:cNvPr>
          <p:cNvSpPr txBox="1">
            <a:spLocks/>
          </p:cNvSpPr>
          <p:nvPr/>
        </p:nvSpPr>
        <p:spPr>
          <a:xfrm>
            <a:off x="641727" y="1496331"/>
            <a:ext cx="10515600" cy="575048"/>
          </a:xfrm>
          <a:prstGeom prst="rect">
            <a:avLst/>
          </a:prstGeo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sz="11100" dirty="0">
                <a:solidFill>
                  <a:schemeClr val="bg1"/>
                </a:solidFill>
                <a:latin typeface="Calibri" panose="020F0502020204030204" pitchFamily="34" charset="0"/>
                <a:cs typeface="Calibri" panose="020F0502020204030204" pitchFamily="34" charset="0"/>
              </a:rPr>
              <a:t>1. Sesgos sociales o  históricos</a:t>
            </a:r>
          </a:p>
          <a:p>
            <a:pPr>
              <a:lnSpc>
                <a:spcPct val="107000"/>
              </a:lnSpc>
              <a:spcAft>
                <a:spcPts val="800"/>
              </a:spcAft>
            </a:pPr>
            <a:r>
              <a:rPr lang="es-ES" sz="4800" dirty="0">
                <a:solidFill>
                  <a:schemeClr val="bg1"/>
                </a:solidFill>
                <a:latin typeface="Calibri" panose="020F0502020204030204" pitchFamily="34" charset="0"/>
                <a:cs typeface="Calibri" panose="020F0502020204030204" pitchFamily="34" charset="0"/>
              </a:rPr>
              <a:t>El </a:t>
            </a:r>
            <a:r>
              <a:rPr lang="es-ES" sz="4800" dirty="0" err="1">
                <a:solidFill>
                  <a:schemeClr val="bg1"/>
                </a:solidFill>
                <a:latin typeface="Calibri" panose="020F0502020204030204" pitchFamily="34" charset="0"/>
                <a:cs typeface="Calibri" panose="020F0502020204030204" pitchFamily="34" charset="0"/>
              </a:rPr>
              <a:t>dataset</a:t>
            </a:r>
            <a:r>
              <a:rPr lang="es-ES" sz="4800" dirty="0">
                <a:solidFill>
                  <a:schemeClr val="bg1"/>
                </a:solidFill>
                <a:latin typeface="Calibri" panose="020F0502020204030204" pitchFamily="34" charset="0"/>
                <a:cs typeface="Calibri" panose="020F0502020204030204" pitchFamily="34" charset="0"/>
              </a:rPr>
              <a:t> refleja los sesgos de nuestra sociedad</a:t>
            </a:r>
            <a:r>
              <a:rPr lang="es-ES" sz="3000" dirty="0">
                <a:solidFill>
                  <a:schemeClr val="bg1"/>
                </a:solidFill>
                <a:latin typeface="Calibri" panose="020F0502020204030204" pitchFamily="34" charset="0"/>
                <a:cs typeface="Calibri" panose="020F0502020204030204" pitchFamily="34" charset="0"/>
              </a:rPr>
              <a:t>.</a:t>
            </a:r>
            <a:endParaRPr lang="es-ES" sz="3000" dirty="0">
              <a:solidFill>
                <a:schemeClr val="bg1"/>
              </a:solidFill>
            </a:endParaRPr>
          </a:p>
        </p:txBody>
      </p:sp>
      <p:sp>
        <p:nvSpPr>
          <p:cNvPr id="5" name="Marcador de texto 2">
            <a:extLst>
              <a:ext uri="{FF2B5EF4-FFF2-40B4-BE49-F238E27FC236}">
                <a16:creationId xmlns:a16="http://schemas.microsoft.com/office/drawing/2014/main" id="{8BF7881D-6AF4-4F6C-8359-B89B6D9291D6}"/>
              </a:ext>
            </a:extLst>
          </p:cNvPr>
          <p:cNvSpPr txBox="1">
            <a:spLocks/>
          </p:cNvSpPr>
          <p:nvPr/>
        </p:nvSpPr>
        <p:spPr>
          <a:xfrm>
            <a:off x="641727" y="840817"/>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sz="1100" dirty="0">
                <a:solidFill>
                  <a:schemeClr val="bg1"/>
                </a:solidFill>
                <a:latin typeface="Calibri" panose="020F0502020204030204" pitchFamily="34" charset="0"/>
                <a:cs typeface="Calibri" panose="020F0502020204030204" pitchFamily="34" charset="0"/>
              </a:rPr>
              <a:t>Fase muy proclive a la introducción de sesgos.</a:t>
            </a:r>
          </a:p>
        </p:txBody>
      </p:sp>
      <p:pic>
        <p:nvPicPr>
          <p:cNvPr id="6" name="Imagen 5">
            <a:extLst>
              <a:ext uri="{FF2B5EF4-FFF2-40B4-BE49-F238E27FC236}">
                <a16:creationId xmlns:a16="http://schemas.microsoft.com/office/drawing/2014/main" id="{DBB97312-D9F7-4CC4-A5E2-02A373F55C07}"/>
              </a:ext>
            </a:extLst>
          </p:cNvPr>
          <p:cNvPicPr>
            <a:picLocks noChangeAspect="1"/>
          </p:cNvPicPr>
          <p:nvPr/>
        </p:nvPicPr>
        <p:blipFill>
          <a:blip r:embed="rId2"/>
          <a:stretch>
            <a:fillRect/>
          </a:stretch>
        </p:blipFill>
        <p:spPr>
          <a:xfrm>
            <a:off x="988650" y="2460280"/>
            <a:ext cx="2919457" cy="1751674"/>
          </a:xfrm>
          <a:prstGeom prst="rect">
            <a:avLst/>
          </a:prstGeom>
        </p:spPr>
      </p:pic>
      <p:pic>
        <p:nvPicPr>
          <p:cNvPr id="7" name="Picture 2" descr="Privacy, security and ethics in data science">
            <a:extLst>
              <a:ext uri="{FF2B5EF4-FFF2-40B4-BE49-F238E27FC236}">
                <a16:creationId xmlns:a16="http://schemas.microsoft.com/office/drawing/2014/main" id="{FBA8B520-3972-4644-A14A-DC9EEE8A4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651" y="4567910"/>
            <a:ext cx="2919458" cy="164276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67787033-06B7-46FD-B515-8AD26DADA555}"/>
              </a:ext>
            </a:extLst>
          </p:cNvPr>
          <p:cNvPicPr>
            <a:picLocks noChangeAspect="1"/>
          </p:cNvPicPr>
          <p:nvPr/>
        </p:nvPicPr>
        <p:blipFill>
          <a:blip r:embed="rId4"/>
          <a:stretch>
            <a:fillRect/>
          </a:stretch>
        </p:blipFill>
        <p:spPr>
          <a:xfrm>
            <a:off x="5233347" y="2410951"/>
            <a:ext cx="6101091" cy="3333680"/>
          </a:xfrm>
          <a:prstGeom prst="rect">
            <a:avLst/>
          </a:prstGeom>
        </p:spPr>
      </p:pic>
      <p:sp>
        <p:nvSpPr>
          <p:cNvPr id="9" name="Marcador de texto 2">
            <a:extLst>
              <a:ext uri="{FF2B5EF4-FFF2-40B4-BE49-F238E27FC236}">
                <a16:creationId xmlns:a16="http://schemas.microsoft.com/office/drawing/2014/main" id="{EF0CD064-E1D2-4815-AE74-686ED37372B4}"/>
              </a:ext>
            </a:extLst>
          </p:cNvPr>
          <p:cNvSpPr txBox="1">
            <a:spLocks/>
          </p:cNvSpPr>
          <p:nvPr/>
        </p:nvSpPr>
        <p:spPr>
          <a:xfrm>
            <a:off x="6044532" y="5826522"/>
            <a:ext cx="4478720" cy="381321"/>
          </a:xfrm>
          <a:prstGeom prst="rect">
            <a:avLst/>
          </a:prstGeom>
          <a:noFill/>
          <a:ln>
            <a:noFill/>
          </a:ln>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gn="ctr">
              <a:lnSpc>
                <a:spcPct val="120000"/>
              </a:lnSpc>
              <a:spcBef>
                <a:spcPts val="1000"/>
              </a:spcBef>
              <a:buClr>
                <a:schemeClr val="bg1"/>
              </a:buClr>
            </a:pPr>
            <a:r>
              <a:rPr lang="en-US" sz="1000" kern="1200" dirty="0">
                <a:solidFill>
                  <a:schemeClr val="bg1"/>
                </a:solidFill>
                <a:latin typeface="Calibri" panose="020F0502020204030204" pitchFamily="34" charset="0"/>
                <a:ea typeface="+mn-ea"/>
                <a:cs typeface="Calibri" panose="020F0502020204030204" pitchFamily="34" charset="0"/>
                <a:sym typeface="Calibri"/>
              </a:rPr>
              <a:t>Boston, smartphone App 2011. Los </a:t>
            </a:r>
            <a:r>
              <a:rPr lang="en-US" sz="1000" kern="1200" dirty="0" err="1">
                <a:solidFill>
                  <a:schemeClr val="bg1"/>
                </a:solidFill>
                <a:latin typeface="Calibri" panose="020F0502020204030204" pitchFamily="34" charset="0"/>
                <a:ea typeface="+mn-ea"/>
                <a:cs typeface="Calibri" panose="020F0502020204030204" pitchFamily="34" charset="0"/>
                <a:sym typeface="Calibri"/>
              </a:rPr>
              <a:t>ciudadanos</a:t>
            </a:r>
            <a:r>
              <a:rPr lang="en-US" sz="1000" kern="1200" dirty="0">
                <a:solidFill>
                  <a:schemeClr val="bg1"/>
                </a:solidFill>
                <a:latin typeface="Calibri" panose="020F0502020204030204" pitchFamily="34" charset="0"/>
                <a:ea typeface="+mn-ea"/>
                <a:cs typeface="Calibri" panose="020F0502020204030204" pitchFamily="34" charset="0"/>
                <a:sym typeface="Calibri"/>
              </a:rPr>
              <a:t> </a:t>
            </a:r>
            <a:r>
              <a:rPr lang="en-US" sz="1000" kern="1200" dirty="0" err="1">
                <a:solidFill>
                  <a:schemeClr val="bg1"/>
                </a:solidFill>
                <a:latin typeface="Calibri" panose="020F0502020204030204" pitchFamily="34" charset="0"/>
                <a:ea typeface="+mn-ea"/>
                <a:cs typeface="Calibri" panose="020F0502020204030204" pitchFamily="34" charset="0"/>
                <a:sym typeface="Calibri"/>
              </a:rPr>
              <a:t>podían</a:t>
            </a:r>
            <a:r>
              <a:rPr lang="en-US" sz="1000" kern="1200" dirty="0">
                <a:solidFill>
                  <a:schemeClr val="bg1"/>
                </a:solidFill>
                <a:latin typeface="Calibri" panose="020F0502020204030204" pitchFamily="34" charset="0"/>
                <a:ea typeface="+mn-ea"/>
                <a:cs typeface="Calibri" panose="020F0502020204030204" pitchFamily="34" charset="0"/>
                <a:sym typeface="Calibri"/>
              </a:rPr>
              <a:t> </a:t>
            </a:r>
            <a:r>
              <a:rPr lang="en-US" sz="1000" kern="1200" dirty="0" err="1">
                <a:solidFill>
                  <a:schemeClr val="bg1"/>
                </a:solidFill>
                <a:latin typeface="Calibri" panose="020F0502020204030204" pitchFamily="34" charset="0"/>
                <a:ea typeface="+mn-ea"/>
                <a:cs typeface="Calibri" panose="020F0502020204030204" pitchFamily="34" charset="0"/>
                <a:sym typeface="Calibri"/>
              </a:rPr>
              <a:t>reportar</a:t>
            </a:r>
            <a:r>
              <a:rPr lang="en-US" sz="1000" kern="1200" dirty="0">
                <a:solidFill>
                  <a:schemeClr val="bg1"/>
                </a:solidFill>
                <a:latin typeface="Calibri" panose="020F0502020204030204" pitchFamily="34" charset="0"/>
                <a:ea typeface="+mn-ea"/>
                <a:cs typeface="Calibri" panose="020F0502020204030204" pitchFamily="34" charset="0"/>
                <a:sym typeface="Calibri"/>
              </a:rPr>
              <a:t> los baches al pasar por la </a:t>
            </a:r>
            <a:r>
              <a:rPr lang="en-US" sz="1000" kern="1200" dirty="0" err="1">
                <a:solidFill>
                  <a:schemeClr val="bg1"/>
                </a:solidFill>
                <a:latin typeface="Calibri" panose="020F0502020204030204" pitchFamily="34" charset="0"/>
                <a:ea typeface="+mn-ea"/>
                <a:cs typeface="Calibri" panose="020F0502020204030204" pitchFamily="34" charset="0"/>
                <a:sym typeface="Calibri"/>
              </a:rPr>
              <a:t>calle</a:t>
            </a:r>
            <a:r>
              <a:rPr lang="en-US" sz="1000" kern="1200" dirty="0">
                <a:solidFill>
                  <a:schemeClr val="bg1"/>
                </a:solidFill>
                <a:latin typeface="Calibri" panose="020F0502020204030204" pitchFamily="34" charset="0"/>
                <a:ea typeface="+mn-ea"/>
                <a:cs typeface="Calibri" panose="020F0502020204030204" pitchFamily="34" charset="0"/>
                <a:sym typeface="Calibri"/>
              </a:rPr>
              <a:t> para que </a:t>
            </a:r>
            <a:r>
              <a:rPr lang="en-US" sz="1000" kern="1200" dirty="0" err="1">
                <a:solidFill>
                  <a:schemeClr val="bg1"/>
                </a:solidFill>
                <a:latin typeface="Calibri" panose="020F0502020204030204" pitchFamily="34" charset="0"/>
                <a:ea typeface="+mn-ea"/>
                <a:cs typeface="Calibri" panose="020F0502020204030204" pitchFamily="34" charset="0"/>
                <a:sym typeface="Calibri"/>
              </a:rPr>
              <a:t>fueran</a:t>
            </a:r>
            <a:r>
              <a:rPr lang="en-US" sz="1000" kern="1200" dirty="0">
                <a:solidFill>
                  <a:schemeClr val="bg1"/>
                </a:solidFill>
                <a:latin typeface="Calibri" panose="020F0502020204030204" pitchFamily="34" charset="0"/>
                <a:ea typeface="+mn-ea"/>
                <a:cs typeface="Calibri" panose="020F0502020204030204" pitchFamily="34" charset="0"/>
                <a:sym typeface="Calibri"/>
              </a:rPr>
              <a:t> </a:t>
            </a:r>
            <a:r>
              <a:rPr lang="en-US" sz="1000" kern="1200" dirty="0" err="1">
                <a:solidFill>
                  <a:schemeClr val="bg1"/>
                </a:solidFill>
                <a:latin typeface="Calibri" panose="020F0502020204030204" pitchFamily="34" charset="0"/>
                <a:ea typeface="+mn-ea"/>
                <a:cs typeface="Calibri" panose="020F0502020204030204" pitchFamily="34" charset="0"/>
                <a:sym typeface="Calibri"/>
              </a:rPr>
              <a:t>reparados</a:t>
            </a:r>
            <a:r>
              <a:rPr lang="en-US" sz="1000" kern="1200" dirty="0">
                <a:solidFill>
                  <a:schemeClr val="bg1"/>
                </a:solidFill>
                <a:latin typeface="Calibri" panose="020F0502020204030204" pitchFamily="34" charset="0"/>
                <a:ea typeface="+mn-ea"/>
                <a:cs typeface="Calibri" panose="020F0502020204030204" pitchFamily="34" charset="0"/>
                <a:sym typeface="Calibri"/>
              </a:rPr>
              <a:t>.</a:t>
            </a:r>
          </a:p>
          <a:p>
            <a:pPr lvl="3" algn="ctr">
              <a:lnSpc>
                <a:spcPct val="120000"/>
              </a:lnSpc>
              <a:spcBef>
                <a:spcPts val="1000"/>
              </a:spcBef>
              <a:buClr>
                <a:schemeClr val="bg1"/>
              </a:buClr>
            </a:pPr>
            <a:r>
              <a:rPr lang="en-US" sz="1200" kern="1200" dirty="0">
                <a:solidFill>
                  <a:schemeClr val="bg1"/>
                </a:solidFill>
                <a:latin typeface="Calibri" panose="020F0502020204030204" pitchFamily="34" charset="0"/>
                <a:ea typeface="+mn-ea"/>
                <a:cs typeface="Calibri" panose="020F0502020204030204" pitchFamily="34" charset="0"/>
                <a:sym typeface="Calibri"/>
              </a:rPr>
              <a:t>¡Parece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muy</a:t>
            </a:r>
            <a:r>
              <a:rPr lang="en-US" sz="1200" kern="1200" dirty="0">
                <a:solidFill>
                  <a:schemeClr val="bg1"/>
                </a:solidFill>
                <a:latin typeface="Calibri" panose="020F0502020204030204" pitchFamily="34" charset="0"/>
                <a:ea typeface="+mn-ea"/>
                <a:cs typeface="Calibri" panose="020F0502020204030204" pitchFamily="34" charset="0"/>
                <a:sym typeface="Calibri"/>
              </a:rPr>
              <a:t>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buena</a:t>
            </a:r>
            <a:r>
              <a:rPr lang="en-US" sz="1200" kern="1200" dirty="0">
                <a:solidFill>
                  <a:schemeClr val="bg1"/>
                </a:solidFill>
                <a:latin typeface="Calibri" panose="020F0502020204030204" pitchFamily="34" charset="0"/>
                <a:ea typeface="+mn-ea"/>
                <a:cs typeface="Calibri" panose="020F0502020204030204" pitchFamily="34" charset="0"/>
                <a:sym typeface="Calibri"/>
              </a:rPr>
              <a:t> idea! </a:t>
            </a:r>
            <a:endParaRPr lang="en-US" sz="1200" kern="1200" dirty="0">
              <a:solidFill>
                <a:schemeClr val="bg1"/>
              </a:solidFill>
              <a:latin typeface="+mn-lt"/>
              <a:ea typeface="+mn-ea"/>
              <a:cs typeface="+mn-cs"/>
              <a:sym typeface="Calibri"/>
            </a:endParaRPr>
          </a:p>
          <a:p>
            <a:pPr lvl="3" algn="ctr">
              <a:lnSpc>
                <a:spcPct val="120000"/>
              </a:lnSpc>
              <a:spcBef>
                <a:spcPts val="1000"/>
              </a:spcBef>
              <a:buClr>
                <a:schemeClr val="bg1"/>
              </a:buClr>
            </a:pPr>
            <a:endParaRPr lang="en-US" sz="1000" kern="1200" dirty="0">
              <a:solidFill>
                <a:schemeClr val="bg1"/>
              </a:solidFill>
              <a:latin typeface="+mn-lt"/>
              <a:ea typeface="+mn-ea"/>
              <a:cs typeface="+mn-cs"/>
            </a:endParaRPr>
          </a:p>
        </p:txBody>
      </p:sp>
    </p:spTree>
    <p:extLst>
      <p:ext uri="{BB962C8B-B14F-4D97-AF65-F5344CB8AC3E}">
        <p14:creationId xmlns:p14="http://schemas.microsoft.com/office/powerpoint/2010/main" val="2341128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358900"/>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Construcción del </a:t>
            </a:r>
            <a:r>
              <a:rPr lang="es-ES" sz="3200" dirty="0" err="1">
                <a:solidFill>
                  <a:schemeClr val="bg1"/>
                </a:solidFill>
              </a:rPr>
              <a:t>dataset</a:t>
            </a:r>
            <a:r>
              <a:rPr lang="es-ES" sz="3200" dirty="0">
                <a:solidFill>
                  <a:schemeClr val="bg1"/>
                </a:solidFill>
              </a:rPr>
              <a:t> (DATASET CONSTRUCTION)</a:t>
            </a:r>
          </a:p>
        </p:txBody>
      </p:sp>
      <p:sp>
        <p:nvSpPr>
          <p:cNvPr id="4" name="Marcador de texto 2">
            <a:extLst>
              <a:ext uri="{FF2B5EF4-FFF2-40B4-BE49-F238E27FC236}">
                <a16:creationId xmlns:a16="http://schemas.microsoft.com/office/drawing/2014/main" id="{D2AF5091-49AD-49CE-87A0-638738425A60}"/>
              </a:ext>
            </a:extLst>
          </p:cNvPr>
          <p:cNvSpPr txBox="1">
            <a:spLocks/>
          </p:cNvSpPr>
          <p:nvPr/>
        </p:nvSpPr>
        <p:spPr>
          <a:xfrm>
            <a:off x="641727" y="1522744"/>
            <a:ext cx="10515600" cy="575048"/>
          </a:xfrm>
          <a:prstGeom prst="rect">
            <a:avLst/>
          </a:prstGeo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sz="11100" dirty="0">
                <a:solidFill>
                  <a:schemeClr val="bg1"/>
                </a:solidFill>
                <a:latin typeface="Calibri" panose="020F0502020204030204" pitchFamily="34" charset="0"/>
                <a:cs typeface="Calibri" panose="020F0502020204030204" pitchFamily="34" charset="0"/>
              </a:rPr>
              <a:t>1. </a:t>
            </a:r>
            <a:r>
              <a:rPr lang="es-ES" sz="11100" dirty="0" err="1">
                <a:solidFill>
                  <a:schemeClr val="bg1"/>
                </a:solidFill>
                <a:latin typeface="Calibri" panose="020F0502020204030204" pitchFamily="34" charset="0"/>
                <a:cs typeface="Calibri" panose="020F0502020204030204" pitchFamily="34" charset="0"/>
              </a:rPr>
              <a:t>Histórical</a:t>
            </a:r>
            <a:r>
              <a:rPr lang="es-ES" sz="11100" dirty="0">
                <a:solidFill>
                  <a:schemeClr val="bg1"/>
                </a:solidFill>
                <a:latin typeface="Calibri" panose="020F0502020204030204" pitchFamily="34" charset="0"/>
                <a:cs typeface="Calibri" panose="020F0502020204030204" pitchFamily="34" charset="0"/>
              </a:rPr>
              <a:t> </a:t>
            </a:r>
            <a:r>
              <a:rPr lang="es-ES" sz="11100" dirty="0" err="1">
                <a:solidFill>
                  <a:schemeClr val="bg1"/>
                </a:solidFill>
                <a:latin typeface="Calibri" panose="020F0502020204030204" pitchFamily="34" charset="0"/>
                <a:cs typeface="Calibri" panose="020F0502020204030204" pitchFamily="34" charset="0"/>
              </a:rPr>
              <a:t>biases</a:t>
            </a:r>
            <a:r>
              <a:rPr lang="es-ES" sz="11100" dirty="0">
                <a:solidFill>
                  <a:schemeClr val="bg1"/>
                </a:solidFill>
                <a:latin typeface="Calibri" panose="020F0502020204030204" pitchFamily="34" charset="0"/>
                <a:cs typeface="Calibri" panose="020F0502020204030204" pitchFamily="34" charset="0"/>
              </a:rPr>
              <a:t> </a:t>
            </a:r>
          </a:p>
          <a:p>
            <a:pPr>
              <a:lnSpc>
                <a:spcPct val="107000"/>
              </a:lnSpc>
              <a:spcAft>
                <a:spcPts val="800"/>
              </a:spcAft>
            </a:pPr>
            <a:r>
              <a:rPr lang="es-ES" sz="4800" dirty="0">
                <a:solidFill>
                  <a:schemeClr val="bg1"/>
                </a:solidFill>
                <a:latin typeface="Calibri" panose="020F0502020204030204" pitchFamily="34" charset="0"/>
                <a:cs typeface="Calibri" panose="020F0502020204030204" pitchFamily="34" charset="0"/>
              </a:rPr>
              <a:t>El </a:t>
            </a:r>
            <a:r>
              <a:rPr lang="es-ES" sz="4800" dirty="0" err="1">
                <a:solidFill>
                  <a:schemeClr val="bg1"/>
                </a:solidFill>
                <a:latin typeface="Calibri" panose="020F0502020204030204" pitchFamily="34" charset="0"/>
                <a:cs typeface="Calibri" panose="020F0502020204030204" pitchFamily="34" charset="0"/>
              </a:rPr>
              <a:t>dataset</a:t>
            </a:r>
            <a:r>
              <a:rPr lang="es-ES" sz="4800" dirty="0">
                <a:solidFill>
                  <a:schemeClr val="bg1"/>
                </a:solidFill>
                <a:latin typeface="Calibri" panose="020F0502020204030204" pitchFamily="34" charset="0"/>
                <a:cs typeface="Calibri" panose="020F0502020204030204" pitchFamily="34" charset="0"/>
              </a:rPr>
              <a:t> refleja los sesgos de nuestra sociedad.</a:t>
            </a:r>
          </a:p>
        </p:txBody>
      </p:sp>
      <p:sp>
        <p:nvSpPr>
          <p:cNvPr id="5" name="Marcador de texto 2">
            <a:extLst>
              <a:ext uri="{FF2B5EF4-FFF2-40B4-BE49-F238E27FC236}">
                <a16:creationId xmlns:a16="http://schemas.microsoft.com/office/drawing/2014/main" id="{8BF7881D-6AF4-4F6C-8359-B89B6D9291D6}"/>
              </a:ext>
            </a:extLst>
          </p:cNvPr>
          <p:cNvSpPr txBox="1">
            <a:spLocks/>
          </p:cNvSpPr>
          <p:nvPr/>
        </p:nvSpPr>
        <p:spPr>
          <a:xfrm>
            <a:off x="641727" y="840817"/>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sz="1100" dirty="0">
                <a:solidFill>
                  <a:schemeClr val="bg1"/>
                </a:solidFill>
                <a:latin typeface="Calibri" panose="020F0502020204030204" pitchFamily="34" charset="0"/>
                <a:cs typeface="Calibri" panose="020F0502020204030204" pitchFamily="34" charset="0"/>
              </a:rPr>
              <a:t>Fase muy proclive a la introducción de sesgos.</a:t>
            </a:r>
          </a:p>
        </p:txBody>
      </p:sp>
      <p:pic>
        <p:nvPicPr>
          <p:cNvPr id="6" name="Imagen 5">
            <a:extLst>
              <a:ext uri="{FF2B5EF4-FFF2-40B4-BE49-F238E27FC236}">
                <a16:creationId xmlns:a16="http://schemas.microsoft.com/office/drawing/2014/main" id="{DBB97312-D9F7-4CC4-A5E2-02A373F55C0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8000"/>
                    </a14:imgEffect>
                  </a14:imgLayer>
                </a14:imgProps>
              </a:ext>
            </a:extLst>
          </a:blip>
          <a:stretch>
            <a:fillRect/>
          </a:stretch>
        </p:blipFill>
        <p:spPr>
          <a:xfrm>
            <a:off x="988650" y="2460280"/>
            <a:ext cx="2919457" cy="1751674"/>
          </a:xfrm>
          <a:prstGeom prst="rect">
            <a:avLst/>
          </a:prstGeom>
        </p:spPr>
      </p:pic>
      <p:pic>
        <p:nvPicPr>
          <p:cNvPr id="7" name="Picture 2" descr="Privacy, security and ethics in data science">
            <a:extLst>
              <a:ext uri="{FF2B5EF4-FFF2-40B4-BE49-F238E27FC236}">
                <a16:creationId xmlns:a16="http://schemas.microsoft.com/office/drawing/2014/main" id="{FBA8B520-3972-4644-A14A-DC9EEE8A444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84000"/>
                    </a14:imgEffect>
                  </a14:imgLayer>
                </a14:imgProps>
              </a:ext>
              <a:ext uri="{28A0092B-C50C-407E-A947-70E740481C1C}">
                <a14:useLocalDpi xmlns:a14="http://schemas.microsoft.com/office/drawing/2010/main" val="0"/>
              </a:ext>
            </a:extLst>
          </a:blip>
          <a:srcRect/>
          <a:stretch>
            <a:fillRect/>
          </a:stretch>
        </p:blipFill>
        <p:spPr bwMode="auto">
          <a:xfrm>
            <a:off x="988650" y="4606357"/>
            <a:ext cx="2919458" cy="164276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67787033-06B7-46FD-B515-8AD26DADA55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84000"/>
                    </a14:imgEffect>
                  </a14:imgLayer>
                </a14:imgProps>
              </a:ext>
            </a:extLst>
          </a:blip>
          <a:stretch>
            <a:fillRect/>
          </a:stretch>
        </p:blipFill>
        <p:spPr>
          <a:xfrm>
            <a:off x="5085051" y="2460280"/>
            <a:ext cx="6072276" cy="3317936"/>
          </a:xfrm>
          <a:prstGeom prst="rect">
            <a:avLst/>
          </a:prstGeom>
        </p:spPr>
      </p:pic>
      <p:sp>
        <p:nvSpPr>
          <p:cNvPr id="9" name="Marcador de texto 2">
            <a:extLst>
              <a:ext uri="{FF2B5EF4-FFF2-40B4-BE49-F238E27FC236}">
                <a16:creationId xmlns:a16="http://schemas.microsoft.com/office/drawing/2014/main" id="{B951703D-1B44-4FE4-99BD-6261DD838D76}"/>
              </a:ext>
            </a:extLst>
          </p:cNvPr>
          <p:cNvSpPr txBox="1">
            <a:spLocks/>
          </p:cNvSpPr>
          <p:nvPr/>
        </p:nvSpPr>
        <p:spPr>
          <a:xfrm>
            <a:off x="1151524" y="2760383"/>
            <a:ext cx="2593708" cy="668617"/>
          </a:xfrm>
          <a:prstGeom prst="rect">
            <a:avLst/>
          </a:prstGeom>
          <a:noFill/>
          <a:ln>
            <a:solidFill>
              <a:srgbClr val="FFFF00"/>
            </a:solidFill>
          </a:ln>
        </p:spPr>
        <p:txBody>
          <a:bodyPr vert="horz" lIns="91440" tIns="45720" rIns="91440" bIns="45720" rtlCol="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gn="ctr">
              <a:lnSpc>
                <a:spcPct val="120000"/>
              </a:lnSpc>
              <a:spcBef>
                <a:spcPts val="1000"/>
              </a:spcBef>
              <a:buClr>
                <a:schemeClr val="bg1"/>
              </a:buClr>
            </a:pPr>
            <a:r>
              <a:rPr lang="en-US" sz="1600" kern="1200" dirty="0" err="1">
                <a:solidFill>
                  <a:schemeClr val="bg1"/>
                </a:solidFill>
                <a:latin typeface="Calibri" panose="020F0502020204030204" pitchFamily="34" charset="0"/>
                <a:ea typeface="+mn-ea"/>
                <a:cs typeface="Calibri" panose="020F0502020204030204" pitchFamily="34" charset="0"/>
                <a:sym typeface="Calibri"/>
              </a:rPr>
              <a:t>Entrenado</a:t>
            </a:r>
            <a:r>
              <a:rPr lang="en-US" sz="1600" kern="1200" dirty="0">
                <a:solidFill>
                  <a:schemeClr val="bg1"/>
                </a:solidFill>
                <a:latin typeface="Calibri" panose="020F0502020204030204" pitchFamily="34" charset="0"/>
                <a:ea typeface="+mn-ea"/>
                <a:cs typeface="Calibri" panose="020F0502020204030204" pitchFamily="34" charset="0"/>
                <a:sym typeface="Calibri"/>
              </a:rPr>
              <a:t> con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datos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históricos</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contratación</a:t>
            </a:r>
            <a:r>
              <a:rPr lang="en-US" sz="1600" kern="1200" dirty="0">
                <a:solidFill>
                  <a:schemeClr val="bg1"/>
                </a:solidFill>
                <a:latin typeface="Calibri" panose="020F0502020204030204" pitchFamily="34" charset="0"/>
                <a:ea typeface="+mn-ea"/>
                <a:cs typeface="Calibri" panose="020F0502020204030204" pitchFamily="34" charset="0"/>
                <a:sym typeface="Calibri"/>
              </a:rPr>
              <a:t>  para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puestos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técnicos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predominantemente</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masculina</a:t>
            </a:r>
            <a:r>
              <a:rPr lang="en-US" sz="1600" kern="1200" dirty="0">
                <a:solidFill>
                  <a:schemeClr val="bg1"/>
                </a:solidFill>
                <a:latin typeface="Calibri" panose="020F0502020204030204" pitchFamily="34" charset="0"/>
                <a:ea typeface="+mn-ea"/>
                <a:cs typeface="Calibri" panose="020F0502020204030204" pitchFamily="34" charset="0"/>
                <a:sym typeface="Calibri"/>
              </a:rPr>
              <a:t>.</a:t>
            </a:r>
          </a:p>
          <a:p>
            <a:pPr lvl="3">
              <a:lnSpc>
                <a:spcPct val="120000"/>
              </a:lnSpc>
              <a:spcBef>
                <a:spcPts val="1000"/>
              </a:spcBef>
              <a:buClr>
                <a:schemeClr val="bg1"/>
              </a:buClr>
            </a:pPr>
            <a:endParaRPr lang="en-US" sz="2400" kern="1200" dirty="0">
              <a:solidFill>
                <a:schemeClr val="bg1"/>
              </a:solidFill>
              <a:latin typeface="+mn-lt"/>
              <a:ea typeface="+mn-ea"/>
              <a:cs typeface="+mn-cs"/>
              <a:sym typeface="Calibri"/>
            </a:endParaRPr>
          </a:p>
          <a:p>
            <a:endParaRPr lang="en-US" sz="1500" kern="1200" dirty="0">
              <a:solidFill>
                <a:schemeClr val="bg1"/>
              </a:solidFill>
              <a:latin typeface="+mn-lt"/>
              <a:ea typeface="+mn-ea"/>
              <a:cs typeface="+mn-cs"/>
            </a:endParaRPr>
          </a:p>
        </p:txBody>
      </p:sp>
      <p:sp>
        <p:nvSpPr>
          <p:cNvPr id="10" name="Marcador de texto 2">
            <a:extLst>
              <a:ext uri="{FF2B5EF4-FFF2-40B4-BE49-F238E27FC236}">
                <a16:creationId xmlns:a16="http://schemas.microsoft.com/office/drawing/2014/main" id="{1B6EF175-DB96-4EB4-A0F7-0DB53925D513}"/>
              </a:ext>
            </a:extLst>
          </p:cNvPr>
          <p:cNvSpPr txBox="1">
            <a:spLocks/>
          </p:cNvSpPr>
          <p:nvPr/>
        </p:nvSpPr>
        <p:spPr>
          <a:xfrm>
            <a:off x="1206720" y="4872814"/>
            <a:ext cx="2519459" cy="1109851"/>
          </a:xfrm>
          <a:prstGeom prst="rect">
            <a:avLst/>
          </a:prstGeom>
          <a:noFill/>
          <a:ln>
            <a:solidFill>
              <a:srgbClr val="FFFF00"/>
            </a:solidFill>
          </a:ln>
        </p:spPr>
        <p:txBody>
          <a:bodyPr vert="horz" lIns="91440" tIns="45720" rIns="91440" bIns="45720" rtlCol="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gn="ctr">
              <a:lnSpc>
                <a:spcPct val="120000"/>
              </a:lnSpc>
              <a:spcBef>
                <a:spcPts val="1000"/>
              </a:spcBef>
              <a:buClr>
                <a:schemeClr val="bg1"/>
              </a:buClr>
            </a:pPr>
            <a:r>
              <a:rPr lang="en-US" sz="1600" kern="1200" dirty="0">
                <a:solidFill>
                  <a:schemeClr val="bg1"/>
                </a:solidFill>
                <a:latin typeface="Calibri" panose="020F0502020204030204" pitchFamily="34" charset="0"/>
                <a:ea typeface="+mn-ea"/>
                <a:cs typeface="Calibri" panose="020F0502020204030204" pitchFamily="34" charset="0"/>
                <a:sym typeface="Calibri"/>
              </a:rPr>
              <a:t>Los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modelos</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traducción</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automática</a:t>
            </a:r>
            <a:r>
              <a:rPr lang="en-US" sz="1600" kern="1200" dirty="0">
                <a:solidFill>
                  <a:schemeClr val="bg1"/>
                </a:solidFill>
                <a:latin typeface="Calibri" panose="020F0502020204030204" pitchFamily="34" charset="0"/>
                <a:ea typeface="+mn-ea"/>
                <a:cs typeface="Calibri" panose="020F0502020204030204" pitchFamily="34" charset="0"/>
                <a:sym typeface="Calibri"/>
              </a:rPr>
              <a:t> que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han</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sido</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entrenados</a:t>
            </a:r>
            <a:r>
              <a:rPr lang="en-US" sz="1600" kern="1200" dirty="0">
                <a:solidFill>
                  <a:schemeClr val="bg1"/>
                </a:solidFill>
                <a:latin typeface="Calibri" panose="020F0502020204030204" pitchFamily="34" charset="0"/>
                <a:ea typeface="+mn-ea"/>
                <a:cs typeface="Calibri" panose="020F0502020204030204" pitchFamily="34" charset="0"/>
                <a:sym typeface="Calibri"/>
              </a:rPr>
              <a:t> con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textos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generados</a:t>
            </a:r>
            <a:r>
              <a:rPr lang="en-US" sz="1600" kern="1200" dirty="0">
                <a:solidFill>
                  <a:schemeClr val="bg1"/>
                </a:solidFill>
                <a:latin typeface="Calibri" panose="020F0502020204030204" pitchFamily="34" charset="0"/>
                <a:ea typeface="+mn-ea"/>
                <a:cs typeface="Calibri" panose="020F0502020204030204" pitchFamily="34" charset="0"/>
                <a:sym typeface="Calibri"/>
              </a:rPr>
              <a:t> por personas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reflejan</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el</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sesgo</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linguístico</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presente</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en</a:t>
            </a:r>
            <a:r>
              <a:rPr lang="en-US" sz="1600" kern="1200" dirty="0">
                <a:solidFill>
                  <a:schemeClr val="bg1"/>
                </a:solidFill>
                <a:latin typeface="Calibri" panose="020F0502020204030204" pitchFamily="34" charset="0"/>
                <a:ea typeface="+mn-ea"/>
                <a:cs typeface="Calibri" panose="020F0502020204030204" pitchFamily="34" charset="0"/>
                <a:sym typeface="Calibri"/>
              </a:rPr>
              <a:t> la Sociedad.  </a:t>
            </a:r>
          </a:p>
          <a:p>
            <a:pPr lvl="3">
              <a:lnSpc>
                <a:spcPct val="120000"/>
              </a:lnSpc>
              <a:spcBef>
                <a:spcPts val="1000"/>
              </a:spcBef>
              <a:buClr>
                <a:schemeClr val="bg1"/>
              </a:buClr>
            </a:pPr>
            <a:endParaRPr lang="en-US" sz="2400" kern="1200" dirty="0">
              <a:solidFill>
                <a:schemeClr val="bg1"/>
              </a:solidFill>
              <a:latin typeface="+mn-lt"/>
              <a:ea typeface="+mn-ea"/>
              <a:cs typeface="+mn-cs"/>
              <a:sym typeface="Calibri"/>
            </a:endParaRPr>
          </a:p>
          <a:p>
            <a:endParaRPr lang="en-US" sz="1500" kern="1200" dirty="0">
              <a:solidFill>
                <a:schemeClr val="bg1"/>
              </a:solidFill>
              <a:latin typeface="+mn-lt"/>
              <a:ea typeface="+mn-ea"/>
              <a:cs typeface="+mn-cs"/>
            </a:endParaRPr>
          </a:p>
        </p:txBody>
      </p:sp>
      <p:sp>
        <p:nvSpPr>
          <p:cNvPr id="11" name="Marcador de texto 2">
            <a:extLst>
              <a:ext uri="{FF2B5EF4-FFF2-40B4-BE49-F238E27FC236}">
                <a16:creationId xmlns:a16="http://schemas.microsoft.com/office/drawing/2014/main" id="{A220531D-5558-44BF-BDF9-AF6D04BAEA9A}"/>
              </a:ext>
            </a:extLst>
          </p:cNvPr>
          <p:cNvSpPr txBox="1">
            <a:spLocks/>
          </p:cNvSpPr>
          <p:nvPr/>
        </p:nvSpPr>
        <p:spPr>
          <a:xfrm>
            <a:off x="6274282" y="3054542"/>
            <a:ext cx="3693814" cy="2129411"/>
          </a:xfrm>
          <a:prstGeom prst="rect">
            <a:avLst/>
          </a:prstGeom>
          <a:noFill/>
          <a:ln>
            <a:solidFill>
              <a:srgbClr val="FFFF00"/>
            </a:solidFill>
          </a:ln>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500" kern="1200" dirty="0">
              <a:solidFill>
                <a:schemeClr val="bg1"/>
              </a:solidFill>
              <a:latin typeface="Calibri" panose="020F0502020204030204" pitchFamily="34" charset="0"/>
              <a:ea typeface="+mn-ea"/>
              <a:cs typeface="Calibri" panose="020F0502020204030204" pitchFamily="34" charset="0"/>
            </a:endParaRPr>
          </a:p>
          <a:p>
            <a:pPr algn="ctr"/>
            <a:r>
              <a:rPr lang="en-US" sz="1300" kern="1200" dirty="0">
                <a:solidFill>
                  <a:schemeClr val="bg1"/>
                </a:solidFill>
                <a:latin typeface="Calibri" panose="020F0502020204030204" pitchFamily="34" charset="0"/>
                <a:ea typeface="+mn-ea"/>
                <a:cs typeface="Calibri" panose="020F0502020204030204" pitchFamily="34" charset="0"/>
              </a:rPr>
              <a:t>Sin embargo, </a:t>
            </a:r>
            <a:r>
              <a:rPr lang="en-US" sz="1300" kern="1200" dirty="0" err="1">
                <a:solidFill>
                  <a:schemeClr val="bg1"/>
                </a:solidFill>
                <a:latin typeface="Calibri" panose="020F0502020204030204" pitchFamily="34" charset="0"/>
                <a:ea typeface="+mn-ea"/>
                <a:cs typeface="Calibri" panose="020F0502020204030204" pitchFamily="34" charset="0"/>
              </a:rPr>
              <a:t>en</a:t>
            </a:r>
            <a:r>
              <a:rPr lang="en-US" sz="1300" kern="1200" dirty="0">
                <a:solidFill>
                  <a:schemeClr val="bg1"/>
                </a:solidFill>
                <a:latin typeface="Calibri" panose="020F0502020204030204" pitchFamily="34" charset="0"/>
                <a:ea typeface="+mn-ea"/>
                <a:cs typeface="Calibri" panose="020F0502020204030204" pitchFamily="34" charset="0"/>
              </a:rPr>
              <a:t> 2011 </a:t>
            </a:r>
            <a:r>
              <a:rPr lang="en-US" sz="1300" kern="1200" dirty="0" err="1">
                <a:solidFill>
                  <a:schemeClr val="bg1"/>
                </a:solidFill>
                <a:latin typeface="Calibri" panose="020F0502020204030204" pitchFamily="34" charset="0"/>
                <a:ea typeface="+mn-ea"/>
                <a:cs typeface="Calibri" panose="020F0502020204030204" pitchFamily="34" charset="0"/>
              </a:rPr>
              <a:t>pocas</a:t>
            </a:r>
            <a:r>
              <a:rPr lang="en-US" sz="1300" kern="1200" dirty="0">
                <a:solidFill>
                  <a:schemeClr val="bg1"/>
                </a:solidFill>
                <a:latin typeface="Calibri" panose="020F0502020204030204" pitchFamily="34" charset="0"/>
                <a:ea typeface="+mn-ea"/>
                <a:cs typeface="Calibri" panose="020F0502020204030204" pitchFamily="34" charset="0"/>
              </a:rPr>
              <a:t> personas </a:t>
            </a:r>
            <a:r>
              <a:rPr lang="en-US" sz="1300" kern="1200" dirty="0" err="1">
                <a:solidFill>
                  <a:schemeClr val="bg1"/>
                </a:solidFill>
                <a:latin typeface="Calibri" panose="020F0502020204030204" pitchFamily="34" charset="0"/>
                <a:ea typeface="+mn-ea"/>
                <a:cs typeface="Calibri" panose="020F0502020204030204" pitchFamily="34" charset="0"/>
              </a:rPr>
              <a:t>tenían</a:t>
            </a:r>
            <a:r>
              <a:rPr lang="en-US" sz="1300" kern="1200" dirty="0">
                <a:solidFill>
                  <a:schemeClr val="bg1"/>
                </a:solidFill>
                <a:latin typeface="Calibri" panose="020F0502020204030204" pitchFamily="34" charset="0"/>
                <a:ea typeface="+mn-ea"/>
                <a:cs typeface="Calibri" panose="020F0502020204030204" pitchFamily="34" charset="0"/>
              </a:rPr>
              <a:t> smartphone, </a:t>
            </a:r>
            <a:r>
              <a:rPr lang="en-US" sz="1300" kern="1200" dirty="0" err="1">
                <a:solidFill>
                  <a:schemeClr val="bg1"/>
                </a:solidFill>
                <a:latin typeface="Calibri" panose="020F0502020204030204" pitchFamily="34" charset="0"/>
                <a:ea typeface="+mn-ea"/>
                <a:cs typeface="Calibri" panose="020F0502020204030204" pitchFamily="34" charset="0"/>
              </a:rPr>
              <a:t>así</a:t>
            </a:r>
            <a:r>
              <a:rPr lang="en-US" sz="1300" kern="1200" dirty="0">
                <a:solidFill>
                  <a:schemeClr val="bg1"/>
                </a:solidFill>
                <a:latin typeface="Calibri" panose="020F0502020204030204" pitchFamily="34" charset="0"/>
                <a:ea typeface="+mn-ea"/>
                <a:cs typeface="Calibri" panose="020F0502020204030204" pitchFamily="34" charset="0"/>
              </a:rPr>
              <a:t> que las personas que </a:t>
            </a:r>
            <a:r>
              <a:rPr lang="en-US" sz="1300" kern="1200" dirty="0" err="1">
                <a:solidFill>
                  <a:schemeClr val="bg1"/>
                </a:solidFill>
                <a:latin typeface="Calibri" panose="020F0502020204030204" pitchFamily="34" charset="0"/>
                <a:ea typeface="+mn-ea"/>
                <a:cs typeface="Calibri" panose="020F0502020204030204" pitchFamily="34" charset="0"/>
              </a:rPr>
              <a:t>usaban</a:t>
            </a:r>
            <a:r>
              <a:rPr lang="en-US" sz="1300" kern="1200" dirty="0">
                <a:solidFill>
                  <a:schemeClr val="bg1"/>
                </a:solidFill>
                <a:latin typeface="Calibri" panose="020F0502020204030204" pitchFamily="34" charset="0"/>
                <a:ea typeface="+mn-ea"/>
                <a:cs typeface="Calibri" panose="020F0502020204030204" pitchFamily="34" charset="0"/>
              </a:rPr>
              <a:t> la app </a:t>
            </a:r>
            <a:r>
              <a:rPr lang="en-US" sz="1300" kern="1200" dirty="0" err="1">
                <a:solidFill>
                  <a:schemeClr val="bg1"/>
                </a:solidFill>
                <a:latin typeface="Calibri" panose="020F0502020204030204" pitchFamily="34" charset="0"/>
                <a:ea typeface="+mn-ea"/>
                <a:cs typeface="Calibri" panose="020F0502020204030204" pitchFamily="34" charset="0"/>
              </a:rPr>
              <a:t>tendían</a:t>
            </a:r>
            <a:r>
              <a:rPr lang="en-US" sz="1300" kern="1200" dirty="0">
                <a:solidFill>
                  <a:schemeClr val="bg1"/>
                </a:solidFill>
                <a:latin typeface="Calibri" panose="020F0502020204030204" pitchFamily="34" charset="0"/>
                <a:ea typeface="+mn-ea"/>
                <a:cs typeface="Calibri" panose="020F0502020204030204" pitchFamily="34" charset="0"/>
              </a:rPr>
              <a:t> a ser </a:t>
            </a:r>
            <a:r>
              <a:rPr lang="en-US" sz="1300" kern="1200" dirty="0" err="1">
                <a:solidFill>
                  <a:schemeClr val="bg1"/>
                </a:solidFill>
                <a:latin typeface="Calibri" panose="020F0502020204030204" pitchFamily="34" charset="0"/>
                <a:ea typeface="+mn-ea"/>
                <a:cs typeface="Calibri" panose="020F0502020204030204" pitchFamily="34" charset="0"/>
              </a:rPr>
              <a:t>más</a:t>
            </a:r>
            <a:r>
              <a:rPr lang="en-US" sz="1300" kern="1200" dirty="0">
                <a:solidFill>
                  <a:schemeClr val="bg1"/>
                </a:solidFill>
                <a:latin typeface="Calibri" panose="020F0502020204030204" pitchFamily="34" charset="0"/>
                <a:ea typeface="+mn-ea"/>
                <a:cs typeface="Calibri" panose="020F0502020204030204" pitchFamily="34" charset="0"/>
              </a:rPr>
              <a:t> </a:t>
            </a:r>
            <a:r>
              <a:rPr lang="en-US" sz="1300" kern="1200" dirty="0" err="1">
                <a:solidFill>
                  <a:schemeClr val="bg1"/>
                </a:solidFill>
                <a:latin typeface="Calibri" panose="020F0502020204030204" pitchFamily="34" charset="0"/>
                <a:ea typeface="+mn-ea"/>
                <a:cs typeface="Calibri" panose="020F0502020204030204" pitchFamily="34" charset="0"/>
              </a:rPr>
              <a:t>jóvenes</a:t>
            </a:r>
            <a:r>
              <a:rPr lang="en-US" sz="1300" kern="1200" dirty="0">
                <a:solidFill>
                  <a:schemeClr val="bg1"/>
                </a:solidFill>
                <a:latin typeface="Calibri" panose="020F0502020204030204" pitchFamily="34" charset="0"/>
                <a:ea typeface="+mn-ea"/>
                <a:cs typeface="Calibri" panose="020F0502020204030204" pitchFamily="34" charset="0"/>
              </a:rPr>
              <a:t> y </a:t>
            </a:r>
            <a:r>
              <a:rPr lang="en-US" sz="1300" kern="1200" dirty="0" err="1">
                <a:solidFill>
                  <a:schemeClr val="bg1"/>
                </a:solidFill>
                <a:latin typeface="Calibri" panose="020F0502020204030204" pitchFamily="34" charset="0"/>
                <a:ea typeface="+mn-ea"/>
                <a:cs typeface="Calibri" panose="020F0502020204030204" pitchFamily="34" charset="0"/>
              </a:rPr>
              <a:t>tener</a:t>
            </a:r>
            <a:r>
              <a:rPr lang="en-US" sz="1300" kern="1200" dirty="0">
                <a:solidFill>
                  <a:schemeClr val="bg1"/>
                </a:solidFill>
                <a:latin typeface="Calibri" panose="020F0502020204030204" pitchFamily="34" charset="0"/>
                <a:ea typeface="+mn-ea"/>
                <a:cs typeface="Calibri" panose="020F0502020204030204" pitchFamily="34" charset="0"/>
              </a:rPr>
              <a:t> mas </a:t>
            </a:r>
            <a:r>
              <a:rPr lang="en-US" sz="1300" kern="1200" dirty="0" err="1">
                <a:solidFill>
                  <a:schemeClr val="bg1"/>
                </a:solidFill>
                <a:latin typeface="Calibri" panose="020F0502020204030204" pitchFamily="34" charset="0"/>
                <a:ea typeface="+mn-ea"/>
                <a:cs typeface="Calibri" panose="020F0502020204030204" pitchFamily="34" charset="0"/>
              </a:rPr>
              <a:t>recursos</a:t>
            </a:r>
            <a:r>
              <a:rPr lang="en-US" sz="1300" kern="1200" dirty="0">
                <a:solidFill>
                  <a:schemeClr val="bg1"/>
                </a:solidFill>
                <a:latin typeface="Calibri" panose="020F0502020204030204" pitchFamily="34" charset="0"/>
                <a:ea typeface="+mn-ea"/>
                <a:cs typeface="Calibri" panose="020F0502020204030204" pitchFamily="34" charset="0"/>
              </a:rPr>
              <a:t>.</a:t>
            </a:r>
          </a:p>
          <a:p>
            <a:pPr algn="ctr"/>
            <a:r>
              <a:rPr lang="en-US" sz="1300" kern="1200" dirty="0">
                <a:solidFill>
                  <a:schemeClr val="bg1"/>
                </a:solidFill>
                <a:latin typeface="Calibri" panose="020F0502020204030204" pitchFamily="34" charset="0"/>
                <a:ea typeface="+mn-ea"/>
                <a:cs typeface="Calibri" panose="020F0502020204030204" pitchFamily="34" charset="0"/>
              </a:rPr>
              <a:t>El </a:t>
            </a:r>
            <a:r>
              <a:rPr lang="en-US" sz="1300" kern="1200" dirty="0" err="1">
                <a:solidFill>
                  <a:schemeClr val="bg1"/>
                </a:solidFill>
                <a:latin typeface="Calibri" panose="020F0502020204030204" pitchFamily="34" charset="0"/>
                <a:ea typeface="+mn-ea"/>
                <a:cs typeface="Calibri" panose="020F0502020204030204" pitchFamily="34" charset="0"/>
              </a:rPr>
              <a:t>resultado</a:t>
            </a:r>
            <a:r>
              <a:rPr lang="en-US" sz="1300" kern="1200" dirty="0">
                <a:solidFill>
                  <a:schemeClr val="bg1"/>
                </a:solidFill>
                <a:latin typeface="Calibri" panose="020F0502020204030204" pitchFamily="34" charset="0"/>
                <a:ea typeface="+mn-ea"/>
                <a:cs typeface="Calibri" panose="020F0502020204030204" pitchFamily="34" charset="0"/>
              </a:rPr>
              <a:t>, los baches que se </a:t>
            </a:r>
            <a:r>
              <a:rPr lang="en-US" sz="1300" kern="1200" dirty="0" err="1">
                <a:solidFill>
                  <a:schemeClr val="bg1"/>
                </a:solidFill>
                <a:latin typeface="Calibri" panose="020F0502020204030204" pitchFamily="34" charset="0"/>
                <a:ea typeface="+mn-ea"/>
                <a:cs typeface="Calibri" panose="020F0502020204030204" pitchFamily="34" charset="0"/>
              </a:rPr>
              <a:t>reportaban</a:t>
            </a:r>
            <a:r>
              <a:rPr lang="en-US" sz="1300" kern="1200" dirty="0">
                <a:solidFill>
                  <a:schemeClr val="bg1"/>
                </a:solidFill>
                <a:latin typeface="Calibri" panose="020F0502020204030204" pitchFamily="34" charset="0"/>
                <a:ea typeface="+mn-ea"/>
                <a:cs typeface="Calibri" panose="020F0502020204030204" pitchFamily="34" charset="0"/>
              </a:rPr>
              <a:t> </a:t>
            </a:r>
            <a:r>
              <a:rPr lang="en-US" sz="1300" kern="1200" dirty="0" err="1">
                <a:solidFill>
                  <a:schemeClr val="bg1"/>
                </a:solidFill>
                <a:latin typeface="Calibri" panose="020F0502020204030204" pitchFamily="34" charset="0"/>
                <a:ea typeface="+mn-ea"/>
                <a:cs typeface="Calibri" panose="020F0502020204030204" pitchFamily="34" charset="0"/>
              </a:rPr>
              <a:t>tenían</a:t>
            </a:r>
            <a:r>
              <a:rPr lang="en-US" sz="1300" kern="1200" dirty="0">
                <a:solidFill>
                  <a:schemeClr val="bg1"/>
                </a:solidFill>
                <a:latin typeface="Calibri" panose="020F0502020204030204" pitchFamily="34" charset="0"/>
                <a:ea typeface="+mn-ea"/>
                <a:cs typeface="Calibri" panose="020F0502020204030204" pitchFamily="34" charset="0"/>
              </a:rPr>
              <a:t> </a:t>
            </a:r>
            <a:r>
              <a:rPr lang="en-US" sz="1300" kern="1200" dirty="0" err="1">
                <a:solidFill>
                  <a:schemeClr val="bg1"/>
                </a:solidFill>
                <a:latin typeface="Calibri" panose="020F0502020204030204" pitchFamily="34" charset="0"/>
                <a:ea typeface="+mn-ea"/>
                <a:cs typeface="Calibri" panose="020F0502020204030204" pitchFamily="34" charset="0"/>
              </a:rPr>
              <a:t>muchas</a:t>
            </a:r>
            <a:r>
              <a:rPr lang="en-US" sz="1300" kern="1200" dirty="0">
                <a:solidFill>
                  <a:schemeClr val="bg1"/>
                </a:solidFill>
                <a:latin typeface="Calibri" panose="020F0502020204030204" pitchFamily="34" charset="0"/>
                <a:ea typeface="+mn-ea"/>
                <a:cs typeface="Calibri" panose="020F0502020204030204" pitchFamily="34" charset="0"/>
              </a:rPr>
              <a:t> </a:t>
            </a:r>
            <a:r>
              <a:rPr lang="en-US" sz="1300" kern="1200" dirty="0" err="1">
                <a:solidFill>
                  <a:schemeClr val="bg1"/>
                </a:solidFill>
                <a:latin typeface="Calibri" panose="020F0502020204030204" pitchFamily="34" charset="0"/>
                <a:ea typeface="+mn-ea"/>
                <a:cs typeface="Calibri" panose="020F0502020204030204" pitchFamily="34" charset="0"/>
              </a:rPr>
              <a:t>más</a:t>
            </a:r>
            <a:r>
              <a:rPr lang="en-US" sz="1300" kern="1200" dirty="0">
                <a:solidFill>
                  <a:schemeClr val="bg1"/>
                </a:solidFill>
                <a:latin typeface="Calibri" panose="020F0502020204030204" pitchFamily="34" charset="0"/>
                <a:ea typeface="+mn-ea"/>
                <a:cs typeface="Calibri" panose="020F0502020204030204" pitchFamily="34" charset="0"/>
              </a:rPr>
              <a:t> </a:t>
            </a:r>
            <a:r>
              <a:rPr lang="en-US" sz="1300" kern="1200" dirty="0" err="1">
                <a:solidFill>
                  <a:schemeClr val="bg1"/>
                </a:solidFill>
                <a:latin typeface="Calibri" panose="020F0502020204030204" pitchFamily="34" charset="0"/>
                <a:ea typeface="+mn-ea"/>
                <a:cs typeface="Calibri" panose="020F0502020204030204" pitchFamily="34" charset="0"/>
              </a:rPr>
              <a:t>probabilidades</a:t>
            </a:r>
            <a:r>
              <a:rPr lang="en-US" sz="1300" kern="1200" dirty="0">
                <a:solidFill>
                  <a:schemeClr val="bg1"/>
                </a:solidFill>
                <a:latin typeface="Calibri" panose="020F0502020204030204" pitchFamily="34" charset="0"/>
                <a:ea typeface="+mn-ea"/>
                <a:cs typeface="Calibri" panose="020F0502020204030204" pitchFamily="34" charset="0"/>
              </a:rPr>
              <a:t> de </a:t>
            </a:r>
            <a:r>
              <a:rPr lang="en-US" sz="1300" kern="1200" dirty="0" err="1">
                <a:solidFill>
                  <a:schemeClr val="bg1"/>
                </a:solidFill>
                <a:latin typeface="Calibri" panose="020F0502020204030204" pitchFamily="34" charset="0"/>
                <a:ea typeface="+mn-ea"/>
                <a:cs typeface="Calibri" panose="020F0502020204030204" pitchFamily="34" charset="0"/>
              </a:rPr>
              <a:t>proceder</a:t>
            </a:r>
            <a:r>
              <a:rPr lang="en-US" sz="1300" kern="1200" dirty="0">
                <a:solidFill>
                  <a:schemeClr val="bg1"/>
                </a:solidFill>
                <a:latin typeface="Calibri" panose="020F0502020204030204" pitchFamily="34" charset="0"/>
                <a:ea typeface="+mn-ea"/>
                <a:cs typeface="Calibri" panose="020F0502020204030204" pitchFamily="34" charset="0"/>
              </a:rPr>
              <a:t> de un barrio </a:t>
            </a:r>
            <a:r>
              <a:rPr lang="en-US" sz="1300" kern="1200" dirty="0" err="1">
                <a:solidFill>
                  <a:schemeClr val="bg1"/>
                </a:solidFill>
                <a:latin typeface="Calibri" panose="020F0502020204030204" pitchFamily="34" charset="0"/>
                <a:ea typeface="+mn-ea"/>
                <a:cs typeface="Calibri" panose="020F0502020204030204" pitchFamily="34" charset="0"/>
              </a:rPr>
              <a:t>rico</a:t>
            </a:r>
            <a:r>
              <a:rPr lang="en-US" sz="1300" kern="1200" dirty="0">
                <a:solidFill>
                  <a:schemeClr val="bg1"/>
                </a:solidFill>
                <a:latin typeface="Calibri" panose="020F0502020204030204" pitchFamily="34" charset="0"/>
                <a:ea typeface="+mn-ea"/>
                <a:cs typeface="Calibri" panose="020F0502020204030204" pitchFamily="34" charset="0"/>
              </a:rPr>
              <a:t>…</a:t>
            </a:r>
          </a:p>
          <a:p>
            <a:pPr algn="ctr"/>
            <a:r>
              <a:rPr lang="en-US" sz="1300" kern="1200" dirty="0">
                <a:solidFill>
                  <a:schemeClr val="bg1"/>
                </a:solidFill>
                <a:latin typeface="Calibri" panose="020F0502020204030204" pitchFamily="34" charset="0"/>
                <a:ea typeface="+mn-ea"/>
                <a:cs typeface="Calibri" panose="020F0502020204030204" pitchFamily="34" charset="0"/>
              </a:rPr>
              <a:t>Los </a:t>
            </a:r>
            <a:r>
              <a:rPr lang="en-US" sz="1300" kern="1200" dirty="0" err="1">
                <a:solidFill>
                  <a:schemeClr val="bg1"/>
                </a:solidFill>
                <a:latin typeface="Calibri" panose="020F0502020204030204" pitchFamily="34" charset="0"/>
                <a:ea typeface="+mn-ea"/>
                <a:cs typeface="Calibri" panose="020F0502020204030204" pitchFamily="34" charset="0"/>
              </a:rPr>
              <a:t>responsables</a:t>
            </a:r>
            <a:r>
              <a:rPr lang="en-US" sz="1300" kern="1200" dirty="0">
                <a:solidFill>
                  <a:schemeClr val="bg1"/>
                </a:solidFill>
                <a:latin typeface="Calibri" panose="020F0502020204030204" pitchFamily="34" charset="0"/>
                <a:ea typeface="+mn-ea"/>
                <a:cs typeface="Calibri" panose="020F0502020204030204" pitchFamily="34" charset="0"/>
              </a:rPr>
              <a:t> se </a:t>
            </a:r>
            <a:r>
              <a:rPr lang="en-US" sz="1300" kern="1200" dirty="0" err="1">
                <a:solidFill>
                  <a:schemeClr val="bg1"/>
                </a:solidFill>
                <a:latin typeface="Calibri" panose="020F0502020204030204" pitchFamily="34" charset="0"/>
                <a:ea typeface="+mn-ea"/>
                <a:cs typeface="Calibri" panose="020F0502020204030204" pitchFamily="34" charset="0"/>
              </a:rPr>
              <a:t>dieron</a:t>
            </a:r>
            <a:r>
              <a:rPr lang="en-US" sz="1300" kern="1200" dirty="0">
                <a:solidFill>
                  <a:schemeClr val="bg1"/>
                </a:solidFill>
                <a:latin typeface="Calibri" panose="020F0502020204030204" pitchFamily="34" charset="0"/>
                <a:ea typeface="+mn-ea"/>
                <a:cs typeface="Calibri" panose="020F0502020204030204" pitchFamily="34" charset="0"/>
              </a:rPr>
              <a:t> </a:t>
            </a:r>
            <a:r>
              <a:rPr lang="en-US" sz="1300" kern="1200" dirty="0" err="1">
                <a:solidFill>
                  <a:schemeClr val="bg1"/>
                </a:solidFill>
                <a:latin typeface="Calibri" panose="020F0502020204030204" pitchFamily="34" charset="0"/>
                <a:ea typeface="+mn-ea"/>
                <a:cs typeface="Calibri" panose="020F0502020204030204" pitchFamily="34" charset="0"/>
              </a:rPr>
              <a:t>cuenta</a:t>
            </a:r>
            <a:r>
              <a:rPr lang="en-US" sz="1300" kern="1200" dirty="0">
                <a:solidFill>
                  <a:schemeClr val="bg1"/>
                </a:solidFill>
                <a:latin typeface="Calibri" panose="020F0502020204030204" pitchFamily="34" charset="0"/>
                <a:ea typeface="+mn-ea"/>
                <a:cs typeface="Calibri" panose="020F0502020204030204" pitchFamily="34" charset="0"/>
              </a:rPr>
              <a:t> </a:t>
            </a:r>
            <a:r>
              <a:rPr lang="en-US" sz="1300" kern="1200" dirty="0" err="1">
                <a:solidFill>
                  <a:schemeClr val="bg1"/>
                </a:solidFill>
                <a:latin typeface="Calibri" panose="020F0502020204030204" pitchFamily="34" charset="0"/>
                <a:ea typeface="+mn-ea"/>
                <a:cs typeface="Calibri" panose="020F0502020204030204" pitchFamily="34" charset="0"/>
              </a:rPr>
              <a:t>rápido</a:t>
            </a:r>
            <a:r>
              <a:rPr lang="en-US" sz="1300" kern="1200" dirty="0">
                <a:solidFill>
                  <a:schemeClr val="bg1"/>
                </a:solidFill>
                <a:latin typeface="Calibri" panose="020F0502020204030204" pitchFamily="34" charset="0"/>
                <a:ea typeface="+mn-ea"/>
                <a:cs typeface="Calibri" panose="020F0502020204030204" pitchFamily="34" charset="0"/>
              </a:rPr>
              <a:t> y </a:t>
            </a:r>
            <a:r>
              <a:rPr lang="en-US" sz="1300" kern="1200" dirty="0" err="1">
                <a:solidFill>
                  <a:schemeClr val="bg1"/>
                </a:solidFill>
                <a:latin typeface="Calibri" panose="020F0502020204030204" pitchFamily="34" charset="0"/>
                <a:ea typeface="+mn-ea"/>
                <a:cs typeface="Calibri" panose="020F0502020204030204" pitchFamily="34" charset="0"/>
              </a:rPr>
              <a:t>contrarrestaron</a:t>
            </a:r>
            <a:r>
              <a:rPr lang="en-US" sz="1300" kern="1200" dirty="0">
                <a:solidFill>
                  <a:schemeClr val="bg1"/>
                </a:solidFill>
                <a:latin typeface="Calibri" panose="020F0502020204030204" pitchFamily="34" charset="0"/>
                <a:ea typeface="+mn-ea"/>
                <a:cs typeface="Calibri" panose="020F0502020204030204" pitchFamily="34" charset="0"/>
              </a:rPr>
              <a:t> </a:t>
            </a:r>
            <a:r>
              <a:rPr lang="en-US" sz="1300" kern="1200" dirty="0" err="1">
                <a:solidFill>
                  <a:schemeClr val="bg1"/>
                </a:solidFill>
                <a:latin typeface="Calibri" panose="020F0502020204030204" pitchFamily="34" charset="0"/>
                <a:ea typeface="+mn-ea"/>
                <a:cs typeface="Calibri" panose="020F0502020204030204" pitchFamily="34" charset="0"/>
              </a:rPr>
              <a:t>el</a:t>
            </a:r>
            <a:r>
              <a:rPr lang="en-US" sz="1300" kern="1200" dirty="0">
                <a:solidFill>
                  <a:schemeClr val="bg1"/>
                </a:solidFill>
                <a:latin typeface="Calibri" panose="020F0502020204030204" pitchFamily="34" charset="0"/>
                <a:ea typeface="+mn-ea"/>
                <a:cs typeface="Calibri" panose="020F0502020204030204" pitchFamily="34" charset="0"/>
              </a:rPr>
              <a:t> </a:t>
            </a:r>
            <a:r>
              <a:rPr lang="en-US" sz="1300" kern="1200" dirty="0" err="1">
                <a:solidFill>
                  <a:schemeClr val="bg1"/>
                </a:solidFill>
                <a:latin typeface="Calibri" panose="020F0502020204030204" pitchFamily="34" charset="0"/>
                <a:ea typeface="+mn-ea"/>
                <a:cs typeface="Calibri" panose="020F0502020204030204" pitchFamily="34" charset="0"/>
              </a:rPr>
              <a:t>efecto</a:t>
            </a:r>
            <a:r>
              <a:rPr lang="en-US" sz="1300" kern="1200" dirty="0">
                <a:solidFill>
                  <a:schemeClr val="bg1"/>
                </a:solidFill>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2664742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358900"/>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Construcción del </a:t>
            </a:r>
            <a:r>
              <a:rPr lang="es-ES" sz="3200" dirty="0" err="1">
                <a:solidFill>
                  <a:schemeClr val="bg1"/>
                </a:solidFill>
              </a:rPr>
              <a:t>dataset</a:t>
            </a:r>
            <a:r>
              <a:rPr lang="es-ES" sz="3200" dirty="0">
                <a:solidFill>
                  <a:schemeClr val="bg1"/>
                </a:solidFill>
              </a:rPr>
              <a:t> (DATASET CONSTRUCTION)</a:t>
            </a:r>
          </a:p>
        </p:txBody>
      </p:sp>
      <p:sp>
        <p:nvSpPr>
          <p:cNvPr id="4" name="Marcador de texto 2">
            <a:extLst>
              <a:ext uri="{FF2B5EF4-FFF2-40B4-BE49-F238E27FC236}">
                <a16:creationId xmlns:a16="http://schemas.microsoft.com/office/drawing/2014/main" id="{D2AF5091-49AD-49CE-87A0-638738425A60}"/>
              </a:ext>
            </a:extLst>
          </p:cNvPr>
          <p:cNvSpPr txBox="1">
            <a:spLocks/>
          </p:cNvSpPr>
          <p:nvPr/>
        </p:nvSpPr>
        <p:spPr>
          <a:xfrm>
            <a:off x="641727" y="1496331"/>
            <a:ext cx="9790363" cy="313615"/>
          </a:xfrm>
          <a:prstGeom prst="rect">
            <a:avLst/>
          </a:prstGeom>
        </p:spPr>
        <p:txBody>
          <a:bodyPr>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sz="11100" dirty="0">
                <a:solidFill>
                  <a:schemeClr val="bg1"/>
                </a:solidFill>
                <a:latin typeface="Calibri" panose="020F0502020204030204" pitchFamily="34" charset="0"/>
                <a:cs typeface="Calibri" panose="020F0502020204030204" pitchFamily="34" charset="0"/>
              </a:rPr>
              <a:t>2. </a:t>
            </a:r>
            <a:r>
              <a:rPr lang="es-ES" sz="11100" dirty="0" err="1">
                <a:solidFill>
                  <a:schemeClr val="bg1"/>
                </a:solidFill>
                <a:latin typeface="Calibri" panose="020F0502020204030204" pitchFamily="34" charset="0"/>
                <a:cs typeface="Calibri" panose="020F0502020204030204" pitchFamily="34" charset="0"/>
              </a:rPr>
              <a:t>Representation</a:t>
            </a:r>
            <a:r>
              <a:rPr lang="es-ES" sz="11100" dirty="0">
                <a:solidFill>
                  <a:schemeClr val="bg1"/>
                </a:solidFill>
                <a:latin typeface="Calibri" panose="020F0502020204030204" pitchFamily="34" charset="0"/>
                <a:cs typeface="Calibri" panose="020F0502020204030204" pitchFamily="34" charset="0"/>
              </a:rPr>
              <a:t> </a:t>
            </a:r>
            <a:r>
              <a:rPr lang="es-ES" sz="11100" dirty="0" err="1">
                <a:solidFill>
                  <a:schemeClr val="bg1"/>
                </a:solidFill>
                <a:latin typeface="Calibri" panose="020F0502020204030204" pitchFamily="34" charset="0"/>
                <a:cs typeface="Calibri" panose="020F0502020204030204" pitchFamily="34" charset="0"/>
              </a:rPr>
              <a:t>bias</a:t>
            </a:r>
            <a:endParaRPr lang="es-ES" sz="11100" dirty="0">
              <a:solidFill>
                <a:schemeClr val="bg1"/>
              </a:solidFill>
              <a:latin typeface="Calibri" panose="020F0502020204030204" pitchFamily="34" charset="0"/>
              <a:cs typeface="Calibri" panose="020F0502020204030204" pitchFamily="34" charset="0"/>
            </a:endParaRPr>
          </a:p>
          <a:p>
            <a:pPr>
              <a:lnSpc>
                <a:spcPct val="107000"/>
              </a:lnSpc>
              <a:spcAft>
                <a:spcPts val="800"/>
              </a:spcAft>
            </a:pPr>
            <a:endParaRPr lang="es-ES" sz="11100" dirty="0">
              <a:solidFill>
                <a:schemeClr val="bg1"/>
              </a:solidFill>
              <a:latin typeface="Calibri" panose="020F0502020204030204" pitchFamily="34" charset="0"/>
              <a:cs typeface="Calibri" panose="020F0502020204030204" pitchFamily="34" charset="0"/>
            </a:endParaRPr>
          </a:p>
        </p:txBody>
      </p:sp>
      <p:sp>
        <p:nvSpPr>
          <p:cNvPr id="5" name="Marcador de texto 2">
            <a:extLst>
              <a:ext uri="{FF2B5EF4-FFF2-40B4-BE49-F238E27FC236}">
                <a16:creationId xmlns:a16="http://schemas.microsoft.com/office/drawing/2014/main" id="{8BF7881D-6AF4-4F6C-8359-B89B6D9291D6}"/>
              </a:ext>
            </a:extLst>
          </p:cNvPr>
          <p:cNvSpPr txBox="1">
            <a:spLocks/>
          </p:cNvSpPr>
          <p:nvPr/>
        </p:nvSpPr>
        <p:spPr>
          <a:xfrm>
            <a:off x="641727" y="840817"/>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r>
              <a:rPr lang="es-ES" sz="1100" dirty="0">
                <a:solidFill>
                  <a:schemeClr val="bg1"/>
                </a:solidFill>
                <a:latin typeface="Calibri" panose="020F0502020204030204" pitchFamily="34" charset="0"/>
                <a:cs typeface="Calibri" panose="020F0502020204030204" pitchFamily="34" charset="0"/>
              </a:rPr>
              <a:t>Fase muy proclive a la introducción de sesgos.</a:t>
            </a:r>
          </a:p>
        </p:txBody>
      </p:sp>
      <p:pic>
        <p:nvPicPr>
          <p:cNvPr id="10" name="Imagen 9">
            <a:extLst>
              <a:ext uri="{FF2B5EF4-FFF2-40B4-BE49-F238E27FC236}">
                <a16:creationId xmlns:a16="http://schemas.microsoft.com/office/drawing/2014/main" id="{1F826F42-E3F3-421B-8F12-CF04A24694BD}"/>
              </a:ext>
            </a:extLst>
          </p:cNvPr>
          <p:cNvPicPr>
            <a:picLocks noChangeAspect="1"/>
          </p:cNvPicPr>
          <p:nvPr/>
        </p:nvPicPr>
        <p:blipFill>
          <a:blip r:embed="rId2"/>
          <a:stretch>
            <a:fillRect/>
          </a:stretch>
        </p:blipFill>
        <p:spPr>
          <a:xfrm>
            <a:off x="2008613" y="2687423"/>
            <a:ext cx="8546025" cy="1083299"/>
          </a:xfrm>
          <a:prstGeom prst="rect">
            <a:avLst/>
          </a:prstGeom>
        </p:spPr>
      </p:pic>
      <p:pic>
        <p:nvPicPr>
          <p:cNvPr id="11" name="Imagen 10">
            <a:extLst>
              <a:ext uri="{FF2B5EF4-FFF2-40B4-BE49-F238E27FC236}">
                <a16:creationId xmlns:a16="http://schemas.microsoft.com/office/drawing/2014/main" id="{BB205E90-5BE3-4652-8EB9-0D13769649B1}"/>
              </a:ext>
            </a:extLst>
          </p:cNvPr>
          <p:cNvPicPr>
            <a:picLocks noChangeAspect="1"/>
          </p:cNvPicPr>
          <p:nvPr/>
        </p:nvPicPr>
        <p:blipFill>
          <a:blip r:embed="rId3"/>
          <a:stretch>
            <a:fillRect/>
          </a:stretch>
        </p:blipFill>
        <p:spPr>
          <a:xfrm>
            <a:off x="2328912" y="3973172"/>
            <a:ext cx="3952713" cy="2150924"/>
          </a:xfrm>
          <a:prstGeom prst="rect">
            <a:avLst/>
          </a:prstGeom>
        </p:spPr>
      </p:pic>
      <p:pic>
        <p:nvPicPr>
          <p:cNvPr id="12" name="Imagen 11">
            <a:extLst>
              <a:ext uri="{FF2B5EF4-FFF2-40B4-BE49-F238E27FC236}">
                <a16:creationId xmlns:a16="http://schemas.microsoft.com/office/drawing/2014/main" id="{F3C1E5AB-190D-48CB-8A70-B5C18545D46E}"/>
              </a:ext>
            </a:extLst>
          </p:cNvPr>
          <p:cNvPicPr>
            <a:picLocks noChangeAspect="1"/>
          </p:cNvPicPr>
          <p:nvPr/>
        </p:nvPicPr>
        <p:blipFill>
          <a:blip r:embed="rId4"/>
          <a:stretch>
            <a:fillRect/>
          </a:stretch>
        </p:blipFill>
        <p:spPr>
          <a:xfrm>
            <a:off x="6479377" y="3973174"/>
            <a:ext cx="3952713" cy="2150922"/>
          </a:xfrm>
          <a:prstGeom prst="rect">
            <a:avLst/>
          </a:prstGeom>
        </p:spPr>
      </p:pic>
    </p:spTree>
    <p:extLst>
      <p:ext uri="{BB962C8B-B14F-4D97-AF65-F5344CB8AC3E}">
        <p14:creationId xmlns:p14="http://schemas.microsoft.com/office/powerpoint/2010/main" val="85680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5238F82-984A-4E54-86C0-3A0ED98CB235}"/>
              </a:ext>
            </a:extLst>
          </p:cNvPr>
          <p:cNvPicPr>
            <a:picLocks noChangeAspect="1"/>
          </p:cNvPicPr>
          <p:nvPr/>
        </p:nvPicPr>
        <p:blipFill>
          <a:blip r:embed="rId3"/>
          <a:stretch>
            <a:fillRect/>
          </a:stretch>
        </p:blipFill>
        <p:spPr>
          <a:xfrm>
            <a:off x="1084082" y="664959"/>
            <a:ext cx="9881660" cy="5558435"/>
          </a:xfrm>
          <a:prstGeom prst="rect">
            <a:avLst/>
          </a:prstGeom>
        </p:spPr>
      </p:pic>
    </p:spTree>
    <p:extLst>
      <p:ext uri="{BB962C8B-B14F-4D97-AF65-F5344CB8AC3E}">
        <p14:creationId xmlns:p14="http://schemas.microsoft.com/office/powerpoint/2010/main" val="327109584"/>
      </p:ext>
    </p:extLst>
  </p:cSld>
  <p:clrMapOvr>
    <a:overrideClrMapping bg1="lt1" tx1="dk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55102EC-5B99-467F-A6C0-0B5A84B44307}"/>
              </a:ext>
            </a:extLst>
          </p:cNvPr>
          <p:cNvSpPr txBox="1"/>
          <p:nvPr/>
        </p:nvSpPr>
        <p:spPr>
          <a:xfrm>
            <a:off x="8653413" y="6219277"/>
            <a:ext cx="7077173" cy="523220"/>
          </a:xfrm>
          <a:prstGeom prst="rect">
            <a:avLst/>
          </a:prstGeom>
          <a:noFill/>
        </p:spPr>
        <p:txBody>
          <a:bodyPr wrap="square">
            <a:spAutoFit/>
          </a:bodyPr>
          <a:lstStyle/>
          <a:p>
            <a:endParaRPr lang="es-ES" dirty="0">
              <a:solidFill>
                <a:schemeClr val="bg1"/>
              </a:solidFill>
            </a:endParaRPr>
          </a:p>
          <a:p>
            <a:r>
              <a:rPr lang="es-ES" dirty="0">
                <a:solidFill>
                  <a:schemeClr val="bg1"/>
                </a:solidFill>
                <a:hlinkClick r:id="rId2"/>
              </a:rPr>
              <a:t>https://modelcards.withgoogle.com/about</a:t>
            </a:r>
            <a:endParaRPr lang="es-ES" dirty="0">
              <a:solidFill>
                <a:schemeClr val="bg1"/>
              </a:solidFill>
            </a:endParaRPr>
          </a:p>
        </p:txBody>
      </p:sp>
      <p:pic>
        <p:nvPicPr>
          <p:cNvPr id="5" name="Imagen 4">
            <a:extLst>
              <a:ext uri="{FF2B5EF4-FFF2-40B4-BE49-F238E27FC236}">
                <a16:creationId xmlns:a16="http://schemas.microsoft.com/office/drawing/2014/main" id="{60E9F445-A2D2-4623-86A7-ECEB5AC4B04D}"/>
              </a:ext>
            </a:extLst>
          </p:cNvPr>
          <p:cNvPicPr>
            <a:picLocks noChangeAspect="1"/>
          </p:cNvPicPr>
          <p:nvPr/>
        </p:nvPicPr>
        <p:blipFill>
          <a:blip r:embed="rId3"/>
          <a:stretch>
            <a:fillRect/>
          </a:stretch>
        </p:blipFill>
        <p:spPr>
          <a:xfrm>
            <a:off x="375384" y="319118"/>
            <a:ext cx="11621986" cy="6006038"/>
          </a:xfrm>
          <a:prstGeom prst="rect">
            <a:avLst/>
          </a:prstGeom>
        </p:spPr>
      </p:pic>
    </p:spTree>
    <p:extLst>
      <p:ext uri="{BB962C8B-B14F-4D97-AF65-F5344CB8AC3E}">
        <p14:creationId xmlns:p14="http://schemas.microsoft.com/office/powerpoint/2010/main" val="2433422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Diagrama&#10;&#10;Descripción generada automáticamente">
            <a:extLst>
              <a:ext uri="{FF2B5EF4-FFF2-40B4-BE49-F238E27FC236}">
                <a16:creationId xmlns:a16="http://schemas.microsoft.com/office/drawing/2014/main" id="{8F58A865-0350-4D27-91A4-EC2BCBC8EDA5}"/>
              </a:ext>
            </a:extLst>
          </p:cNvPr>
          <p:cNvPicPr>
            <a:picLocks noChangeAspect="1"/>
          </p:cNvPicPr>
          <p:nvPr/>
        </p:nvPicPr>
        <p:blipFill>
          <a:blip r:embed="rId2"/>
          <a:stretch>
            <a:fillRect/>
          </a:stretch>
        </p:blipFill>
        <p:spPr>
          <a:xfrm>
            <a:off x="1961371" y="262428"/>
            <a:ext cx="8606671" cy="6196802"/>
          </a:xfrm>
          <a:prstGeom prst="rect">
            <a:avLst/>
          </a:prstGeom>
        </p:spPr>
      </p:pic>
      <p:sp>
        <p:nvSpPr>
          <p:cNvPr id="5" name="Diagrama de flujo: conector 4">
            <a:extLst>
              <a:ext uri="{FF2B5EF4-FFF2-40B4-BE49-F238E27FC236}">
                <a16:creationId xmlns:a16="http://schemas.microsoft.com/office/drawing/2014/main" id="{43316770-FF6E-4AB4-9870-D2EAFF76B685}"/>
              </a:ext>
            </a:extLst>
          </p:cNvPr>
          <p:cNvSpPr/>
          <p:nvPr/>
        </p:nvSpPr>
        <p:spPr>
          <a:xfrm>
            <a:off x="7562778" y="4705937"/>
            <a:ext cx="1204150" cy="9529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00868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528582"/>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Selección del modelo de ML (</a:t>
            </a:r>
            <a:r>
              <a:rPr lang="es-ES" sz="3200" dirty="0" err="1">
                <a:solidFill>
                  <a:schemeClr val="bg1"/>
                </a:solidFill>
              </a:rPr>
              <a:t>Model</a:t>
            </a:r>
            <a:r>
              <a:rPr lang="es-ES" sz="3200" dirty="0">
                <a:solidFill>
                  <a:schemeClr val="bg1"/>
                </a:solidFill>
              </a:rPr>
              <a:t> </a:t>
            </a:r>
            <a:r>
              <a:rPr lang="es-ES" sz="3200" dirty="0" err="1">
                <a:solidFill>
                  <a:schemeClr val="bg1"/>
                </a:solidFill>
              </a:rPr>
              <a:t>definition</a:t>
            </a:r>
            <a:r>
              <a:rPr lang="es-ES" sz="3200" dirty="0">
                <a:solidFill>
                  <a:schemeClr val="bg1"/>
                </a:solidFill>
              </a:rPr>
              <a:t>)</a:t>
            </a:r>
          </a:p>
        </p:txBody>
      </p:sp>
      <p:sp>
        <p:nvSpPr>
          <p:cNvPr id="5" name="Marcador de texto 2">
            <a:extLst>
              <a:ext uri="{FF2B5EF4-FFF2-40B4-BE49-F238E27FC236}">
                <a16:creationId xmlns:a16="http://schemas.microsoft.com/office/drawing/2014/main" id="{8BF7881D-6AF4-4F6C-8359-B89B6D9291D6}"/>
              </a:ext>
            </a:extLst>
          </p:cNvPr>
          <p:cNvSpPr txBox="1">
            <a:spLocks/>
          </p:cNvSpPr>
          <p:nvPr/>
        </p:nvSpPr>
        <p:spPr>
          <a:xfrm>
            <a:off x="641727" y="840817"/>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endParaRPr lang="es-ES" sz="1100" dirty="0">
              <a:solidFill>
                <a:schemeClr val="bg1"/>
              </a:solidFill>
              <a:latin typeface="Calibri" panose="020F0502020204030204" pitchFamily="34" charset="0"/>
              <a:cs typeface="Calibri" panose="020F0502020204030204" pitchFamily="34" charset="0"/>
            </a:endParaRPr>
          </a:p>
        </p:txBody>
      </p:sp>
      <p:sp>
        <p:nvSpPr>
          <p:cNvPr id="8" name="Título 1">
            <a:extLst>
              <a:ext uri="{FF2B5EF4-FFF2-40B4-BE49-F238E27FC236}">
                <a16:creationId xmlns:a16="http://schemas.microsoft.com/office/drawing/2014/main" id="{E920C057-54C0-4516-8762-5893175DE1C6}"/>
              </a:ext>
            </a:extLst>
          </p:cNvPr>
          <p:cNvSpPr txBox="1">
            <a:spLocks/>
          </p:cNvSpPr>
          <p:nvPr/>
        </p:nvSpPr>
        <p:spPr>
          <a:xfrm>
            <a:off x="641727" y="1128341"/>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bg1"/>
                </a:solidFill>
                <a:latin typeface="Calibri" panose="020F0502020204030204" pitchFamily="34" charset="0"/>
                <a:cs typeface="Calibri" panose="020F0502020204030204" pitchFamily="34" charset="0"/>
              </a:rPr>
              <a:t>Un modelo es necesariamente más simple que la realidad y por tanto requiere realizar </a:t>
            </a:r>
            <a:r>
              <a:rPr lang="es-ES" b="1" dirty="0">
                <a:solidFill>
                  <a:schemeClr val="bg1"/>
                </a:solidFill>
                <a:latin typeface="Calibri" panose="020F0502020204030204" pitchFamily="34" charset="0"/>
                <a:cs typeface="Calibri" panose="020F0502020204030204" pitchFamily="34" charset="0"/>
              </a:rPr>
              <a:t>ASUNCIONES</a:t>
            </a:r>
            <a:r>
              <a:rPr lang="es-ES" dirty="0">
                <a:solidFill>
                  <a:schemeClr val="bg1"/>
                </a:solidFill>
                <a:latin typeface="Calibri" panose="020F0502020204030204" pitchFamily="34" charset="0"/>
                <a:cs typeface="Calibri" panose="020F0502020204030204" pitchFamily="34" charset="0"/>
              </a:rPr>
              <a:t>.</a:t>
            </a:r>
          </a:p>
        </p:txBody>
      </p:sp>
      <p:pic>
        <p:nvPicPr>
          <p:cNvPr id="6" name="Imagen 5">
            <a:extLst>
              <a:ext uri="{FF2B5EF4-FFF2-40B4-BE49-F238E27FC236}">
                <a16:creationId xmlns:a16="http://schemas.microsoft.com/office/drawing/2014/main" id="{2B7D2BD4-E8D1-4EA0-8BFA-E03F08AD1D36}"/>
              </a:ext>
            </a:extLst>
          </p:cNvPr>
          <p:cNvPicPr>
            <a:picLocks noChangeAspect="1"/>
          </p:cNvPicPr>
          <p:nvPr/>
        </p:nvPicPr>
        <p:blipFill>
          <a:blip r:embed="rId2"/>
          <a:stretch>
            <a:fillRect/>
          </a:stretch>
        </p:blipFill>
        <p:spPr>
          <a:xfrm>
            <a:off x="641727" y="1851094"/>
            <a:ext cx="6589938" cy="4478324"/>
          </a:xfrm>
          <a:prstGeom prst="rect">
            <a:avLst/>
          </a:prstGeom>
        </p:spPr>
      </p:pic>
      <p:sp>
        <p:nvSpPr>
          <p:cNvPr id="13" name="Marcador de texto 2">
            <a:extLst>
              <a:ext uri="{FF2B5EF4-FFF2-40B4-BE49-F238E27FC236}">
                <a16:creationId xmlns:a16="http://schemas.microsoft.com/office/drawing/2014/main" id="{A9977FF1-5483-4CDC-B91F-077D131716D0}"/>
              </a:ext>
            </a:extLst>
          </p:cNvPr>
          <p:cNvSpPr txBox="1">
            <a:spLocks/>
          </p:cNvSpPr>
          <p:nvPr/>
        </p:nvSpPr>
        <p:spPr>
          <a:xfrm>
            <a:off x="7675986" y="2185306"/>
            <a:ext cx="3692740" cy="2546950"/>
          </a:xfrm>
          <a:prstGeom prst="rect">
            <a:avLst/>
          </a:prstGeom>
          <a:noFill/>
          <a:ln>
            <a:noFill/>
          </a:ln>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nSpc>
                <a:spcPct val="120000"/>
              </a:lnSpc>
              <a:spcBef>
                <a:spcPts val="1000"/>
              </a:spcBef>
              <a:buClr>
                <a:schemeClr val="bg1"/>
              </a:buClr>
            </a:pPr>
            <a:r>
              <a:rPr lang="en-US" sz="1600" kern="1200" dirty="0" err="1">
                <a:solidFill>
                  <a:schemeClr val="bg1"/>
                </a:solidFill>
                <a:latin typeface="Calibri" panose="020F0502020204030204" pitchFamily="34" charset="0"/>
                <a:ea typeface="+mn-ea"/>
                <a:cs typeface="Calibri" panose="020F0502020204030204" pitchFamily="34" charset="0"/>
                <a:sym typeface="Calibri"/>
              </a:rPr>
              <a:t>Modelos</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predicción</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criminalidad</a:t>
            </a:r>
            <a:endParaRPr lang="en-US" sz="1600" kern="1200" dirty="0">
              <a:solidFill>
                <a:schemeClr val="bg1"/>
              </a:solidFill>
              <a:latin typeface="Calibri" panose="020F0502020204030204" pitchFamily="34" charset="0"/>
              <a:ea typeface="+mn-ea"/>
              <a:cs typeface="Calibri" panose="020F0502020204030204" pitchFamily="34" charset="0"/>
              <a:sym typeface="Calibri"/>
            </a:endParaRPr>
          </a:p>
          <a:p>
            <a:pPr lvl="3">
              <a:lnSpc>
                <a:spcPct val="120000"/>
              </a:lnSpc>
              <a:spcBef>
                <a:spcPts val="1000"/>
              </a:spcBef>
              <a:buClr>
                <a:schemeClr val="bg1"/>
              </a:buClr>
            </a:pPr>
            <a:r>
              <a:rPr lang="en-US" sz="1200" kern="1200" dirty="0" err="1">
                <a:solidFill>
                  <a:schemeClr val="bg1"/>
                </a:solidFill>
                <a:latin typeface="Calibri" panose="020F0502020204030204" pitchFamily="34" charset="0"/>
                <a:ea typeface="+mn-ea"/>
                <a:cs typeface="Calibri" panose="020F0502020204030204" pitchFamily="34" charset="0"/>
                <a:sym typeface="Calibri"/>
              </a:rPr>
              <a:t>Objetivo</a:t>
            </a:r>
            <a:r>
              <a:rPr lang="en-US" sz="1200" kern="1200" dirty="0">
                <a:solidFill>
                  <a:schemeClr val="bg1"/>
                </a:solidFill>
                <a:latin typeface="Calibri" panose="020F0502020204030204" pitchFamily="34" charset="0"/>
                <a:ea typeface="+mn-ea"/>
                <a:cs typeface="Calibri" panose="020F0502020204030204" pitchFamily="34" charset="0"/>
                <a:sym typeface="Calibri"/>
              </a:rPr>
              <a:t>: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predecir</a:t>
            </a:r>
            <a:r>
              <a:rPr lang="en-US" sz="1200" kern="1200" dirty="0">
                <a:solidFill>
                  <a:schemeClr val="bg1"/>
                </a:solidFill>
                <a:latin typeface="Calibri" panose="020F0502020204030204" pitchFamily="34" charset="0"/>
                <a:ea typeface="+mn-ea"/>
                <a:cs typeface="Calibri" panose="020F0502020204030204" pitchFamily="34" charset="0"/>
                <a:sym typeface="Calibri"/>
              </a:rPr>
              <a:t>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dónde</a:t>
            </a:r>
            <a:r>
              <a:rPr lang="en-US" sz="1200" kern="1200" dirty="0">
                <a:solidFill>
                  <a:schemeClr val="bg1"/>
                </a:solidFill>
                <a:latin typeface="Calibri" panose="020F0502020204030204" pitchFamily="34" charset="0"/>
                <a:ea typeface="+mn-ea"/>
                <a:cs typeface="Calibri" panose="020F0502020204030204" pitchFamily="34" charset="0"/>
                <a:sym typeface="Calibri"/>
              </a:rPr>
              <a:t> se van a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cometer</a:t>
            </a:r>
            <a:r>
              <a:rPr lang="en-US" sz="1200" kern="1200" dirty="0">
                <a:solidFill>
                  <a:schemeClr val="bg1"/>
                </a:solidFill>
                <a:latin typeface="Calibri" panose="020F0502020204030204" pitchFamily="34" charset="0"/>
                <a:ea typeface="+mn-ea"/>
                <a:cs typeface="Calibri" panose="020F0502020204030204" pitchFamily="34" charset="0"/>
                <a:sym typeface="Calibri"/>
              </a:rPr>
              <a:t> los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crímenes</a:t>
            </a:r>
            <a:r>
              <a:rPr lang="en-US" sz="1200" kern="1200" dirty="0">
                <a:solidFill>
                  <a:schemeClr val="bg1"/>
                </a:solidFill>
                <a:latin typeface="Calibri" panose="020F0502020204030204" pitchFamily="34" charset="0"/>
                <a:ea typeface="+mn-ea"/>
                <a:cs typeface="Calibri" panose="020F0502020204030204" pitchFamily="34" charset="0"/>
                <a:sym typeface="Calibri"/>
              </a:rPr>
              <a:t> a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partir</a:t>
            </a:r>
            <a:r>
              <a:rPr lang="en-US" sz="1200" kern="1200" dirty="0">
                <a:solidFill>
                  <a:schemeClr val="bg1"/>
                </a:solidFill>
                <a:latin typeface="Calibri" panose="020F0502020204030204" pitchFamily="34" charset="0"/>
                <a:ea typeface="+mn-ea"/>
                <a:cs typeface="Calibri" panose="020F0502020204030204" pitchFamily="34" charset="0"/>
                <a:sym typeface="Calibri"/>
              </a:rPr>
              <a:t> de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datos</a:t>
            </a:r>
            <a:r>
              <a:rPr lang="en-US" sz="1200" kern="1200" dirty="0">
                <a:solidFill>
                  <a:schemeClr val="bg1"/>
                </a:solidFill>
                <a:latin typeface="Calibri" panose="020F0502020204030204" pitchFamily="34" charset="0"/>
                <a:ea typeface="+mn-ea"/>
                <a:cs typeface="Calibri" panose="020F0502020204030204" pitchFamily="34" charset="0"/>
                <a:sym typeface="Calibri"/>
              </a:rPr>
              <a:t>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históricos</a:t>
            </a:r>
            <a:r>
              <a:rPr lang="en-US" sz="1200" kern="1200" dirty="0">
                <a:solidFill>
                  <a:schemeClr val="bg1"/>
                </a:solidFill>
                <a:latin typeface="Calibri" panose="020F0502020204030204" pitchFamily="34" charset="0"/>
                <a:ea typeface="+mn-ea"/>
                <a:cs typeface="Calibri" panose="020F0502020204030204" pitchFamily="34" charset="0"/>
                <a:sym typeface="Calibri"/>
              </a:rPr>
              <a:t> de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arrestos</a:t>
            </a:r>
            <a:r>
              <a:rPr lang="en-US" sz="1200" kern="1200" dirty="0">
                <a:solidFill>
                  <a:schemeClr val="bg1"/>
                </a:solidFill>
                <a:latin typeface="Calibri" panose="020F0502020204030204" pitchFamily="34" charset="0"/>
                <a:ea typeface="+mn-ea"/>
                <a:cs typeface="Calibri" panose="020F0502020204030204" pitchFamily="34" charset="0"/>
                <a:sym typeface="Calibri"/>
              </a:rPr>
              <a:t>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policiales</a:t>
            </a:r>
            <a:r>
              <a:rPr lang="en-US" sz="1200" kern="1200" dirty="0">
                <a:solidFill>
                  <a:schemeClr val="bg1"/>
                </a:solidFill>
                <a:latin typeface="Calibri" panose="020F0502020204030204" pitchFamily="34" charset="0"/>
                <a:ea typeface="+mn-ea"/>
                <a:cs typeface="Calibri" panose="020F0502020204030204" pitchFamily="34" charset="0"/>
                <a:sym typeface="Calibri"/>
              </a:rPr>
              <a:t>.</a:t>
            </a:r>
          </a:p>
          <a:p>
            <a:pPr lvl="3">
              <a:lnSpc>
                <a:spcPct val="120000"/>
              </a:lnSpc>
              <a:spcBef>
                <a:spcPts val="1000"/>
              </a:spcBef>
              <a:buClr>
                <a:schemeClr val="bg1"/>
              </a:buClr>
            </a:pPr>
            <a:r>
              <a:rPr lang="en-US" sz="1200" kern="1200" dirty="0">
                <a:solidFill>
                  <a:schemeClr val="bg1"/>
                </a:solidFill>
                <a:latin typeface="Calibri" panose="020F0502020204030204" pitchFamily="34" charset="0"/>
                <a:ea typeface="+mn-ea"/>
                <a:cs typeface="Calibri" panose="020F0502020204030204" pitchFamily="34" charset="0"/>
                <a:sym typeface="Calibri"/>
              </a:rPr>
              <a:t>ASUNCIÓN IMPLÍCITA:</a:t>
            </a:r>
          </a:p>
          <a:p>
            <a:pPr lvl="3">
              <a:lnSpc>
                <a:spcPct val="120000"/>
              </a:lnSpc>
              <a:spcBef>
                <a:spcPts val="1000"/>
              </a:spcBef>
              <a:buClr>
                <a:schemeClr val="bg1"/>
              </a:buClr>
            </a:pPr>
            <a:r>
              <a:rPr lang="en-US" sz="1200" kern="1200" dirty="0">
                <a:solidFill>
                  <a:schemeClr val="bg1"/>
                </a:solidFill>
                <a:latin typeface="Calibri" panose="020F0502020204030204" pitchFamily="34" charset="0"/>
                <a:ea typeface="+mn-ea"/>
                <a:cs typeface="Calibri" panose="020F0502020204030204" pitchFamily="34" charset="0"/>
                <a:sym typeface="Calibri"/>
              </a:rPr>
              <a:t>El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número</a:t>
            </a:r>
            <a:r>
              <a:rPr lang="en-US" sz="1200" kern="1200" dirty="0">
                <a:solidFill>
                  <a:schemeClr val="bg1"/>
                </a:solidFill>
                <a:latin typeface="Calibri" panose="020F0502020204030204" pitchFamily="34" charset="0"/>
                <a:ea typeface="+mn-ea"/>
                <a:cs typeface="Calibri" panose="020F0502020204030204" pitchFamily="34" charset="0"/>
                <a:sym typeface="Calibri"/>
              </a:rPr>
              <a:t> de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arrestos</a:t>
            </a:r>
            <a:r>
              <a:rPr lang="en-US" sz="1200" kern="1200" dirty="0">
                <a:solidFill>
                  <a:schemeClr val="bg1"/>
                </a:solidFill>
                <a:latin typeface="Calibri" panose="020F0502020204030204" pitchFamily="34" charset="0"/>
                <a:ea typeface="+mn-ea"/>
                <a:cs typeface="Calibri" panose="020F0502020204030204" pitchFamily="34" charset="0"/>
                <a:sym typeface="Calibri"/>
              </a:rPr>
              <a:t>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policiales</a:t>
            </a:r>
            <a:r>
              <a:rPr lang="en-US" sz="1200" kern="1200" dirty="0">
                <a:solidFill>
                  <a:schemeClr val="bg1"/>
                </a:solidFill>
                <a:latin typeface="Calibri" panose="020F0502020204030204" pitchFamily="34" charset="0"/>
                <a:ea typeface="+mn-ea"/>
                <a:cs typeface="Calibri" panose="020F0502020204030204" pitchFamily="34" charset="0"/>
                <a:sym typeface="Calibri"/>
              </a:rPr>
              <a:t> que se ha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llevado</a:t>
            </a:r>
            <a:r>
              <a:rPr lang="en-US" sz="1200" kern="1200" dirty="0">
                <a:solidFill>
                  <a:schemeClr val="bg1"/>
                </a:solidFill>
                <a:latin typeface="Calibri" panose="020F0502020204030204" pitchFamily="34" charset="0"/>
                <a:ea typeface="+mn-ea"/>
                <a:cs typeface="Calibri" panose="020F0502020204030204" pitchFamily="34" charset="0"/>
                <a:sym typeface="Calibri"/>
              </a:rPr>
              <a:t> a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cabo</a:t>
            </a:r>
            <a:r>
              <a:rPr lang="en-US" sz="1200" kern="1200" dirty="0">
                <a:solidFill>
                  <a:schemeClr val="bg1"/>
                </a:solidFill>
                <a:latin typeface="Calibri" panose="020F0502020204030204" pitchFamily="34" charset="0"/>
                <a:ea typeface="+mn-ea"/>
                <a:cs typeface="Calibri" panose="020F0502020204030204" pitchFamily="34" charset="0"/>
                <a:sym typeface="Calibri"/>
              </a:rPr>
              <a:t>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en</a:t>
            </a:r>
            <a:r>
              <a:rPr lang="en-US" sz="1200" kern="1200" dirty="0">
                <a:solidFill>
                  <a:schemeClr val="bg1"/>
                </a:solidFill>
                <a:latin typeface="Calibri" panose="020F0502020204030204" pitchFamily="34" charset="0"/>
                <a:ea typeface="+mn-ea"/>
                <a:cs typeface="Calibri" panose="020F0502020204030204" pitchFamily="34" charset="0"/>
                <a:sym typeface="Calibri"/>
              </a:rPr>
              <a:t> un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determinado</a:t>
            </a:r>
            <a:r>
              <a:rPr lang="en-US" sz="1200" kern="1200" dirty="0">
                <a:solidFill>
                  <a:schemeClr val="bg1"/>
                </a:solidFill>
                <a:latin typeface="Calibri" panose="020F0502020204030204" pitchFamily="34" charset="0"/>
                <a:ea typeface="+mn-ea"/>
                <a:cs typeface="Calibri" panose="020F0502020204030204" pitchFamily="34" charset="0"/>
                <a:sym typeface="Calibri"/>
              </a:rPr>
              <a:t>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lugar</a:t>
            </a:r>
            <a:r>
              <a:rPr lang="en-US" sz="1200" kern="1200" dirty="0">
                <a:solidFill>
                  <a:schemeClr val="bg1"/>
                </a:solidFill>
                <a:latin typeface="Calibri" panose="020F0502020204030204" pitchFamily="34" charset="0"/>
                <a:ea typeface="+mn-ea"/>
                <a:cs typeface="Calibri" panose="020F0502020204030204" pitchFamily="34" charset="0"/>
                <a:sym typeface="Calibri"/>
              </a:rPr>
              <a:t> es una variable que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predice</a:t>
            </a:r>
            <a:r>
              <a:rPr lang="en-US" sz="1200" kern="1200" dirty="0">
                <a:solidFill>
                  <a:schemeClr val="bg1"/>
                </a:solidFill>
                <a:latin typeface="Calibri" panose="020F0502020204030204" pitchFamily="34" charset="0"/>
                <a:ea typeface="+mn-ea"/>
                <a:cs typeface="Calibri" panose="020F0502020204030204" pitchFamily="34" charset="0"/>
                <a:sym typeface="Calibri"/>
              </a:rPr>
              <a:t>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acertadamente</a:t>
            </a:r>
            <a:r>
              <a:rPr lang="en-US" sz="1200" kern="1200" dirty="0">
                <a:solidFill>
                  <a:schemeClr val="bg1"/>
                </a:solidFill>
                <a:latin typeface="Calibri" panose="020F0502020204030204" pitchFamily="34" charset="0"/>
                <a:ea typeface="+mn-ea"/>
                <a:cs typeface="Calibri" panose="020F0502020204030204" pitchFamily="34" charset="0"/>
                <a:sym typeface="Calibri"/>
              </a:rPr>
              <a:t> la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cantidad</a:t>
            </a:r>
            <a:r>
              <a:rPr lang="en-US" sz="1200" kern="1200" dirty="0">
                <a:solidFill>
                  <a:schemeClr val="bg1"/>
                </a:solidFill>
                <a:latin typeface="Calibri" panose="020F0502020204030204" pitchFamily="34" charset="0"/>
                <a:ea typeface="+mn-ea"/>
                <a:cs typeface="Calibri" panose="020F0502020204030204" pitchFamily="34" charset="0"/>
                <a:sym typeface="Calibri"/>
              </a:rPr>
              <a:t> de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crímenes</a:t>
            </a:r>
            <a:r>
              <a:rPr lang="en-US" sz="1200" kern="1200" dirty="0">
                <a:solidFill>
                  <a:schemeClr val="bg1"/>
                </a:solidFill>
                <a:latin typeface="Calibri" panose="020F0502020204030204" pitchFamily="34" charset="0"/>
                <a:ea typeface="+mn-ea"/>
                <a:cs typeface="Calibri" panose="020F0502020204030204" pitchFamily="34" charset="0"/>
                <a:sym typeface="Calibri"/>
              </a:rPr>
              <a:t> que se van a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producir</a:t>
            </a:r>
            <a:r>
              <a:rPr lang="en-US" sz="1200" kern="1200" dirty="0">
                <a:solidFill>
                  <a:schemeClr val="bg1"/>
                </a:solidFill>
                <a:latin typeface="Calibri" panose="020F0502020204030204" pitchFamily="34" charset="0"/>
                <a:ea typeface="+mn-ea"/>
                <a:cs typeface="Calibri" panose="020F0502020204030204" pitchFamily="34" charset="0"/>
                <a:sym typeface="Calibri"/>
              </a:rPr>
              <a:t>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en</a:t>
            </a:r>
            <a:r>
              <a:rPr lang="en-US" sz="1200" kern="1200" dirty="0">
                <a:solidFill>
                  <a:schemeClr val="bg1"/>
                </a:solidFill>
                <a:latin typeface="Calibri" panose="020F0502020204030204" pitchFamily="34" charset="0"/>
                <a:ea typeface="+mn-ea"/>
                <a:cs typeface="Calibri" panose="020F0502020204030204" pitchFamily="34" charset="0"/>
                <a:sym typeface="Calibri"/>
              </a:rPr>
              <a:t> ese </a:t>
            </a:r>
            <a:r>
              <a:rPr lang="en-US" sz="1200" kern="1200" dirty="0" err="1">
                <a:solidFill>
                  <a:schemeClr val="bg1"/>
                </a:solidFill>
                <a:latin typeface="Calibri" panose="020F0502020204030204" pitchFamily="34" charset="0"/>
                <a:ea typeface="+mn-ea"/>
                <a:cs typeface="Calibri" panose="020F0502020204030204" pitchFamily="34" charset="0"/>
                <a:sym typeface="Calibri"/>
              </a:rPr>
              <a:t>lugar</a:t>
            </a:r>
            <a:r>
              <a:rPr lang="en-US" sz="1200" kern="1200" dirty="0">
                <a:solidFill>
                  <a:schemeClr val="bg1"/>
                </a:solidFill>
                <a:latin typeface="Calibri" panose="020F0502020204030204" pitchFamily="34" charset="0"/>
                <a:ea typeface="+mn-ea"/>
                <a:cs typeface="Calibri" panose="020F0502020204030204" pitchFamily="34" charset="0"/>
                <a:sym typeface="Calibri"/>
              </a:rPr>
              <a:t>. </a:t>
            </a:r>
          </a:p>
          <a:p>
            <a:pPr lvl="3">
              <a:lnSpc>
                <a:spcPct val="120000"/>
              </a:lnSpc>
              <a:spcBef>
                <a:spcPts val="1000"/>
              </a:spcBef>
              <a:buClr>
                <a:schemeClr val="bg1"/>
              </a:buClr>
            </a:pPr>
            <a:r>
              <a:rPr lang="en-US" sz="1200" kern="1200" dirty="0">
                <a:solidFill>
                  <a:schemeClr val="bg1"/>
                </a:solidFill>
                <a:latin typeface="Calibri" panose="020F0502020204030204" pitchFamily="34" charset="0"/>
                <a:ea typeface="+mn-ea"/>
                <a:cs typeface="Calibri" panose="020F0502020204030204" pitchFamily="34" charset="0"/>
                <a:sym typeface="Calibri"/>
              </a:rPr>
              <a:t> </a:t>
            </a:r>
          </a:p>
          <a:p>
            <a:pPr lvl="3">
              <a:lnSpc>
                <a:spcPct val="120000"/>
              </a:lnSpc>
              <a:spcBef>
                <a:spcPts val="1000"/>
              </a:spcBef>
              <a:buClr>
                <a:schemeClr val="bg1"/>
              </a:buClr>
            </a:pPr>
            <a:endParaRPr lang="en-US" sz="1200" kern="1200" dirty="0">
              <a:solidFill>
                <a:schemeClr val="bg1"/>
              </a:solidFill>
              <a:latin typeface="Calibri" panose="020F0502020204030204" pitchFamily="34" charset="0"/>
              <a:ea typeface="+mn-ea"/>
              <a:cs typeface="Calibri" panose="020F0502020204030204" pitchFamily="34" charset="0"/>
              <a:sym typeface="Calibri"/>
            </a:endParaRPr>
          </a:p>
          <a:p>
            <a:pPr lvl="3" algn="ctr">
              <a:lnSpc>
                <a:spcPct val="120000"/>
              </a:lnSpc>
              <a:spcBef>
                <a:spcPts val="1000"/>
              </a:spcBef>
              <a:buClr>
                <a:schemeClr val="bg1"/>
              </a:buClr>
            </a:pPr>
            <a:endParaRPr lang="en-US" sz="1200" kern="1200" dirty="0">
              <a:solidFill>
                <a:schemeClr val="bg1"/>
              </a:solidFill>
              <a:latin typeface="Calibri" panose="020F0502020204030204" pitchFamily="34" charset="0"/>
              <a:ea typeface="+mn-ea"/>
              <a:cs typeface="Calibri" panose="020F0502020204030204" pitchFamily="34" charset="0"/>
              <a:sym typeface="Calibri"/>
            </a:endParaRPr>
          </a:p>
          <a:p>
            <a:pPr lvl="3" algn="ctr">
              <a:lnSpc>
                <a:spcPct val="120000"/>
              </a:lnSpc>
              <a:spcBef>
                <a:spcPts val="1000"/>
              </a:spcBef>
              <a:buClr>
                <a:schemeClr val="bg1"/>
              </a:buClr>
            </a:pPr>
            <a:endParaRPr lang="en-US" sz="1200" kern="1200" dirty="0">
              <a:solidFill>
                <a:schemeClr val="bg1"/>
              </a:solidFill>
              <a:latin typeface="+mn-lt"/>
              <a:ea typeface="+mn-ea"/>
              <a:cs typeface="+mn-cs"/>
            </a:endParaRPr>
          </a:p>
        </p:txBody>
      </p:sp>
    </p:spTree>
    <p:extLst>
      <p:ext uri="{BB962C8B-B14F-4D97-AF65-F5344CB8AC3E}">
        <p14:creationId xmlns:p14="http://schemas.microsoft.com/office/powerpoint/2010/main" val="3595248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1206B400-B94A-495D-AEA4-987243A39F32}"/>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spcBef>
                <a:spcPct val="0"/>
              </a:spcBef>
            </a:pPr>
            <a:r>
              <a:rPr lang="en-US" sz="1600" kern="1200" dirty="0">
                <a:solidFill>
                  <a:schemeClr val="bg1"/>
                </a:solidFill>
                <a:latin typeface="Calibri" panose="020F0502020204030204" pitchFamily="34" charset="0"/>
                <a:ea typeface="+mj-ea"/>
                <a:cs typeface="Calibri" panose="020F0502020204030204" pitchFamily="34" charset="0"/>
              </a:rPr>
              <a:t>Un toque de </a:t>
            </a:r>
            <a:r>
              <a:rPr lang="en-US" sz="1600" kern="1200" dirty="0" err="1">
                <a:solidFill>
                  <a:schemeClr val="bg1"/>
                </a:solidFill>
                <a:latin typeface="Calibri" panose="020F0502020204030204" pitchFamily="34" charset="0"/>
                <a:ea typeface="+mj-ea"/>
                <a:cs typeface="Calibri" panose="020F0502020204030204" pitchFamily="34" charset="0"/>
              </a:rPr>
              <a:t>sabiduría</a:t>
            </a:r>
            <a:r>
              <a:rPr lang="en-US" sz="1600" kern="1200" dirty="0">
                <a:solidFill>
                  <a:schemeClr val="bg1"/>
                </a:solidFill>
                <a:latin typeface="Calibri" panose="020F0502020204030204" pitchFamily="34" charset="0"/>
                <a:ea typeface="+mj-ea"/>
                <a:cs typeface="Calibri" panose="020F0502020204030204" pitchFamily="34" charset="0"/>
              </a:rPr>
              <a:t> popular…</a:t>
            </a:r>
          </a:p>
        </p:txBody>
      </p:sp>
      <p:pic>
        <p:nvPicPr>
          <p:cNvPr id="1028" name="Picture 4" descr="El camino del infierno está empedrado de buenas intenciones. ...">
            <a:extLst>
              <a:ext uri="{FF2B5EF4-FFF2-40B4-BE49-F238E27FC236}">
                <a16:creationId xmlns:a16="http://schemas.microsoft.com/office/drawing/2014/main" id="{872B05B2-A26E-4B92-B00F-594B9A1760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17" b="5277"/>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53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528582"/>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Definición del modelo de ML (</a:t>
            </a:r>
            <a:r>
              <a:rPr lang="es-ES" sz="3200" dirty="0" err="1">
                <a:solidFill>
                  <a:schemeClr val="bg1"/>
                </a:solidFill>
              </a:rPr>
              <a:t>Model</a:t>
            </a:r>
            <a:r>
              <a:rPr lang="es-ES" sz="3200" dirty="0">
                <a:solidFill>
                  <a:schemeClr val="bg1"/>
                </a:solidFill>
              </a:rPr>
              <a:t> </a:t>
            </a:r>
            <a:r>
              <a:rPr lang="es-ES" sz="3200" dirty="0" err="1">
                <a:solidFill>
                  <a:schemeClr val="bg1"/>
                </a:solidFill>
              </a:rPr>
              <a:t>definition</a:t>
            </a:r>
            <a:r>
              <a:rPr lang="es-ES" sz="3200" dirty="0">
                <a:solidFill>
                  <a:schemeClr val="bg1"/>
                </a:solidFill>
              </a:rPr>
              <a:t>)</a:t>
            </a:r>
          </a:p>
        </p:txBody>
      </p:sp>
      <p:sp>
        <p:nvSpPr>
          <p:cNvPr id="5" name="Marcador de texto 2">
            <a:extLst>
              <a:ext uri="{FF2B5EF4-FFF2-40B4-BE49-F238E27FC236}">
                <a16:creationId xmlns:a16="http://schemas.microsoft.com/office/drawing/2014/main" id="{8BF7881D-6AF4-4F6C-8359-B89B6D9291D6}"/>
              </a:ext>
            </a:extLst>
          </p:cNvPr>
          <p:cNvSpPr txBox="1">
            <a:spLocks/>
          </p:cNvSpPr>
          <p:nvPr/>
        </p:nvSpPr>
        <p:spPr>
          <a:xfrm>
            <a:off x="641727" y="840817"/>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endParaRPr lang="es-ES" sz="1100" dirty="0">
              <a:solidFill>
                <a:schemeClr val="bg1"/>
              </a:solidFill>
              <a:latin typeface="Calibri" panose="020F0502020204030204" pitchFamily="34" charset="0"/>
              <a:cs typeface="Calibri" panose="020F0502020204030204" pitchFamily="34" charset="0"/>
            </a:endParaRPr>
          </a:p>
        </p:txBody>
      </p:sp>
      <p:sp>
        <p:nvSpPr>
          <p:cNvPr id="8" name="Título 1">
            <a:extLst>
              <a:ext uri="{FF2B5EF4-FFF2-40B4-BE49-F238E27FC236}">
                <a16:creationId xmlns:a16="http://schemas.microsoft.com/office/drawing/2014/main" id="{E920C057-54C0-4516-8762-5893175DE1C6}"/>
              </a:ext>
            </a:extLst>
          </p:cNvPr>
          <p:cNvSpPr txBox="1">
            <a:spLocks/>
          </p:cNvSpPr>
          <p:nvPr/>
        </p:nvSpPr>
        <p:spPr>
          <a:xfrm>
            <a:off x="641727" y="1128341"/>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bg1"/>
                </a:solidFill>
                <a:latin typeface="Calibri" panose="020F0502020204030204" pitchFamily="34" charset="0"/>
                <a:cs typeface="Calibri" panose="020F0502020204030204" pitchFamily="34" charset="0"/>
              </a:rPr>
              <a:t>Un modelo es necesariamente más simple que la realidad y por tanto requiere realizar </a:t>
            </a:r>
            <a:r>
              <a:rPr lang="es-ES" b="1" dirty="0">
                <a:solidFill>
                  <a:schemeClr val="bg1"/>
                </a:solidFill>
                <a:latin typeface="Calibri" panose="020F0502020204030204" pitchFamily="34" charset="0"/>
                <a:cs typeface="Calibri" panose="020F0502020204030204" pitchFamily="34" charset="0"/>
              </a:rPr>
              <a:t>ASUNCIONES</a:t>
            </a:r>
            <a:r>
              <a:rPr lang="es-ES" dirty="0">
                <a:solidFill>
                  <a:schemeClr val="bg1"/>
                </a:solidFill>
                <a:latin typeface="Calibri" panose="020F0502020204030204" pitchFamily="34" charset="0"/>
                <a:cs typeface="Calibri" panose="020F0502020204030204" pitchFamily="34" charset="0"/>
              </a:rPr>
              <a:t>.</a:t>
            </a:r>
          </a:p>
        </p:txBody>
      </p:sp>
      <p:pic>
        <p:nvPicPr>
          <p:cNvPr id="6" name="Imagen 5">
            <a:extLst>
              <a:ext uri="{FF2B5EF4-FFF2-40B4-BE49-F238E27FC236}">
                <a16:creationId xmlns:a16="http://schemas.microsoft.com/office/drawing/2014/main" id="{2B7D2BD4-E8D1-4EA0-8BFA-E03F08AD1D3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7000"/>
                    </a14:imgEffect>
                  </a14:imgLayer>
                </a14:imgProps>
              </a:ext>
            </a:extLst>
          </a:blip>
          <a:stretch>
            <a:fillRect/>
          </a:stretch>
        </p:blipFill>
        <p:spPr>
          <a:xfrm>
            <a:off x="641727" y="1851094"/>
            <a:ext cx="6589938" cy="4478324"/>
          </a:xfrm>
          <a:prstGeom prst="rect">
            <a:avLst/>
          </a:prstGeom>
        </p:spPr>
      </p:pic>
      <p:sp>
        <p:nvSpPr>
          <p:cNvPr id="13" name="Marcador de texto 2">
            <a:extLst>
              <a:ext uri="{FF2B5EF4-FFF2-40B4-BE49-F238E27FC236}">
                <a16:creationId xmlns:a16="http://schemas.microsoft.com/office/drawing/2014/main" id="{A9977FF1-5483-4CDC-B91F-077D131716D0}"/>
              </a:ext>
            </a:extLst>
          </p:cNvPr>
          <p:cNvSpPr txBox="1">
            <a:spLocks/>
          </p:cNvSpPr>
          <p:nvPr/>
        </p:nvSpPr>
        <p:spPr>
          <a:xfrm>
            <a:off x="7675986" y="2185306"/>
            <a:ext cx="3692740" cy="381321"/>
          </a:xfrm>
          <a:prstGeom prst="rect">
            <a:avLst/>
          </a:prstGeom>
          <a:noFill/>
          <a:ln>
            <a:noFill/>
          </a:ln>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nSpc>
                <a:spcPct val="120000"/>
              </a:lnSpc>
              <a:spcBef>
                <a:spcPts val="1000"/>
              </a:spcBef>
              <a:buClr>
                <a:schemeClr val="bg1"/>
              </a:buClr>
            </a:pPr>
            <a:r>
              <a:rPr lang="en-US" sz="16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Modelos</a:t>
            </a:r>
            <a:r>
              <a:rPr lang="en-US" sz="16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predicción</a:t>
            </a:r>
            <a:r>
              <a:rPr lang="en-US" sz="16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criminalidad</a:t>
            </a:r>
            <a:endParaRPr lang="en-US" sz="16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endParaRPr>
          </a:p>
          <a:p>
            <a:pPr lvl="3">
              <a:lnSpc>
                <a:spcPct val="120000"/>
              </a:lnSpc>
              <a:spcBef>
                <a:spcPts val="1000"/>
              </a:spcBef>
              <a:buClr>
                <a:schemeClr val="bg1"/>
              </a:buClr>
            </a:pP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Objetivo</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predecir</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dónde</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se van a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cometer</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los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crímenes</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partir</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de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datos</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históricos</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de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arrestos</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policiales</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a:t>
            </a:r>
          </a:p>
          <a:p>
            <a:pPr lvl="3">
              <a:lnSpc>
                <a:spcPct val="120000"/>
              </a:lnSpc>
              <a:spcBef>
                <a:spcPts val="1000"/>
              </a:spcBef>
              <a:buClr>
                <a:schemeClr val="bg1"/>
              </a:buClr>
            </a:pP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ASUNCIÓN IMPLÍCITA:</a:t>
            </a:r>
          </a:p>
          <a:p>
            <a:pPr lvl="3">
              <a:lnSpc>
                <a:spcPct val="120000"/>
              </a:lnSpc>
              <a:spcBef>
                <a:spcPts val="1000"/>
              </a:spcBef>
              <a:buClr>
                <a:schemeClr val="bg1"/>
              </a:buClr>
            </a:pP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El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número</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de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arrestos</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policiales</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que se ha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llevado</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cabo</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en</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un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determinado</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lugar</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es una variable que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predice</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acertadamente</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la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cantidad</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de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crímenes</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que se van a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producir</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en</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ese </a:t>
            </a:r>
            <a:r>
              <a:rPr lang="en-US" sz="1200" kern="1200" dirty="0" err="1">
                <a:solidFill>
                  <a:schemeClr val="tx1">
                    <a:lumMod val="75000"/>
                    <a:lumOff val="25000"/>
                  </a:schemeClr>
                </a:solidFill>
                <a:latin typeface="Calibri" panose="020F0502020204030204" pitchFamily="34" charset="0"/>
                <a:ea typeface="+mn-ea"/>
                <a:cs typeface="Calibri" panose="020F0502020204030204" pitchFamily="34" charset="0"/>
                <a:sym typeface="Calibri"/>
              </a:rPr>
              <a:t>lugar</a:t>
            </a:r>
            <a:r>
              <a:rPr lang="en-US" sz="1200" kern="1200" dirty="0">
                <a:solidFill>
                  <a:schemeClr val="tx1">
                    <a:lumMod val="75000"/>
                    <a:lumOff val="25000"/>
                  </a:schemeClr>
                </a:solidFill>
                <a:latin typeface="Calibri" panose="020F0502020204030204" pitchFamily="34" charset="0"/>
                <a:ea typeface="+mn-ea"/>
                <a:cs typeface="Calibri" panose="020F0502020204030204" pitchFamily="34" charset="0"/>
                <a:sym typeface="Calibri"/>
              </a:rPr>
              <a:t>. </a:t>
            </a:r>
          </a:p>
          <a:p>
            <a:pPr lvl="3">
              <a:lnSpc>
                <a:spcPct val="120000"/>
              </a:lnSpc>
              <a:spcBef>
                <a:spcPts val="1000"/>
              </a:spcBef>
              <a:buClr>
                <a:schemeClr val="bg1"/>
              </a:buClr>
            </a:pPr>
            <a:r>
              <a:rPr lang="en-US" sz="1200" kern="1200" dirty="0">
                <a:solidFill>
                  <a:schemeClr val="bg1"/>
                </a:solidFill>
                <a:latin typeface="Calibri" panose="020F0502020204030204" pitchFamily="34" charset="0"/>
                <a:ea typeface="+mn-ea"/>
                <a:cs typeface="Calibri" panose="020F0502020204030204" pitchFamily="34" charset="0"/>
                <a:sym typeface="Calibri"/>
              </a:rPr>
              <a:t> </a:t>
            </a:r>
          </a:p>
          <a:p>
            <a:pPr lvl="3">
              <a:lnSpc>
                <a:spcPct val="120000"/>
              </a:lnSpc>
              <a:spcBef>
                <a:spcPts val="1000"/>
              </a:spcBef>
              <a:buClr>
                <a:schemeClr val="bg1"/>
              </a:buClr>
            </a:pPr>
            <a:endParaRPr lang="en-US" sz="1200" kern="1200" dirty="0">
              <a:solidFill>
                <a:schemeClr val="bg1"/>
              </a:solidFill>
              <a:latin typeface="Calibri" panose="020F0502020204030204" pitchFamily="34" charset="0"/>
              <a:ea typeface="+mn-ea"/>
              <a:cs typeface="Calibri" panose="020F0502020204030204" pitchFamily="34" charset="0"/>
              <a:sym typeface="Calibri"/>
            </a:endParaRPr>
          </a:p>
          <a:p>
            <a:pPr lvl="3" algn="ctr">
              <a:lnSpc>
                <a:spcPct val="120000"/>
              </a:lnSpc>
              <a:spcBef>
                <a:spcPts val="1000"/>
              </a:spcBef>
              <a:buClr>
                <a:schemeClr val="bg1"/>
              </a:buClr>
            </a:pPr>
            <a:endParaRPr lang="en-US" sz="1200" kern="1200" dirty="0">
              <a:solidFill>
                <a:schemeClr val="bg1"/>
              </a:solidFill>
              <a:latin typeface="Calibri" panose="020F0502020204030204" pitchFamily="34" charset="0"/>
              <a:ea typeface="+mn-ea"/>
              <a:cs typeface="Calibri" panose="020F0502020204030204" pitchFamily="34" charset="0"/>
              <a:sym typeface="Calibri"/>
            </a:endParaRPr>
          </a:p>
          <a:p>
            <a:pPr lvl="3" algn="ctr">
              <a:lnSpc>
                <a:spcPct val="120000"/>
              </a:lnSpc>
              <a:spcBef>
                <a:spcPts val="1000"/>
              </a:spcBef>
              <a:buClr>
                <a:schemeClr val="bg1"/>
              </a:buClr>
            </a:pPr>
            <a:endParaRPr lang="en-US" sz="1200" kern="1200" dirty="0">
              <a:solidFill>
                <a:schemeClr val="bg1"/>
              </a:solidFill>
              <a:latin typeface="+mn-lt"/>
              <a:ea typeface="+mn-ea"/>
              <a:cs typeface="+mn-cs"/>
            </a:endParaRPr>
          </a:p>
        </p:txBody>
      </p:sp>
      <p:sp>
        <p:nvSpPr>
          <p:cNvPr id="7" name="Marcador de texto 2">
            <a:extLst>
              <a:ext uri="{FF2B5EF4-FFF2-40B4-BE49-F238E27FC236}">
                <a16:creationId xmlns:a16="http://schemas.microsoft.com/office/drawing/2014/main" id="{4CC2FE35-EC2F-4203-877B-EE738B538146}"/>
              </a:ext>
            </a:extLst>
          </p:cNvPr>
          <p:cNvSpPr txBox="1">
            <a:spLocks/>
          </p:cNvSpPr>
          <p:nvPr/>
        </p:nvSpPr>
        <p:spPr>
          <a:xfrm>
            <a:off x="1189226" y="2044411"/>
            <a:ext cx="5292407" cy="1236117"/>
          </a:xfrm>
          <a:prstGeom prst="rect">
            <a:avLst/>
          </a:prstGeom>
          <a:noFill/>
          <a:ln>
            <a:solidFill>
              <a:srgbClr val="FFFF00"/>
            </a:solidFill>
          </a:ln>
        </p:spPr>
        <p:txBody>
          <a:bodyPr vert="horz" lIns="91440" tIns="45720" rIns="91440" bIns="45720" rtlCol="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900" kern="1200" dirty="0" err="1">
                <a:solidFill>
                  <a:schemeClr val="bg1"/>
                </a:solidFill>
                <a:latin typeface="Calibri" panose="020F0502020204030204" pitchFamily="34" charset="0"/>
                <a:ea typeface="+mn-ea"/>
                <a:cs typeface="Calibri" panose="020F0502020204030204" pitchFamily="34" charset="0"/>
              </a:rPr>
              <a:t>Esta</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asunción</a:t>
            </a:r>
            <a:r>
              <a:rPr lang="en-US" sz="1900" kern="1200" dirty="0">
                <a:solidFill>
                  <a:schemeClr val="bg1"/>
                </a:solidFill>
                <a:latin typeface="Calibri" panose="020F0502020204030204" pitchFamily="34" charset="0"/>
                <a:ea typeface="+mn-ea"/>
                <a:cs typeface="Calibri" panose="020F0502020204030204" pitchFamily="34" charset="0"/>
              </a:rPr>
              <a:t> no </a:t>
            </a:r>
            <a:r>
              <a:rPr lang="en-US" sz="1900" kern="1200" dirty="0" err="1">
                <a:solidFill>
                  <a:schemeClr val="bg1"/>
                </a:solidFill>
                <a:latin typeface="Calibri" panose="020F0502020204030204" pitchFamily="34" charset="0"/>
                <a:ea typeface="+mn-ea"/>
                <a:cs typeface="Calibri" panose="020F0502020204030204" pitchFamily="34" charset="0"/>
              </a:rPr>
              <a:t>tiene</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en</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cuenta</a:t>
            </a:r>
            <a:r>
              <a:rPr lang="en-US" sz="1900" kern="1200" dirty="0">
                <a:solidFill>
                  <a:schemeClr val="bg1"/>
                </a:solidFill>
                <a:latin typeface="Calibri" panose="020F0502020204030204" pitchFamily="34" charset="0"/>
                <a:ea typeface="+mn-ea"/>
                <a:cs typeface="Calibri" panose="020F0502020204030204" pitchFamily="34" charset="0"/>
              </a:rPr>
              <a:t> que las </a:t>
            </a:r>
            <a:r>
              <a:rPr lang="en-US" sz="1900" kern="1200" dirty="0" err="1">
                <a:solidFill>
                  <a:schemeClr val="bg1"/>
                </a:solidFill>
                <a:latin typeface="Calibri" panose="020F0502020204030204" pitchFamily="34" charset="0"/>
                <a:ea typeface="+mn-ea"/>
                <a:cs typeface="Calibri" panose="020F0502020204030204" pitchFamily="34" charset="0"/>
              </a:rPr>
              <a:t>practicas</a:t>
            </a:r>
            <a:r>
              <a:rPr lang="en-US" sz="1900" kern="1200" dirty="0">
                <a:solidFill>
                  <a:schemeClr val="bg1"/>
                </a:solidFill>
                <a:latin typeface="Calibri" panose="020F0502020204030204" pitchFamily="34" charset="0"/>
                <a:ea typeface="+mn-ea"/>
                <a:cs typeface="Calibri" panose="020F0502020204030204" pitchFamily="34" charset="0"/>
              </a:rPr>
              <a:t> de </a:t>
            </a:r>
            <a:r>
              <a:rPr lang="en-US" sz="1900" kern="1200" dirty="0" err="1">
                <a:solidFill>
                  <a:schemeClr val="bg1"/>
                </a:solidFill>
                <a:latin typeface="Calibri" panose="020F0502020204030204" pitchFamily="34" charset="0"/>
                <a:ea typeface="+mn-ea"/>
                <a:cs typeface="Calibri" panose="020F0502020204030204" pitchFamily="34" charset="0"/>
              </a:rPr>
              <a:t>detención</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policial</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pueden</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estar</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sesgadas</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ni</a:t>
            </a:r>
            <a:r>
              <a:rPr lang="en-US" sz="1900" kern="1200" dirty="0">
                <a:solidFill>
                  <a:schemeClr val="bg1"/>
                </a:solidFill>
                <a:latin typeface="Calibri" panose="020F0502020204030204" pitchFamily="34" charset="0"/>
                <a:ea typeface="+mn-ea"/>
                <a:cs typeface="Calibri" panose="020F0502020204030204" pitchFamily="34" charset="0"/>
              </a:rPr>
              <a:t> que </a:t>
            </a:r>
            <a:r>
              <a:rPr lang="en-US" sz="1900" kern="1200" dirty="0" err="1">
                <a:solidFill>
                  <a:schemeClr val="bg1"/>
                </a:solidFill>
                <a:latin typeface="Calibri" panose="020F0502020204030204" pitchFamily="34" charset="0"/>
                <a:ea typeface="+mn-ea"/>
                <a:cs typeface="Calibri" panose="020F0502020204030204" pitchFamily="34" charset="0"/>
              </a:rPr>
              <a:t>puede</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haber</a:t>
            </a:r>
            <a:r>
              <a:rPr lang="en-US" sz="1900" kern="1200" dirty="0">
                <a:solidFill>
                  <a:schemeClr val="bg1"/>
                </a:solidFill>
                <a:latin typeface="Calibri" panose="020F0502020204030204" pitchFamily="34" charset="0"/>
                <a:ea typeface="+mn-ea"/>
                <a:cs typeface="Calibri" panose="020F0502020204030204" pitchFamily="34" charset="0"/>
              </a:rPr>
              <a:t> un </a:t>
            </a:r>
            <a:r>
              <a:rPr lang="en-US" sz="1900" kern="1200" dirty="0" err="1">
                <a:solidFill>
                  <a:schemeClr val="bg1"/>
                </a:solidFill>
                <a:latin typeface="Calibri" panose="020F0502020204030204" pitchFamily="34" charset="0"/>
                <a:ea typeface="+mn-ea"/>
                <a:cs typeface="Calibri" panose="020F0502020204030204" pitchFamily="34" charset="0"/>
              </a:rPr>
              <a:t>exceso</a:t>
            </a:r>
            <a:r>
              <a:rPr lang="en-US" sz="1900" kern="1200" dirty="0">
                <a:solidFill>
                  <a:schemeClr val="bg1"/>
                </a:solidFill>
                <a:latin typeface="Calibri" panose="020F0502020204030204" pitchFamily="34" charset="0"/>
                <a:ea typeface="+mn-ea"/>
                <a:cs typeface="Calibri" panose="020F0502020204030204" pitchFamily="34" charset="0"/>
              </a:rPr>
              <a:t> de </a:t>
            </a:r>
            <a:r>
              <a:rPr lang="en-US" sz="1900" kern="1200" dirty="0" err="1">
                <a:solidFill>
                  <a:schemeClr val="bg1"/>
                </a:solidFill>
                <a:latin typeface="Calibri" panose="020F0502020204030204" pitchFamily="34" charset="0"/>
                <a:ea typeface="+mn-ea"/>
                <a:cs typeface="Calibri" panose="020F0502020204030204" pitchFamily="34" charset="0"/>
              </a:rPr>
              <a:t>presencia</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policial</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en</a:t>
            </a:r>
            <a:r>
              <a:rPr lang="en-US" sz="1900" kern="1200" dirty="0">
                <a:solidFill>
                  <a:schemeClr val="bg1"/>
                </a:solidFill>
                <a:latin typeface="Calibri" panose="020F0502020204030204" pitchFamily="34" charset="0"/>
                <a:ea typeface="+mn-ea"/>
                <a:cs typeface="Calibri" panose="020F0502020204030204" pitchFamily="34" charset="0"/>
              </a:rPr>
              <a:t> </a:t>
            </a:r>
            <a:r>
              <a:rPr lang="en-US" sz="1900" kern="1200" dirty="0" err="1">
                <a:solidFill>
                  <a:schemeClr val="bg1"/>
                </a:solidFill>
                <a:latin typeface="Calibri" panose="020F0502020204030204" pitchFamily="34" charset="0"/>
                <a:ea typeface="+mn-ea"/>
                <a:cs typeface="Calibri" panose="020F0502020204030204" pitchFamily="34" charset="0"/>
              </a:rPr>
              <a:t>determinados</a:t>
            </a:r>
            <a:r>
              <a:rPr lang="en-US" sz="1900" kern="1200" dirty="0">
                <a:solidFill>
                  <a:schemeClr val="bg1"/>
                </a:solidFill>
                <a:latin typeface="Calibri" panose="020F0502020204030204" pitchFamily="34" charset="0"/>
                <a:ea typeface="+mn-ea"/>
                <a:cs typeface="Calibri" panose="020F0502020204030204" pitchFamily="34" charset="0"/>
              </a:rPr>
              <a:t> barrios.</a:t>
            </a:r>
          </a:p>
          <a:p>
            <a:pPr algn="ctr"/>
            <a:endParaRPr lang="en-US" sz="1300" kern="1200" dirty="0">
              <a:solidFill>
                <a:schemeClr val="bg1"/>
              </a:solidFill>
              <a:latin typeface="Calibri" panose="020F0502020204030204" pitchFamily="34" charset="0"/>
              <a:ea typeface="+mn-ea"/>
              <a:cs typeface="Calibri" panose="020F0502020204030204" pitchFamily="34" charset="0"/>
            </a:endParaRPr>
          </a:p>
          <a:p>
            <a:pPr algn="just"/>
            <a:endParaRPr lang="es-ES" b="0" i="1" dirty="0">
              <a:solidFill>
                <a:schemeClr val="bg1"/>
              </a:solidFill>
              <a:effectLst/>
              <a:latin typeface="Calibri" panose="020F0502020204030204" pitchFamily="34" charset="0"/>
              <a:cs typeface="Calibri" panose="020F0502020204030204" pitchFamily="34" charset="0"/>
            </a:endParaRPr>
          </a:p>
          <a:p>
            <a:pPr algn="just"/>
            <a:endParaRPr lang="en-US" i="1" kern="1200" dirty="0">
              <a:solidFill>
                <a:schemeClr val="bg1"/>
              </a:solidFill>
              <a:latin typeface="Calibri" panose="020F0502020204030204" pitchFamily="34" charset="0"/>
              <a:ea typeface="+mn-ea"/>
              <a:cs typeface="Calibri" panose="020F0502020204030204" pitchFamily="34" charset="0"/>
            </a:endParaRPr>
          </a:p>
          <a:p>
            <a:pPr algn="ctr"/>
            <a:endParaRPr lang="en-US" sz="1300" kern="1200" dirty="0">
              <a:solidFill>
                <a:schemeClr val="bg1"/>
              </a:solidFill>
              <a:latin typeface="Calibri" panose="020F0502020204030204" pitchFamily="34" charset="0"/>
              <a:ea typeface="+mn-ea"/>
              <a:cs typeface="Calibri" panose="020F0502020204030204" pitchFamily="34" charset="0"/>
            </a:endParaRPr>
          </a:p>
          <a:p>
            <a:pPr algn="ctr"/>
            <a:endParaRPr lang="en-US" sz="1300" kern="1200" dirty="0">
              <a:solidFill>
                <a:schemeClr val="bg1"/>
              </a:solidFill>
              <a:latin typeface="Calibri" panose="020F0502020204030204" pitchFamily="34" charset="0"/>
              <a:ea typeface="+mn-ea"/>
              <a:cs typeface="Calibri" panose="020F0502020204030204" pitchFamily="34" charset="0"/>
            </a:endParaRPr>
          </a:p>
        </p:txBody>
      </p:sp>
      <p:sp>
        <p:nvSpPr>
          <p:cNvPr id="9" name="Marcador de texto 2">
            <a:extLst>
              <a:ext uri="{FF2B5EF4-FFF2-40B4-BE49-F238E27FC236}">
                <a16:creationId xmlns:a16="http://schemas.microsoft.com/office/drawing/2014/main" id="{58A68CC6-8081-4C84-8384-5D18AF13122B}"/>
              </a:ext>
            </a:extLst>
          </p:cNvPr>
          <p:cNvSpPr txBox="1">
            <a:spLocks/>
          </p:cNvSpPr>
          <p:nvPr/>
        </p:nvSpPr>
        <p:spPr>
          <a:xfrm>
            <a:off x="1189227" y="3422444"/>
            <a:ext cx="5292406" cy="2751945"/>
          </a:xfrm>
          <a:prstGeom prst="rect">
            <a:avLst/>
          </a:prstGeom>
          <a:noFill/>
          <a:ln>
            <a:solidFill>
              <a:srgbClr val="FFFF00"/>
            </a:solidFill>
          </a:ln>
        </p:spPr>
        <p:txBody>
          <a:bodyPr vert="horz" lIns="91440" tIns="45720" rIns="91440" bIns="45720" rtlCol="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500" kern="1200" dirty="0">
              <a:solidFill>
                <a:schemeClr val="bg1"/>
              </a:solidFill>
              <a:latin typeface="Calibri" panose="020F0502020204030204" pitchFamily="34" charset="0"/>
              <a:ea typeface="+mn-ea"/>
              <a:cs typeface="Calibri" panose="020F0502020204030204" pitchFamily="34" charset="0"/>
            </a:endParaRPr>
          </a:p>
          <a:p>
            <a:pPr algn="just">
              <a:lnSpc>
                <a:spcPct val="120000"/>
              </a:lnSpc>
            </a:pPr>
            <a:r>
              <a:rPr lang="es-ES" b="0" i="1" dirty="0">
                <a:solidFill>
                  <a:schemeClr val="bg1"/>
                </a:solidFill>
                <a:effectLst/>
                <a:latin typeface="Calibri" panose="020F0502020204030204" pitchFamily="34" charset="0"/>
                <a:cs typeface="Calibri" panose="020F0502020204030204" pitchFamily="34" charset="0"/>
              </a:rPr>
              <a:t>La polémica que rodea las prácticas de "parar y cachear" del Departamento de Policía de Nueva York (EEUU) demuestra por qué. </a:t>
            </a:r>
            <a:r>
              <a:rPr lang="es-ES" b="0" i="1" u="sng" dirty="0">
                <a:solidFill>
                  <a:schemeClr val="bg1"/>
                </a:solidFill>
                <a:effectLst/>
                <a:latin typeface="Calibri" panose="020F0502020204030204" pitchFamily="34" charset="0"/>
                <a:cs typeface="Calibri" panose="020F0502020204030204" pitchFamily="34" charset="0"/>
              </a:rPr>
              <a:t>Entre enero de 2004 y junio de 2012, la policía de la ciudad llevó a cabo 4,4 millones de altos bajo un programa que les permitía dar el alto, interrogar y registrar a personas en la calle en busca de armas y otros artículos de contrabando</a:t>
            </a:r>
            <a:r>
              <a:rPr lang="es-ES" b="0" i="1" dirty="0">
                <a:solidFill>
                  <a:schemeClr val="bg1"/>
                </a:solidFill>
                <a:effectLst/>
                <a:latin typeface="Calibri" panose="020F0502020204030204" pitchFamily="34" charset="0"/>
                <a:cs typeface="Calibri" panose="020F0502020204030204" pitchFamily="34" charset="0"/>
              </a:rPr>
              <a:t>. Pero, de hecho, </a:t>
            </a:r>
            <a:r>
              <a:rPr lang="es-ES" b="1" i="1" dirty="0">
                <a:solidFill>
                  <a:schemeClr val="bg1"/>
                </a:solidFill>
                <a:effectLst/>
                <a:latin typeface="Calibri" panose="020F0502020204030204" pitchFamily="34" charset="0"/>
                <a:cs typeface="Calibri" panose="020F0502020204030204" pitchFamily="34" charset="0"/>
              </a:rPr>
              <a:t>"</a:t>
            </a:r>
            <a:r>
              <a:rPr lang="es-ES" b="1" i="1" u="sng" dirty="0">
                <a:solidFill>
                  <a:schemeClr val="bg1"/>
                </a:solidFill>
                <a:effectLst/>
                <a:latin typeface="Calibri" panose="020F0502020204030204" pitchFamily="34" charset="0"/>
                <a:cs typeface="Calibri" panose="020F0502020204030204" pitchFamily="34" charset="0"/>
              </a:rPr>
              <a:t>el 88%de los 4,4 millones de altos y registros no condujo a nada</a:t>
            </a:r>
            <a:r>
              <a:rPr lang="es-ES" b="1" i="1" dirty="0">
                <a:solidFill>
                  <a:schemeClr val="bg1"/>
                </a:solidFill>
                <a:effectLst/>
                <a:latin typeface="Calibri" panose="020F0502020204030204" pitchFamily="34" charset="0"/>
                <a:cs typeface="Calibri" panose="020F0502020204030204" pitchFamily="34" charset="0"/>
              </a:rPr>
              <a:t>,</a:t>
            </a:r>
            <a:r>
              <a:rPr lang="es-ES" b="0" i="1" dirty="0">
                <a:solidFill>
                  <a:schemeClr val="bg1"/>
                </a:solidFill>
                <a:effectLst/>
                <a:latin typeface="Calibri" panose="020F0502020204030204" pitchFamily="34" charset="0"/>
                <a:cs typeface="Calibri" panose="020F0502020204030204" pitchFamily="34" charset="0"/>
              </a:rPr>
              <a:t> lo que significa que una gran mayoría de las personas a las que se les dio el alto no estaba haciendo nada malo", criticaba The New York Times en un editorial. Es más: "</a:t>
            </a:r>
            <a:r>
              <a:rPr lang="es-ES" b="1" i="1" u="sng" dirty="0">
                <a:solidFill>
                  <a:schemeClr val="bg1"/>
                </a:solidFill>
                <a:effectLst/>
                <a:latin typeface="Calibri" panose="020F0502020204030204" pitchFamily="34" charset="0"/>
                <a:cs typeface="Calibri" panose="020F0502020204030204" pitchFamily="34" charset="0"/>
              </a:rPr>
              <a:t>En el 83% de los casos, la persona en cuestión era negra o hispana, aunque los dos grupos sólo representaban a poco más de la mitad de la población</a:t>
            </a:r>
            <a:r>
              <a:rPr lang="es-ES" b="0" i="1" dirty="0">
                <a:solidFill>
                  <a:schemeClr val="bg1"/>
                </a:solidFill>
                <a:effectLst/>
                <a:latin typeface="Calibri" panose="020F0502020204030204" pitchFamily="34" charset="0"/>
                <a:cs typeface="Calibri" panose="020F0502020204030204" pitchFamily="34" charset="0"/>
              </a:rPr>
              <a:t>".</a:t>
            </a:r>
          </a:p>
          <a:p>
            <a:pPr algn="just"/>
            <a:endParaRPr lang="es-ES" b="0" i="1" dirty="0">
              <a:solidFill>
                <a:schemeClr val="bg1"/>
              </a:solidFill>
              <a:effectLst/>
              <a:latin typeface="Calibri" panose="020F0502020204030204" pitchFamily="34" charset="0"/>
              <a:cs typeface="Calibri" panose="020F0502020204030204" pitchFamily="34" charset="0"/>
            </a:endParaRPr>
          </a:p>
          <a:p>
            <a:pPr algn="just"/>
            <a:r>
              <a:rPr lang="es-ES" sz="1100" b="0" i="1" dirty="0">
                <a:solidFill>
                  <a:schemeClr val="bg1"/>
                </a:solidFill>
                <a:effectLst/>
                <a:latin typeface="Calibri" panose="020F0502020204030204" pitchFamily="34" charset="0"/>
                <a:cs typeface="Calibri" panose="020F0502020204030204" pitchFamily="34" charset="0"/>
                <a:hlinkClick r:id="rId4"/>
              </a:rPr>
              <a:t>https://www.technologyreview.es/s/7950/unamonos-para-evitar-la-discriminacion-de-los-algoritmos-que-nos-gobiernan</a:t>
            </a:r>
            <a:endParaRPr lang="es-ES" sz="1100" b="0" i="1" dirty="0">
              <a:solidFill>
                <a:schemeClr val="bg1"/>
              </a:solidFill>
              <a:effectLst/>
              <a:latin typeface="Calibri" panose="020F0502020204030204" pitchFamily="34" charset="0"/>
              <a:cs typeface="Calibri" panose="020F0502020204030204" pitchFamily="34" charset="0"/>
            </a:endParaRPr>
          </a:p>
          <a:p>
            <a:pPr algn="just"/>
            <a:endParaRPr lang="es-ES" b="0" i="1" dirty="0">
              <a:solidFill>
                <a:schemeClr val="bg1"/>
              </a:solidFill>
              <a:effectLst/>
              <a:latin typeface="Calibri" panose="020F0502020204030204" pitchFamily="34" charset="0"/>
              <a:cs typeface="Calibri" panose="020F0502020204030204" pitchFamily="34" charset="0"/>
            </a:endParaRPr>
          </a:p>
          <a:p>
            <a:pPr algn="just"/>
            <a:endParaRPr lang="en-US" i="1" kern="1200" dirty="0">
              <a:solidFill>
                <a:schemeClr val="bg1"/>
              </a:solidFill>
              <a:latin typeface="Calibri" panose="020F0502020204030204" pitchFamily="34" charset="0"/>
              <a:ea typeface="+mn-ea"/>
              <a:cs typeface="Calibri" panose="020F0502020204030204" pitchFamily="34" charset="0"/>
            </a:endParaRPr>
          </a:p>
          <a:p>
            <a:pPr algn="ctr"/>
            <a:endParaRPr lang="en-US" sz="1300" kern="1200" dirty="0">
              <a:solidFill>
                <a:schemeClr val="bg1"/>
              </a:solidFill>
              <a:latin typeface="Calibri" panose="020F0502020204030204" pitchFamily="34" charset="0"/>
              <a:ea typeface="+mn-ea"/>
              <a:cs typeface="Calibri" panose="020F0502020204030204" pitchFamily="34" charset="0"/>
            </a:endParaRPr>
          </a:p>
          <a:p>
            <a:pPr algn="ctr"/>
            <a:endParaRPr lang="en-US" sz="1300" kern="1200" dirty="0">
              <a:solidFill>
                <a:schemeClr val="bg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051442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528582"/>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Definición del modelo de ML (</a:t>
            </a:r>
            <a:r>
              <a:rPr lang="es-ES" sz="3200" dirty="0" err="1">
                <a:solidFill>
                  <a:schemeClr val="bg1"/>
                </a:solidFill>
              </a:rPr>
              <a:t>Model</a:t>
            </a:r>
            <a:r>
              <a:rPr lang="es-ES" sz="3200" dirty="0">
                <a:solidFill>
                  <a:schemeClr val="bg1"/>
                </a:solidFill>
              </a:rPr>
              <a:t> </a:t>
            </a:r>
            <a:r>
              <a:rPr lang="es-ES" sz="3200" dirty="0" err="1">
                <a:solidFill>
                  <a:schemeClr val="bg1"/>
                </a:solidFill>
              </a:rPr>
              <a:t>definition</a:t>
            </a:r>
            <a:r>
              <a:rPr lang="es-ES" sz="3200" dirty="0">
                <a:solidFill>
                  <a:schemeClr val="bg1"/>
                </a:solidFill>
              </a:rPr>
              <a:t>)</a:t>
            </a:r>
          </a:p>
        </p:txBody>
      </p:sp>
      <p:sp>
        <p:nvSpPr>
          <p:cNvPr id="5" name="Marcador de texto 2">
            <a:extLst>
              <a:ext uri="{FF2B5EF4-FFF2-40B4-BE49-F238E27FC236}">
                <a16:creationId xmlns:a16="http://schemas.microsoft.com/office/drawing/2014/main" id="{8BF7881D-6AF4-4F6C-8359-B89B6D9291D6}"/>
              </a:ext>
            </a:extLst>
          </p:cNvPr>
          <p:cNvSpPr txBox="1">
            <a:spLocks/>
          </p:cNvSpPr>
          <p:nvPr/>
        </p:nvSpPr>
        <p:spPr>
          <a:xfrm>
            <a:off x="641727" y="840817"/>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endParaRPr lang="es-ES" sz="1100" dirty="0">
              <a:solidFill>
                <a:schemeClr val="bg1"/>
              </a:solidFill>
              <a:latin typeface="Calibri" panose="020F0502020204030204" pitchFamily="34" charset="0"/>
              <a:cs typeface="Calibri" panose="020F0502020204030204" pitchFamily="34" charset="0"/>
            </a:endParaRPr>
          </a:p>
        </p:txBody>
      </p:sp>
      <p:sp>
        <p:nvSpPr>
          <p:cNvPr id="8" name="Título 1">
            <a:extLst>
              <a:ext uri="{FF2B5EF4-FFF2-40B4-BE49-F238E27FC236}">
                <a16:creationId xmlns:a16="http://schemas.microsoft.com/office/drawing/2014/main" id="{E920C057-54C0-4516-8762-5893175DE1C6}"/>
              </a:ext>
            </a:extLst>
          </p:cNvPr>
          <p:cNvSpPr txBox="1">
            <a:spLocks/>
          </p:cNvSpPr>
          <p:nvPr/>
        </p:nvSpPr>
        <p:spPr>
          <a:xfrm>
            <a:off x="813177" y="1128341"/>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bg1"/>
                </a:solidFill>
                <a:latin typeface="Calibri" panose="020F0502020204030204" pitchFamily="34" charset="0"/>
                <a:cs typeface="Calibri" panose="020F0502020204030204" pitchFamily="34" charset="0"/>
              </a:rPr>
              <a:t>Estructura del modelo de ML</a:t>
            </a:r>
          </a:p>
        </p:txBody>
      </p:sp>
      <p:pic>
        <p:nvPicPr>
          <p:cNvPr id="4" name="Imagen 3">
            <a:extLst>
              <a:ext uri="{FF2B5EF4-FFF2-40B4-BE49-F238E27FC236}">
                <a16:creationId xmlns:a16="http://schemas.microsoft.com/office/drawing/2014/main" id="{11035A3A-9311-442C-AE1F-141D3D98EB76}"/>
              </a:ext>
            </a:extLst>
          </p:cNvPr>
          <p:cNvPicPr>
            <a:picLocks noChangeAspect="1"/>
          </p:cNvPicPr>
          <p:nvPr/>
        </p:nvPicPr>
        <p:blipFill>
          <a:blip r:embed="rId2"/>
          <a:stretch>
            <a:fillRect/>
          </a:stretch>
        </p:blipFill>
        <p:spPr>
          <a:xfrm>
            <a:off x="813177" y="1728100"/>
            <a:ext cx="10172700" cy="4048125"/>
          </a:xfrm>
          <a:prstGeom prst="rect">
            <a:avLst/>
          </a:prstGeom>
        </p:spPr>
      </p:pic>
    </p:spTree>
    <p:extLst>
      <p:ext uri="{BB962C8B-B14F-4D97-AF65-F5344CB8AC3E}">
        <p14:creationId xmlns:p14="http://schemas.microsoft.com/office/powerpoint/2010/main" val="881743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528582"/>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Definición del modelo de ML (</a:t>
            </a:r>
            <a:r>
              <a:rPr lang="es-ES" sz="3200" dirty="0" err="1">
                <a:solidFill>
                  <a:schemeClr val="bg1"/>
                </a:solidFill>
              </a:rPr>
              <a:t>Model</a:t>
            </a:r>
            <a:r>
              <a:rPr lang="es-ES" sz="3200" dirty="0">
                <a:solidFill>
                  <a:schemeClr val="bg1"/>
                </a:solidFill>
              </a:rPr>
              <a:t> </a:t>
            </a:r>
            <a:r>
              <a:rPr lang="es-ES" sz="3200" dirty="0" err="1">
                <a:solidFill>
                  <a:schemeClr val="bg1"/>
                </a:solidFill>
              </a:rPr>
              <a:t>definition</a:t>
            </a:r>
            <a:r>
              <a:rPr lang="es-ES" sz="3200" dirty="0">
                <a:solidFill>
                  <a:schemeClr val="bg1"/>
                </a:solidFill>
              </a:rPr>
              <a:t>)</a:t>
            </a:r>
          </a:p>
        </p:txBody>
      </p:sp>
      <p:sp>
        <p:nvSpPr>
          <p:cNvPr id="5" name="Marcador de texto 2">
            <a:extLst>
              <a:ext uri="{FF2B5EF4-FFF2-40B4-BE49-F238E27FC236}">
                <a16:creationId xmlns:a16="http://schemas.microsoft.com/office/drawing/2014/main" id="{8BF7881D-6AF4-4F6C-8359-B89B6D9291D6}"/>
              </a:ext>
            </a:extLst>
          </p:cNvPr>
          <p:cNvSpPr txBox="1">
            <a:spLocks/>
          </p:cNvSpPr>
          <p:nvPr/>
        </p:nvSpPr>
        <p:spPr>
          <a:xfrm>
            <a:off x="641727" y="840817"/>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endParaRPr lang="es-ES" sz="1100" dirty="0">
              <a:solidFill>
                <a:schemeClr val="bg1"/>
              </a:solidFill>
              <a:latin typeface="Calibri" panose="020F0502020204030204" pitchFamily="34" charset="0"/>
              <a:cs typeface="Calibri" panose="020F0502020204030204" pitchFamily="34" charset="0"/>
            </a:endParaRPr>
          </a:p>
        </p:txBody>
      </p:sp>
      <p:sp>
        <p:nvSpPr>
          <p:cNvPr id="8" name="Título 1">
            <a:extLst>
              <a:ext uri="{FF2B5EF4-FFF2-40B4-BE49-F238E27FC236}">
                <a16:creationId xmlns:a16="http://schemas.microsoft.com/office/drawing/2014/main" id="{E920C057-54C0-4516-8762-5893175DE1C6}"/>
              </a:ext>
            </a:extLst>
          </p:cNvPr>
          <p:cNvSpPr txBox="1">
            <a:spLocks/>
          </p:cNvSpPr>
          <p:nvPr/>
        </p:nvSpPr>
        <p:spPr>
          <a:xfrm>
            <a:off x="641727" y="1128341"/>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bg1"/>
                </a:solidFill>
                <a:latin typeface="Calibri" panose="020F0502020204030204" pitchFamily="34" charset="0"/>
                <a:cs typeface="Calibri" panose="020F0502020204030204" pitchFamily="34" charset="0"/>
              </a:rPr>
              <a:t>Asunciones implícitas en la estructura el  modelo</a:t>
            </a:r>
          </a:p>
        </p:txBody>
      </p:sp>
      <p:pic>
        <p:nvPicPr>
          <p:cNvPr id="4" name="Imagen 3">
            <a:extLst>
              <a:ext uri="{FF2B5EF4-FFF2-40B4-BE49-F238E27FC236}">
                <a16:creationId xmlns:a16="http://schemas.microsoft.com/office/drawing/2014/main" id="{11035A3A-9311-442C-AE1F-141D3D98EB7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8000"/>
                    </a14:imgEffect>
                  </a14:imgLayer>
                </a14:imgProps>
              </a:ext>
            </a:extLst>
          </a:blip>
          <a:stretch>
            <a:fillRect/>
          </a:stretch>
        </p:blipFill>
        <p:spPr>
          <a:xfrm>
            <a:off x="813177" y="1728100"/>
            <a:ext cx="10172700" cy="4048125"/>
          </a:xfrm>
          <a:prstGeom prst="rect">
            <a:avLst/>
          </a:prstGeom>
        </p:spPr>
      </p:pic>
      <p:sp>
        <p:nvSpPr>
          <p:cNvPr id="6" name="Marcador de texto 2">
            <a:extLst>
              <a:ext uri="{FF2B5EF4-FFF2-40B4-BE49-F238E27FC236}">
                <a16:creationId xmlns:a16="http://schemas.microsoft.com/office/drawing/2014/main" id="{AA16FEC0-FCE4-4128-A4EA-9351D1B9E878}"/>
              </a:ext>
            </a:extLst>
          </p:cNvPr>
          <p:cNvSpPr txBox="1">
            <a:spLocks/>
          </p:cNvSpPr>
          <p:nvPr/>
        </p:nvSpPr>
        <p:spPr>
          <a:xfrm>
            <a:off x="3195274" y="2351419"/>
            <a:ext cx="5562228" cy="2750202"/>
          </a:xfrm>
          <a:prstGeom prst="rect">
            <a:avLst/>
          </a:prstGeom>
          <a:noFill/>
          <a:ln>
            <a:solidFill>
              <a:srgbClr val="FFFF00"/>
            </a:solidFill>
          </a:ln>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20000"/>
              </a:lnSpc>
            </a:pPr>
            <a:r>
              <a:rPr lang="en-US" sz="1500" kern="1200" dirty="0">
                <a:solidFill>
                  <a:schemeClr val="bg1"/>
                </a:solidFill>
                <a:latin typeface="Calibri" panose="020F0502020204030204" pitchFamily="34" charset="0"/>
                <a:ea typeface="+mn-ea"/>
                <a:cs typeface="Calibri" panose="020F0502020204030204" pitchFamily="34" charset="0"/>
              </a:rPr>
              <a:t>Si no </a:t>
            </a:r>
            <a:r>
              <a:rPr lang="en-US" sz="1500" kern="1200" dirty="0" err="1">
                <a:solidFill>
                  <a:schemeClr val="bg1"/>
                </a:solidFill>
                <a:latin typeface="Calibri" panose="020F0502020204030204" pitchFamily="34" charset="0"/>
                <a:ea typeface="+mn-ea"/>
                <a:cs typeface="Calibri" panose="020F0502020204030204" pitchFamily="34" charset="0"/>
              </a:rPr>
              <a:t>nos</a:t>
            </a:r>
            <a:r>
              <a:rPr lang="en-US" sz="1500" kern="1200" dirty="0">
                <a:solidFill>
                  <a:schemeClr val="bg1"/>
                </a:solidFill>
                <a:latin typeface="Calibri" panose="020F0502020204030204" pitchFamily="34" charset="0"/>
                <a:ea typeface="+mn-ea"/>
                <a:cs typeface="Calibri" panose="020F0502020204030204" pitchFamily="34" charset="0"/>
              </a:rPr>
              <a:t> </a:t>
            </a:r>
            <a:r>
              <a:rPr lang="en-US" sz="1500" kern="1200" dirty="0" err="1">
                <a:solidFill>
                  <a:schemeClr val="bg1"/>
                </a:solidFill>
                <a:latin typeface="Calibri" panose="020F0502020204030204" pitchFamily="34" charset="0"/>
                <a:ea typeface="+mn-ea"/>
                <a:cs typeface="Calibri" panose="020F0502020204030204" pitchFamily="34" charset="0"/>
              </a:rPr>
              <a:t>fijamos</a:t>
            </a:r>
            <a:r>
              <a:rPr lang="en-US" sz="1500" kern="1200" dirty="0">
                <a:solidFill>
                  <a:schemeClr val="bg1"/>
                </a:solidFill>
                <a:latin typeface="Calibri" panose="020F0502020204030204" pitchFamily="34" charset="0"/>
                <a:ea typeface="+mn-ea"/>
                <a:cs typeface="Calibri" panose="020F0502020204030204" pitchFamily="34" charset="0"/>
              </a:rPr>
              <a:t> </a:t>
            </a:r>
            <a:r>
              <a:rPr lang="en-US" sz="1500" kern="1200" dirty="0" err="1">
                <a:solidFill>
                  <a:schemeClr val="bg1"/>
                </a:solidFill>
                <a:latin typeface="Calibri" panose="020F0502020204030204" pitchFamily="34" charset="0"/>
                <a:ea typeface="+mn-ea"/>
                <a:cs typeface="Calibri" panose="020F0502020204030204" pitchFamily="34" charset="0"/>
              </a:rPr>
              <a:t>en</a:t>
            </a:r>
            <a:r>
              <a:rPr lang="en-US" sz="1500" kern="1200" dirty="0">
                <a:solidFill>
                  <a:schemeClr val="bg1"/>
                </a:solidFill>
                <a:latin typeface="Calibri" panose="020F0502020204030204" pitchFamily="34" charset="0"/>
                <a:ea typeface="+mn-ea"/>
                <a:cs typeface="Calibri" panose="020F0502020204030204" pitchFamily="34" charset="0"/>
              </a:rPr>
              <a:t> la </a:t>
            </a:r>
            <a:r>
              <a:rPr lang="en-US" sz="1500" kern="1200" dirty="0" err="1">
                <a:solidFill>
                  <a:schemeClr val="bg1"/>
                </a:solidFill>
                <a:latin typeface="Calibri" panose="020F0502020204030204" pitchFamily="34" charset="0"/>
                <a:ea typeface="+mn-ea"/>
                <a:cs typeface="Calibri" panose="020F0502020204030204" pitchFamily="34" charset="0"/>
              </a:rPr>
              <a:t>distribución</a:t>
            </a:r>
            <a:r>
              <a:rPr lang="en-US" sz="1500" kern="1200" dirty="0">
                <a:solidFill>
                  <a:schemeClr val="bg1"/>
                </a:solidFill>
                <a:latin typeface="Calibri" panose="020F0502020204030204" pitchFamily="34" charset="0"/>
                <a:ea typeface="+mn-ea"/>
                <a:cs typeface="Calibri" panose="020F0502020204030204" pitchFamily="34" charset="0"/>
              </a:rPr>
              <a:t> de los </a:t>
            </a:r>
            <a:r>
              <a:rPr lang="en-US" sz="1500" kern="1200" dirty="0" err="1">
                <a:solidFill>
                  <a:schemeClr val="bg1"/>
                </a:solidFill>
                <a:latin typeface="Calibri" panose="020F0502020204030204" pitchFamily="34" charset="0"/>
                <a:ea typeface="+mn-ea"/>
                <a:cs typeface="Calibri" panose="020F0502020204030204" pitchFamily="34" charset="0"/>
              </a:rPr>
              <a:t>diferentes</a:t>
            </a:r>
            <a:r>
              <a:rPr lang="en-US" sz="1500" kern="1200" dirty="0">
                <a:solidFill>
                  <a:schemeClr val="bg1"/>
                </a:solidFill>
                <a:latin typeface="Calibri" panose="020F0502020204030204" pitchFamily="34" charset="0"/>
                <a:ea typeface="+mn-ea"/>
                <a:cs typeface="Calibri" panose="020F0502020204030204" pitchFamily="34" charset="0"/>
              </a:rPr>
              <a:t> </a:t>
            </a:r>
            <a:r>
              <a:rPr lang="en-US" sz="1500" kern="1200" dirty="0" err="1">
                <a:solidFill>
                  <a:schemeClr val="bg1"/>
                </a:solidFill>
                <a:latin typeface="Calibri" panose="020F0502020204030204" pitchFamily="34" charset="0"/>
                <a:ea typeface="+mn-ea"/>
                <a:cs typeface="Calibri" panose="020F0502020204030204" pitchFamily="34" charset="0"/>
              </a:rPr>
              <a:t>grupos</a:t>
            </a:r>
            <a:r>
              <a:rPr lang="en-US" sz="1500" kern="1200" dirty="0">
                <a:solidFill>
                  <a:schemeClr val="bg1"/>
                </a:solidFill>
                <a:latin typeface="Calibri" panose="020F0502020204030204" pitchFamily="34" charset="0"/>
                <a:ea typeface="+mn-ea"/>
                <a:cs typeface="Calibri" panose="020F0502020204030204" pitchFamily="34" charset="0"/>
              </a:rPr>
              <a:t> del dataset, </a:t>
            </a:r>
            <a:r>
              <a:rPr lang="en-US" sz="1500" kern="1200" dirty="0" err="1">
                <a:solidFill>
                  <a:schemeClr val="bg1"/>
                </a:solidFill>
                <a:latin typeface="Calibri" panose="020F0502020204030204" pitchFamily="34" charset="0"/>
                <a:ea typeface="+mn-ea"/>
                <a:cs typeface="Calibri" panose="020F0502020204030204" pitchFamily="34" charset="0"/>
              </a:rPr>
              <a:t>nos</a:t>
            </a:r>
            <a:r>
              <a:rPr lang="en-US" sz="1500" kern="1200" dirty="0">
                <a:solidFill>
                  <a:schemeClr val="bg1"/>
                </a:solidFill>
                <a:latin typeface="Calibri" panose="020F0502020204030204" pitchFamily="34" charset="0"/>
                <a:ea typeface="+mn-ea"/>
                <a:cs typeface="Calibri" panose="020F0502020204030204" pitchFamily="34" charset="0"/>
              </a:rPr>
              <a:t> </a:t>
            </a:r>
            <a:r>
              <a:rPr lang="en-US" sz="1500" kern="1200" dirty="0" err="1">
                <a:solidFill>
                  <a:schemeClr val="bg1"/>
                </a:solidFill>
                <a:latin typeface="Calibri" panose="020F0502020204030204" pitchFamily="34" charset="0"/>
                <a:ea typeface="+mn-ea"/>
                <a:cs typeface="Calibri" panose="020F0502020204030204" pitchFamily="34" charset="0"/>
              </a:rPr>
              <a:t>puede</a:t>
            </a:r>
            <a:r>
              <a:rPr lang="en-US" sz="1500" kern="1200" dirty="0">
                <a:solidFill>
                  <a:schemeClr val="bg1"/>
                </a:solidFill>
                <a:latin typeface="Calibri" panose="020F0502020204030204" pitchFamily="34" charset="0"/>
                <a:ea typeface="+mn-ea"/>
                <a:cs typeface="Calibri" panose="020F0502020204030204" pitchFamily="34" charset="0"/>
              </a:rPr>
              <a:t> </a:t>
            </a:r>
            <a:r>
              <a:rPr lang="en-US" sz="1500" kern="1200" dirty="0" err="1">
                <a:solidFill>
                  <a:schemeClr val="bg1"/>
                </a:solidFill>
                <a:latin typeface="Calibri" panose="020F0502020204030204" pitchFamily="34" charset="0"/>
                <a:ea typeface="+mn-ea"/>
                <a:cs typeface="Calibri" panose="020F0502020204030204" pitchFamily="34" charset="0"/>
              </a:rPr>
              <a:t>parecer</a:t>
            </a:r>
            <a:r>
              <a:rPr lang="en-US" sz="1500" kern="1200" dirty="0">
                <a:solidFill>
                  <a:schemeClr val="bg1"/>
                </a:solidFill>
                <a:latin typeface="Calibri" panose="020F0502020204030204" pitchFamily="34" charset="0"/>
                <a:ea typeface="+mn-ea"/>
                <a:cs typeface="Calibri" panose="020F0502020204030204" pitchFamily="34" charset="0"/>
              </a:rPr>
              <a:t> que un </a:t>
            </a:r>
            <a:r>
              <a:rPr lang="en-US" sz="1500" kern="1200" dirty="0" err="1">
                <a:solidFill>
                  <a:schemeClr val="bg1"/>
                </a:solidFill>
                <a:latin typeface="Calibri" panose="020F0502020204030204" pitchFamily="34" charset="0"/>
                <a:ea typeface="+mn-ea"/>
                <a:cs typeface="Calibri" panose="020F0502020204030204" pitchFamily="34" charset="0"/>
              </a:rPr>
              <a:t>modelo</a:t>
            </a:r>
            <a:r>
              <a:rPr lang="en-US" sz="1500" kern="1200" dirty="0">
                <a:solidFill>
                  <a:schemeClr val="bg1"/>
                </a:solidFill>
                <a:latin typeface="Calibri" panose="020F0502020204030204" pitchFamily="34" charset="0"/>
                <a:ea typeface="+mn-ea"/>
                <a:cs typeface="Calibri" panose="020F0502020204030204" pitchFamily="34" charset="0"/>
              </a:rPr>
              <a:t> de </a:t>
            </a:r>
            <a:r>
              <a:rPr lang="en-US" sz="1500" kern="1200" dirty="0" err="1">
                <a:solidFill>
                  <a:schemeClr val="bg1"/>
                </a:solidFill>
                <a:latin typeface="Calibri" panose="020F0502020204030204" pitchFamily="34" charset="0"/>
                <a:ea typeface="+mn-ea"/>
                <a:cs typeface="Calibri" panose="020F0502020204030204" pitchFamily="34" charset="0"/>
              </a:rPr>
              <a:t>regresión</a:t>
            </a:r>
            <a:r>
              <a:rPr lang="en-US" sz="1500" kern="1200" dirty="0">
                <a:solidFill>
                  <a:schemeClr val="bg1"/>
                </a:solidFill>
                <a:latin typeface="Calibri" panose="020F0502020204030204" pitchFamily="34" charset="0"/>
                <a:ea typeface="+mn-ea"/>
                <a:cs typeface="Calibri" panose="020F0502020204030204" pitchFamily="34" charset="0"/>
              </a:rPr>
              <a:t> lineal </a:t>
            </a:r>
            <a:r>
              <a:rPr lang="en-US" sz="1500" kern="1200" dirty="0" err="1">
                <a:solidFill>
                  <a:schemeClr val="bg1"/>
                </a:solidFill>
                <a:latin typeface="Calibri" panose="020F0502020204030204" pitchFamily="34" charset="0"/>
                <a:ea typeface="+mn-ea"/>
                <a:cs typeface="Calibri" panose="020F0502020204030204" pitchFamily="34" charset="0"/>
              </a:rPr>
              <a:t>va</a:t>
            </a:r>
            <a:r>
              <a:rPr lang="en-US" sz="1500" kern="1200" dirty="0">
                <a:solidFill>
                  <a:schemeClr val="bg1"/>
                </a:solidFill>
                <a:latin typeface="Calibri" panose="020F0502020204030204" pitchFamily="34" charset="0"/>
                <a:ea typeface="+mn-ea"/>
                <a:cs typeface="Calibri" panose="020F0502020204030204" pitchFamily="34" charset="0"/>
              </a:rPr>
              <a:t> a </a:t>
            </a:r>
            <a:r>
              <a:rPr lang="en-US" sz="1500" kern="1200" dirty="0" err="1">
                <a:solidFill>
                  <a:schemeClr val="bg1"/>
                </a:solidFill>
                <a:latin typeface="Calibri" panose="020F0502020204030204" pitchFamily="34" charset="0"/>
                <a:ea typeface="+mn-ea"/>
                <a:cs typeface="Calibri" panose="020F0502020204030204" pitchFamily="34" charset="0"/>
              </a:rPr>
              <a:t>funcionar</a:t>
            </a:r>
            <a:r>
              <a:rPr lang="en-US" sz="1500" kern="1200" dirty="0">
                <a:solidFill>
                  <a:schemeClr val="bg1"/>
                </a:solidFill>
                <a:latin typeface="Calibri" panose="020F0502020204030204" pitchFamily="34" charset="0"/>
                <a:ea typeface="+mn-ea"/>
                <a:cs typeface="Calibri" panose="020F0502020204030204" pitchFamily="34" charset="0"/>
              </a:rPr>
              <a:t> bien con </a:t>
            </a:r>
            <a:r>
              <a:rPr lang="en-US" sz="1500" kern="1200" dirty="0" err="1">
                <a:solidFill>
                  <a:schemeClr val="bg1"/>
                </a:solidFill>
                <a:latin typeface="Calibri" panose="020F0502020204030204" pitchFamily="34" charset="0"/>
                <a:ea typeface="+mn-ea"/>
                <a:cs typeface="Calibri" panose="020F0502020204030204" pitchFamily="34" charset="0"/>
              </a:rPr>
              <a:t>nuestros</a:t>
            </a:r>
            <a:r>
              <a:rPr lang="en-US" sz="1500" kern="1200" dirty="0">
                <a:solidFill>
                  <a:schemeClr val="bg1"/>
                </a:solidFill>
                <a:latin typeface="Calibri" panose="020F0502020204030204" pitchFamily="34" charset="0"/>
                <a:ea typeface="+mn-ea"/>
                <a:cs typeface="Calibri" panose="020F0502020204030204" pitchFamily="34" charset="0"/>
              </a:rPr>
              <a:t> </a:t>
            </a:r>
            <a:r>
              <a:rPr lang="en-US" sz="1500" kern="1200" dirty="0" err="1">
                <a:solidFill>
                  <a:schemeClr val="bg1"/>
                </a:solidFill>
                <a:latin typeface="Calibri" panose="020F0502020204030204" pitchFamily="34" charset="0"/>
                <a:ea typeface="+mn-ea"/>
                <a:cs typeface="Calibri" panose="020F0502020204030204" pitchFamily="34" charset="0"/>
              </a:rPr>
              <a:t>datos</a:t>
            </a:r>
            <a:r>
              <a:rPr lang="en-US" sz="1500" kern="1200" dirty="0">
                <a:solidFill>
                  <a:schemeClr val="bg1"/>
                </a:solidFill>
                <a:latin typeface="Calibri" panose="020F0502020204030204" pitchFamily="34" charset="0"/>
                <a:ea typeface="+mn-ea"/>
                <a:cs typeface="Calibri" panose="020F0502020204030204" pitchFamily="34" charset="0"/>
              </a:rPr>
              <a:t>. </a:t>
            </a:r>
          </a:p>
          <a:p>
            <a:pPr algn="just">
              <a:lnSpc>
                <a:spcPct val="120000"/>
              </a:lnSpc>
            </a:pPr>
            <a:r>
              <a:rPr lang="en-US" sz="1500" b="0" kern="1200" dirty="0">
                <a:solidFill>
                  <a:schemeClr val="bg1"/>
                </a:solidFill>
                <a:effectLst/>
                <a:latin typeface="Calibri" panose="020F0502020204030204" pitchFamily="34" charset="0"/>
                <a:ea typeface="+mn-ea"/>
                <a:cs typeface="Calibri" panose="020F0502020204030204" pitchFamily="34" charset="0"/>
              </a:rPr>
              <a:t>Sin embargo, </a:t>
            </a:r>
            <a:r>
              <a:rPr lang="en-US" sz="1500" b="0" kern="1200" dirty="0" err="1">
                <a:solidFill>
                  <a:schemeClr val="bg1"/>
                </a:solidFill>
                <a:effectLst/>
                <a:latin typeface="Calibri" panose="020F0502020204030204" pitchFamily="34" charset="0"/>
                <a:ea typeface="+mn-ea"/>
                <a:cs typeface="Calibri" panose="020F0502020204030204" pitchFamily="34" charset="0"/>
              </a:rPr>
              <a:t>si</a:t>
            </a:r>
            <a:r>
              <a:rPr lang="en-US" sz="1500" b="0" kern="1200" dirty="0">
                <a:solidFill>
                  <a:schemeClr val="bg1"/>
                </a:solidFill>
                <a:effectLst/>
                <a:latin typeface="Calibri" panose="020F0502020204030204" pitchFamily="34" charset="0"/>
                <a:ea typeface="+mn-ea"/>
                <a:cs typeface="Calibri" panose="020F0502020204030204" pitchFamily="34" charset="0"/>
              </a:rPr>
              <a:t> </a:t>
            </a:r>
            <a:r>
              <a:rPr lang="en-US" sz="1500" b="0" kern="1200" dirty="0" err="1">
                <a:solidFill>
                  <a:schemeClr val="bg1"/>
                </a:solidFill>
                <a:effectLst/>
                <a:latin typeface="Calibri" panose="020F0502020204030204" pitchFamily="34" charset="0"/>
                <a:ea typeface="+mn-ea"/>
                <a:cs typeface="Calibri" panose="020F0502020204030204" pitchFamily="34" charset="0"/>
              </a:rPr>
              <a:t>nos</a:t>
            </a:r>
            <a:r>
              <a:rPr lang="en-US" sz="1500" b="0" kern="1200" dirty="0">
                <a:solidFill>
                  <a:schemeClr val="bg1"/>
                </a:solidFill>
                <a:effectLst/>
                <a:latin typeface="Calibri" panose="020F0502020204030204" pitchFamily="34" charset="0"/>
                <a:ea typeface="+mn-ea"/>
                <a:cs typeface="Calibri" panose="020F0502020204030204" pitchFamily="34" charset="0"/>
              </a:rPr>
              <a:t> </a:t>
            </a:r>
            <a:r>
              <a:rPr lang="en-US" sz="1500" b="0" kern="1200" dirty="0" err="1">
                <a:solidFill>
                  <a:schemeClr val="bg1"/>
                </a:solidFill>
                <a:effectLst/>
                <a:latin typeface="Calibri" panose="020F0502020204030204" pitchFamily="34" charset="0"/>
                <a:ea typeface="+mn-ea"/>
                <a:cs typeface="Calibri" panose="020F0502020204030204" pitchFamily="34" charset="0"/>
              </a:rPr>
              <a:t>fijamos</a:t>
            </a:r>
            <a:r>
              <a:rPr lang="en-US" sz="1500" b="0" kern="1200" dirty="0">
                <a:solidFill>
                  <a:schemeClr val="bg1"/>
                </a:solidFill>
                <a:effectLst/>
                <a:latin typeface="Calibri" panose="020F0502020204030204" pitchFamily="34" charset="0"/>
                <a:ea typeface="+mn-ea"/>
                <a:cs typeface="Calibri" panose="020F0502020204030204" pitchFamily="34" charset="0"/>
              </a:rPr>
              <a:t> </a:t>
            </a:r>
            <a:r>
              <a:rPr lang="en-US" sz="1500" b="0" kern="1200" dirty="0" err="1">
                <a:solidFill>
                  <a:schemeClr val="bg1"/>
                </a:solidFill>
                <a:effectLst/>
                <a:latin typeface="Calibri" panose="020F0502020204030204" pitchFamily="34" charset="0"/>
                <a:ea typeface="+mn-ea"/>
                <a:cs typeface="Calibri" panose="020F0502020204030204" pitchFamily="34" charset="0"/>
              </a:rPr>
              <a:t>en</a:t>
            </a:r>
            <a:r>
              <a:rPr lang="en-US" sz="1500" b="0" kern="1200" dirty="0">
                <a:solidFill>
                  <a:schemeClr val="bg1"/>
                </a:solidFill>
                <a:effectLst/>
                <a:latin typeface="Calibri" panose="020F0502020204030204" pitchFamily="34" charset="0"/>
                <a:ea typeface="+mn-ea"/>
                <a:cs typeface="Calibri" panose="020F0502020204030204" pitchFamily="34" charset="0"/>
              </a:rPr>
              <a:t> la </a:t>
            </a:r>
            <a:r>
              <a:rPr lang="en-US" sz="1500" b="0" kern="1200" dirty="0" err="1">
                <a:solidFill>
                  <a:schemeClr val="bg1"/>
                </a:solidFill>
                <a:effectLst/>
                <a:latin typeface="Calibri" panose="020F0502020204030204" pitchFamily="34" charset="0"/>
                <a:ea typeface="+mn-ea"/>
                <a:cs typeface="Calibri" panose="020F0502020204030204" pitchFamily="34" charset="0"/>
              </a:rPr>
              <a:t>distribución</a:t>
            </a:r>
            <a:r>
              <a:rPr lang="en-US" sz="1500" b="0" kern="1200" dirty="0">
                <a:solidFill>
                  <a:schemeClr val="bg1"/>
                </a:solidFill>
                <a:effectLst/>
                <a:latin typeface="Calibri" panose="020F0502020204030204" pitchFamily="34" charset="0"/>
                <a:ea typeface="+mn-ea"/>
                <a:cs typeface="Calibri" panose="020F0502020204030204" pitchFamily="34" charset="0"/>
              </a:rPr>
              <a:t> de los </a:t>
            </a:r>
            <a:r>
              <a:rPr lang="en-US" sz="1500" b="0" kern="1200" dirty="0" err="1">
                <a:solidFill>
                  <a:schemeClr val="bg1"/>
                </a:solidFill>
                <a:effectLst/>
                <a:latin typeface="Calibri" panose="020F0502020204030204" pitchFamily="34" charset="0"/>
                <a:ea typeface="+mn-ea"/>
                <a:cs typeface="Calibri" panose="020F0502020204030204" pitchFamily="34" charset="0"/>
              </a:rPr>
              <a:t>datos</a:t>
            </a:r>
            <a:r>
              <a:rPr lang="en-US" sz="1500" b="0" kern="1200" dirty="0">
                <a:solidFill>
                  <a:schemeClr val="bg1"/>
                </a:solidFill>
                <a:effectLst/>
                <a:latin typeface="Calibri" panose="020F0502020204030204" pitchFamily="34" charset="0"/>
                <a:ea typeface="+mn-ea"/>
                <a:cs typeface="Calibri" panose="020F0502020204030204" pitchFamily="34" charset="0"/>
              </a:rPr>
              <a:t> del </a:t>
            </a:r>
            <a:r>
              <a:rPr lang="en-US" sz="1500" b="0" kern="1200" dirty="0" err="1">
                <a:solidFill>
                  <a:schemeClr val="bg1"/>
                </a:solidFill>
                <a:effectLst/>
                <a:latin typeface="Calibri" panose="020F0502020204030204" pitchFamily="34" charset="0"/>
                <a:ea typeface="+mn-ea"/>
                <a:cs typeface="Calibri" panose="020F0502020204030204" pitchFamily="34" charset="0"/>
              </a:rPr>
              <a:t>grupo</a:t>
            </a:r>
            <a:r>
              <a:rPr lang="en-US" sz="1500" b="0" kern="1200" dirty="0">
                <a:solidFill>
                  <a:schemeClr val="bg1"/>
                </a:solidFill>
                <a:effectLst/>
                <a:latin typeface="Calibri" panose="020F0502020204030204" pitchFamily="34" charset="0"/>
                <a:ea typeface="+mn-ea"/>
                <a:cs typeface="Calibri" panose="020F0502020204030204" pitchFamily="34" charset="0"/>
              </a:rPr>
              <a:t> </a:t>
            </a:r>
            <a:r>
              <a:rPr lang="en-US" sz="1500" b="0" kern="1200" dirty="0" err="1">
                <a:solidFill>
                  <a:schemeClr val="bg1"/>
                </a:solidFill>
                <a:effectLst/>
                <a:latin typeface="Calibri" panose="020F0502020204030204" pitchFamily="34" charset="0"/>
                <a:ea typeface="+mn-ea"/>
                <a:cs typeface="Calibri" panose="020F0502020204030204" pitchFamily="34" charset="0"/>
              </a:rPr>
              <a:t>minoritario</a:t>
            </a:r>
            <a:r>
              <a:rPr lang="en-US" sz="1500" b="0" kern="1200" dirty="0">
                <a:solidFill>
                  <a:schemeClr val="bg1"/>
                </a:solidFill>
                <a:effectLst/>
                <a:latin typeface="Calibri" panose="020F0502020204030204" pitchFamily="34" charset="0"/>
                <a:ea typeface="+mn-ea"/>
                <a:cs typeface="Calibri" panose="020F0502020204030204" pitchFamily="34" charset="0"/>
              </a:rPr>
              <a:t>, </a:t>
            </a:r>
            <a:r>
              <a:rPr lang="en-US" sz="1500" b="0" kern="1200" dirty="0" err="1">
                <a:solidFill>
                  <a:schemeClr val="bg1"/>
                </a:solidFill>
                <a:effectLst/>
                <a:latin typeface="Calibri" panose="020F0502020204030204" pitchFamily="34" charset="0"/>
                <a:ea typeface="+mn-ea"/>
                <a:cs typeface="Calibri" panose="020F0502020204030204" pitchFamily="34" charset="0"/>
              </a:rPr>
              <a:t>vemos</a:t>
            </a:r>
            <a:r>
              <a:rPr lang="en-US" sz="1500" b="0" kern="1200" dirty="0">
                <a:solidFill>
                  <a:schemeClr val="bg1"/>
                </a:solidFill>
                <a:effectLst/>
                <a:latin typeface="Calibri" panose="020F0502020204030204" pitchFamily="34" charset="0"/>
                <a:ea typeface="+mn-ea"/>
                <a:cs typeface="Calibri" panose="020F0502020204030204" pitchFamily="34" charset="0"/>
              </a:rPr>
              <a:t> que es </a:t>
            </a:r>
            <a:r>
              <a:rPr lang="en-US" sz="1500" b="0" kern="1200" dirty="0" err="1">
                <a:solidFill>
                  <a:schemeClr val="bg1"/>
                </a:solidFill>
                <a:effectLst/>
                <a:latin typeface="Calibri" panose="020F0502020204030204" pitchFamily="34" charset="0"/>
                <a:ea typeface="+mn-ea"/>
                <a:cs typeface="Calibri" panose="020F0502020204030204" pitchFamily="34" charset="0"/>
              </a:rPr>
              <a:t>muy</a:t>
            </a:r>
            <a:r>
              <a:rPr lang="en-US" sz="1500" b="0" kern="1200" dirty="0">
                <a:solidFill>
                  <a:schemeClr val="bg1"/>
                </a:solidFill>
                <a:effectLst/>
                <a:latin typeface="Calibri" panose="020F0502020204030204" pitchFamily="34" charset="0"/>
                <a:ea typeface="+mn-ea"/>
                <a:cs typeface="Calibri" panose="020F0502020204030204" pitchFamily="34" charset="0"/>
              </a:rPr>
              <a:t> </a:t>
            </a:r>
            <a:r>
              <a:rPr lang="en-US" sz="1500" b="0" kern="1200" dirty="0" err="1">
                <a:solidFill>
                  <a:schemeClr val="bg1"/>
                </a:solidFill>
                <a:effectLst/>
                <a:latin typeface="Calibri" panose="020F0502020204030204" pitchFamily="34" charset="0"/>
                <a:ea typeface="+mn-ea"/>
                <a:cs typeface="Calibri" panose="020F0502020204030204" pitchFamily="34" charset="0"/>
              </a:rPr>
              <a:t>diferente</a:t>
            </a:r>
            <a:r>
              <a:rPr lang="en-US" sz="1500" b="0" kern="1200" dirty="0">
                <a:solidFill>
                  <a:schemeClr val="bg1"/>
                </a:solidFill>
                <a:effectLst/>
                <a:latin typeface="Calibri" panose="020F0502020204030204" pitchFamily="34" charset="0"/>
                <a:ea typeface="+mn-ea"/>
                <a:cs typeface="Calibri" panose="020F0502020204030204" pitchFamily="34" charset="0"/>
              </a:rPr>
              <a:t> y </a:t>
            </a:r>
            <a:r>
              <a:rPr lang="en-US" sz="1500" b="0" kern="1200" dirty="0" err="1">
                <a:solidFill>
                  <a:schemeClr val="bg1"/>
                </a:solidFill>
                <a:effectLst/>
                <a:latin typeface="Calibri" panose="020F0502020204030204" pitchFamily="34" charset="0"/>
                <a:ea typeface="+mn-ea"/>
                <a:cs typeface="Calibri" panose="020F0502020204030204" pitchFamily="34" charset="0"/>
              </a:rPr>
              <a:t>el</a:t>
            </a:r>
            <a:r>
              <a:rPr lang="en-US" sz="1500" b="0" kern="1200" dirty="0">
                <a:solidFill>
                  <a:schemeClr val="bg1"/>
                </a:solidFill>
                <a:effectLst/>
                <a:latin typeface="Calibri" panose="020F0502020204030204" pitchFamily="34" charset="0"/>
                <a:ea typeface="+mn-ea"/>
                <a:cs typeface="Calibri" panose="020F0502020204030204" pitchFamily="34" charset="0"/>
              </a:rPr>
              <a:t> </a:t>
            </a:r>
            <a:r>
              <a:rPr lang="en-US" sz="1500" b="0" kern="1200" dirty="0" err="1">
                <a:solidFill>
                  <a:schemeClr val="bg1"/>
                </a:solidFill>
                <a:effectLst/>
                <a:latin typeface="Calibri" panose="020F0502020204030204" pitchFamily="34" charset="0"/>
                <a:ea typeface="+mn-ea"/>
                <a:cs typeface="Calibri" panose="020F0502020204030204" pitchFamily="34" charset="0"/>
              </a:rPr>
              <a:t>modelo</a:t>
            </a:r>
            <a:r>
              <a:rPr lang="en-US" sz="1500" b="0" kern="1200" dirty="0">
                <a:solidFill>
                  <a:schemeClr val="bg1"/>
                </a:solidFill>
                <a:effectLst/>
                <a:latin typeface="Calibri" panose="020F0502020204030204" pitchFamily="34" charset="0"/>
                <a:ea typeface="+mn-ea"/>
                <a:cs typeface="Calibri" panose="020F0502020204030204" pitchFamily="34" charset="0"/>
              </a:rPr>
              <a:t> lineal de la </a:t>
            </a:r>
            <a:r>
              <a:rPr lang="en-US" sz="1500" b="0" kern="1200" dirty="0" err="1">
                <a:solidFill>
                  <a:schemeClr val="bg1"/>
                </a:solidFill>
                <a:effectLst/>
                <a:latin typeface="Calibri" panose="020F0502020204030204" pitchFamily="34" charset="0"/>
                <a:ea typeface="+mn-ea"/>
                <a:cs typeface="Calibri" panose="020F0502020204030204" pitchFamily="34" charset="0"/>
              </a:rPr>
              <a:t>izquierda</a:t>
            </a:r>
            <a:r>
              <a:rPr lang="en-US" sz="1500" b="0" kern="1200" dirty="0">
                <a:solidFill>
                  <a:schemeClr val="bg1"/>
                </a:solidFill>
                <a:effectLst/>
                <a:latin typeface="Calibri" panose="020F0502020204030204" pitchFamily="34" charset="0"/>
                <a:ea typeface="+mn-ea"/>
                <a:cs typeface="Calibri" panose="020F0502020204030204" pitchFamily="34" charset="0"/>
              </a:rPr>
              <a:t> no </a:t>
            </a:r>
            <a:r>
              <a:rPr lang="en-US" sz="1500" b="0" kern="1200" dirty="0" err="1">
                <a:solidFill>
                  <a:schemeClr val="bg1"/>
                </a:solidFill>
                <a:effectLst/>
                <a:latin typeface="Calibri" panose="020F0502020204030204" pitchFamily="34" charset="0"/>
                <a:ea typeface="+mn-ea"/>
                <a:cs typeface="Calibri" panose="020F0502020204030204" pitchFamily="34" charset="0"/>
              </a:rPr>
              <a:t>va</a:t>
            </a:r>
            <a:r>
              <a:rPr lang="en-US" sz="1500" b="0" kern="1200" dirty="0">
                <a:solidFill>
                  <a:schemeClr val="bg1"/>
                </a:solidFill>
                <a:effectLst/>
                <a:latin typeface="Calibri" panose="020F0502020204030204" pitchFamily="34" charset="0"/>
                <a:ea typeface="+mn-ea"/>
                <a:cs typeface="Calibri" panose="020F0502020204030204" pitchFamily="34" charset="0"/>
              </a:rPr>
              <a:t> a </a:t>
            </a:r>
            <a:r>
              <a:rPr lang="en-US" sz="1500" b="0" kern="1200" dirty="0" err="1">
                <a:solidFill>
                  <a:schemeClr val="bg1"/>
                </a:solidFill>
                <a:effectLst/>
                <a:latin typeface="Calibri" panose="020F0502020204030204" pitchFamily="34" charset="0"/>
                <a:ea typeface="+mn-ea"/>
                <a:cs typeface="Calibri" panose="020F0502020204030204" pitchFamily="34" charset="0"/>
              </a:rPr>
              <a:t>funcionar</a:t>
            </a:r>
            <a:r>
              <a:rPr lang="en-US" sz="1500" b="0" kern="1200" dirty="0">
                <a:solidFill>
                  <a:schemeClr val="bg1"/>
                </a:solidFill>
                <a:effectLst/>
                <a:latin typeface="Calibri" panose="020F0502020204030204" pitchFamily="34" charset="0"/>
                <a:ea typeface="+mn-ea"/>
                <a:cs typeface="Calibri" panose="020F0502020204030204" pitchFamily="34" charset="0"/>
              </a:rPr>
              <a:t> bien para ese </a:t>
            </a:r>
            <a:r>
              <a:rPr lang="en-US" sz="1500" b="0" kern="1200" dirty="0" err="1">
                <a:solidFill>
                  <a:schemeClr val="bg1"/>
                </a:solidFill>
                <a:effectLst/>
                <a:latin typeface="Calibri" panose="020F0502020204030204" pitchFamily="34" charset="0"/>
                <a:ea typeface="+mn-ea"/>
                <a:cs typeface="Calibri" panose="020F0502020204030204" pitchFamily="34" charset="0"/>
              </a:rPr>
              <a:t>grupo</a:t>
            </a:r>
            <a:r>
              <a:rPr lang="en-US" sz="1500" b="0" kern="1200" dirty="0">
                <a:solidFill>
                  <a:schemeClr val="bg1"/>
                </a:solidFill>
                <a:effectLst/>
                <a:latin typeface="Calibri" panose="020F0502020204030204" pitchFamily="34" charset="0"/>
                <a:ea typeface="+mn-ea"/>
                <a:cs typeface="Calibri" panose="020F0502020204030204" pitchFamily="34" charset="0"/>
              </a:rPr>
              <a:t>. </a:t>
            </a:r>
          </a:p>
          <a:p>
            <a:pPr algn="just">
              <a:lnSpc>
                <a:spcPct val="120000"/>
              </a:lnSpc>
            </a:pPr>
            <a:r>
              <a:rPr lang="en-US" sz="1500" kern="1200" dirty="0" err="1">
                <a:solidFill>
                  <a:schemeClr val="bg1"/>
                </a:solidFill>
                <a:latin typeface="Calibri" panose="020F0502020204030204" pitchFamily="34" charset="0"/>
                <a:ea typeface="+mn-ea"/>
                <a:cs typeface="Calibri" panose="020F0502020204030204" pitchFamily="34" charset="0"/>
              </a:rPr>
              <a:t>En</a:t>
            </a:r>
            <a:r>
              <a:rPr lang="en-US" sz="1500" kern="1200" dirty="0">
                <a:solidFill>
                  <a:schemeClr val="bg1"/>
                </a:solidFill>
                <a:latin typeface="Calibri" panose="020F0502020204030204" pitchFamily="34" charset="0"/>
                <a:ea typeface="+mn-ea"/>
                <a:cs typeface="Calibri" panose="020F0502020204030204" pitchFamily="34" charset="0"/>
              </a:rPr>
              <a:t> </a:t>
            </a:r>
            <a:r>
              <a:rPr lang="en-US" sz="1500" kern="1200" dirty="0" err="1">
                <a:solidFill>
                  <a:schemeClr val="bg1"/>
                </a:solidFill>
                <a:latin typeface="Calibri" panose="020F0502020204030204" pitchFamily="34" charset="0"/>
                <a:ea typeface="+mn-ea"/>
                <a:cs typeface="Calibri" panose="020F0502020204030204" pitchFamily="34" charset="0"/>
              </a:rPr>
              <a:t>este</a:t>
            </a:r>
            <a:r>
              <a:rPr lang="en-US" sz="1500" kern="1200" dirty="0">
                <a:solidFill>
                  <a:schemeClr val="bg1"/>
                </a:solidFill>
                <a:latin typeface="Calibri" panose="020F0502020204030204" pitchFamily="34" charset="0"/>
                <a:ea typeface="+mn-ea"/>
                <a:cs typeface="Calibri" panose="020F0502020204030204" pitchFamily="34" charset="0"/>
              </a:rPr>
              <a:t> </a:t>
            </a:r>
            <a:r>
              <a:rPr lang="en-US" sz="1500" kern="1200" dirty="0" err="1">
                <a:solidFill>
                  <a:schemeClr val="bg1"/>
                </a:solidFill>
                <a:latin typeface="Calibri" panose="020F0502020204030204" pitchFamily="34" charset="0"/>
                <a:ea typeface="+mn-ea"/>
                <a:cs typeface="Calibri" panose="020F0502020204030204" pitchFamily="34" charset="0"/>
              </a:rPr>
              <a:t>caso</a:t>
            </a:r>
            <a:r>
              <a:rPr lang="en-US" sz="1500" kern="1200" dirty="0">
                <a:solidFill>
                  <a:schemeClr val="bg1"/>
                </a:solidFill>
                <a:latin typeface="Calibri" panose="020F0502020204030204" pitchFamily="34" charset="0"/>
                <a:ea typeface="+mn-ea"/>
                <a:cs typeface="Calibri" panose="020F0502020204030204" pitchFamily="34" charset="0"/>
              </a:rPr>
              <a:t>, es probable que un </a:t>
            </a:r>
            <a:r>
              <a:rPr lang="en-US" sz="1500" kern="1200" dirty="0" err="1">
                <a:solidFill>
                  <a:schemeClr val="bg1"/>
                </a:solidFill>
                <a:latin typeface="Calibri" panose="020F0502020204030204" pitchFamily="34" charset="0"/>
                <a:ea typeface="+mn-ea"/>
                <a:cs typeface="Calibri" panose="020F0502020204030204" pitchFamily="34" charset="0"/>
              </a:rPr>
              <a:t>modelo</a:t>
            </a:r>
            <a:r>
              <a:rPr lang="en-US" sz="1500" kern="1200" dirty="0">
                <a:solidFill>
                  <a:schemeClr val="bg1"/>
                </a:solidFill>
                <a:latin typeface="Calibri" panose="020F0502020204030204" pitchFamily="34" charset="0"/>
                <a:ea typeface="+mn-ea"/>
                <a:cs typeface="Calibri" panose="020F0502020204030204" pitchFamily="34" charset="0"/>
              </a:rPr>
              <a:t> de árbol de decision </a:t>
            </a:r>
            <a:r>
              <a:rPr lang="es-ES" sz="1500" kern="1200" dirty="0">
                <a:solidFill>
                  <a:schemeClr val="bg1"/>
                </a:solidFill>
                <a:latin typeface="Calibri" panose="020F0502020204030204" pitchFamily="34" charset="0"/>
                <a:ea typeface="+mn-ea"/>
                <a:cs typeface="Calibri" panose="020F0502020204030204" pitchFamily="34" charset="0"/>
              </a:rPr>
              <a:t>tenga un funcionamiento más equitativo para toda la muestra. Otra opción es no utilizar estas variables en el modelo lineal. </a:t>
            </a:r>
            <a:endParaRPr lang="es-ES" b="0" i="1" dirty="0">
              <a:solidFill>
                <a:schemeClr val="bg1"/>
              </a:solidFill>
              <a:effectLst/>
              <a:latin typeface="Calibri" panose="020F0502020204030204" pitchFamily="34" charset="0"/>
              <a:cs typeface="Calibri" panose="020F0502020204030204" pitchFamily="34" charset="0"/>
            </a:endParaRPr>
          </a:p>
          <a:p>
            <a:pPr algn="just"/>
            <a:endParaRPr lang="en-US" i="1" kern="1200" dirty="0">
              <a:solidFill>
                <a:schemeClr val="bg1"/>
              </a:solidFill>
              <a:latin typeface="Calibri" panose="020F0502020204030204" pitchFamily="34" charset="0"/>
              <a:ea typeface="+mn-ea"/>
              <a:cs typeface="Calibri" panose="020F0502020204030204" pitchFamily="34" charset="0"/>
            </a:endParaRPr>
          </a:p>
          <a:p>
            <a:pPr algn="ctr"/>
            <a:endParaRPr lang="en-US" sz="1300" kern="1200" dirty="0">
              <a:solidFill>
                <a:schemeClr val="bg1"/>
              </a:solidFill>
              <a:latin typeface="Calibri" panose="020F0502020204030204" pitchFamily="34" charset="0"/>
              <a:ea typeface="+mn-ea"/>
              <a:cs typeface="Calibri" panose="020F0502020204030204" pitchFamily="34" charset="0"/>
            </a:endParaRPr>
          </a:p>
          <a:p>
            <a:pPr algn="ctr"/>
            <a:endParaRPr lang="en-US" sz="1300" kern="1200" dirty="0">
              <a:solidFill>
                <a:schemeClr val="bg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260950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Diagrama&#10;&#10;Descripción generada automáticamente">
            <a:extLst>
              <a:ext uri="{FF2B5EF4-FFF2-40B4-BE49-F238E27FC236}">
                <a16:creationId xmlns:a16="http://schemas.microsoft.com/office/drawing/2014/main" id="{8F58A865-0350-4D27-91A4-EC2BCBC8EDA5}"/>
              </a:ext>
            </a:extLst>
          </p:cNvPr>
          <p:cNvPicPr>
            <a:picLocks noChangeAspect="1"/>
          </p:cNvPicPr>
          <p:nvPr/>
        </p:nvPicPr>
        <p:blipFill>
          <a:blip r:embed="rId2"/>
          <a:stretch>
            <a:fillRect/>
          </a:stretch>
        </p:blipFill>
        <p:spPr>
          <a:xfrm>
            <a:off x="1961371" y="262428"/>
            <a:ext cx="8606671" cy="6196802"/>
          </a:xfrm>
          <a:prstGeom prst="rect">
            <a:avLst/>
          </a:prstGeom>
        </p:spPr>
      </p:pic>
      <p:sp>
        <p:nvSpPr>
          <p:cNvPr id="5" name="Diagrama de flujo: conector 4">
            <a:extLst>
              <a:ext uri="{FF2B5EF4-FFF2-40B4-BE49-F238E27FC236}">
                <a16:creationId xmlns:a16="http://schemas.microsoft.com/office/drawing/2014/main" id="{43316770-FF6E-4AB4-9870-D2EAFF76B685}"/>
              </a:ext>
            </a:extLst>
          </p:cNvPr>
          <p:cNvSpPr/>
          <p:nvPr/>
        </p:nvSpPr>
        <p:spPr>
          <a:xfrm>
            <a:off x="4121994" y="4781351"/>
            <a:ext cx="1204150" cy="9529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28315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528582"/>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Testeo del modelo (</a:t>
            </a:r>
            <a:r>
              <a:rPr lang="es-ES" sz="3200" dirty="0" err="1">
                <a:solidFill>
                  <a:schemeClr val="bg1"/>
                </a:solidFill>
              </a:rPr>
              <a:t>Model</a:t>
            </a:r>
            <a:r>
              <a:rPr lang="es-ES" sz="3200" dirty="0">
                <a:solidFill>
                  <a:schemeClr val="bg1"/>
                </a:solidFill>
              </a:rPr>
              <a:t> </a:t>
            </a:r>
            <a:r>
              <a:rPr lang="es-ES" sz="3200" dirty="0" err="1">
                <a:solidFill>
                  <a:schemeClr val="bg1"/>
                </a:solidFill>
              </a:rPr>
              <a:t>testing</a:t>
            </a:r>
            <a:r>
              <a:rPr lang="es-ES" sz="3200" dirty="0">
                <a:solidFill>
                  <a:schemeClr val="bg1"/>
                </a:solidFill>
              </a:rPr>
              <a:t>)</a:t>
            </a:r>
          </a:p>
        </p:txBody>
      </p:sp>
      <p:sp>
        <p:nvSpPr>
          <p:cNvPr id="5" name="Marcador de texto 2">
            <a:extLst>
              <a:ext uri="{FF2B5EF4-FFF2-40B4-BE49-F238E27FC236}">
                <a16:creationId xmlns:a16="http://schemas.microsoft.com/office/drawing/2014/main" id="{8BF7881D-6AF4-4F6C-8359-B89B6D9291D6}"/>
              </a:ext>
            </a:extLst>
          </p:cNvPr>
          <p:cNvSpPr txBox="1">
            <a:spLocks/>
          </p:cNvSpPr>
          <p:nvPr/>
        </p:nvSpPr>
        <p:spPr>
          <a:xfrm>
            <a:off x="641727" y="840817"/>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endParaRPr lang="es-ES" sz="1100" dirty="0">
              <a:solidFill>
                <a:schemeClr val="bg1"/>
              </a:solidFill>
              <a:latin typeface="Calibri" panose="020F0502020204030204" pitchFamily="34" charset="0"/>
              <a:cs typeface="Calibri" panose="020F0502020204030204" pitchFamily="34" charset="0"/>
            </a:endParaRPr>
          </a:p>
        </p:txBody>
      </p:sp>
      <p:sp>
        <p:nvSpPr>
          <p:cNvPr id="8" name="Título 1">
            <a:extLst>
              <a:ext uri="{FF2B5EF4-FFF2-40B4-BE49-F238E27FC236}">
                <a16:creationId xmlns:a16="http://schemas.microsoft.com/office/drawing/2014/main" id="{E920C057-54C0-4516-8762-5893175DE1C6}"/>
              </a:ext>
            </a:extLst>
          </p:cNvPr>
          <p:cNvSpPr txBox="1">
            <a:spLocks/>
          </p:cNvSpPr>
          <p:nvPr/>
        </p:nvSpPr>
        <p:spPr>
          <a:xfrm>
            <a:off x="726568" y="1128341"/>
            <a:ext cx="10515600" cy="38675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000" dirty="0">
                <a:solidFill>
                  <a:schemeClr val="bg1"/>
                </a:solidFill>
                <a:latin typeface="Calibri" panose="020F0502020204030204" pitchFamily="34" charset="0"/>
                <a:cs typeface="Calibri" panose="020F0502020204030204" pitchFamily="34" charset="0"/>
              </a:rPr>
              <a:t>Distribución de los datos utilizados para testear el modelo </a:t>
            </a:r>
          </a:p>
        </p:txBody>
      </p:sp>
      <p:pic>
        <p:nvPicPr>
          <p:cNvPr id="4" name="Imagen 3">
            <a:extLst>
              <a:ext uri="{FF2B5EF4-FFF2-40B4-BE49-F238E27FC236}">
                <a16:creationId xmlns:a16="http://schemas.microsoft.com/office/drawing/2014/main" id="{BC14C8EA-FBFA-4B6F-9752-5EA3C595F564}"/>
              </a:ext>
            </a:extLst>
          </p:cNvPr>
          <p:cNvPicPr>
            <a:picLocks noChangeAspect="1"/>
          </p:cNvPicPr>
          <p:nvPr/>
        </p:nvPicPr>
        <p:blipFill>
          <a:blip r:embed="rId2"/>
          <a:stretch>
            <a:fillRect/>
          </a:stretch>
        </p:blipFill>
        <p:spPr>
          <a:xfrm>
            <a:off x="811411" y="1632934"/>
            <a:ext cx="6371816" cy="5035665"/>
          </a:xfrm>
          <a:prstGeom prst="rect">
            <a:avLst/>
          </a:prstGeom>
        </p:spPr>
      </p:pic>
      <p:sp>
        <p:nvSpPr>
          <p:cNvPr id="11" name="CuadroTexto 10">
            <a:extLst>
              <a:ext uri="{FF2B5EF4-FFF2-40B4-BE49-F238E27FC236}">
                <a16:creationId xmlns:a16="http://schemas.microsoft.com/office/drawing/2014/main" id="{3D9D6293-CCB0-4954-83B8-2C9186F51105}"/>
              </a:ext>
            </a:extLst>
          </p:cNvPr>
          <p:cNvSpPr txBox="1"/>
          <p:nvPr/>
        </p:nvSpPr>
        <p:spPr>
          <a:xfrm>
            <a:off x="7268070" y="5975475"/>
            <a:ext cx="4761610" cy="707886"/>
          </a:xfrm>
          <a:prstGeom prst="rect">
            <a:avLst/>
          </a:prstGeom>
          <a:noFill/>
        </p:spPr>
        <p:txBody>
          <a:bodyPr wrap="square">
            <a:spAutoFit/>
          </a:bodyPr>
          <a:lstStyle/>
          <a:p>
            <a:r>
              <a:rPr lang="en-US" sz="1000" i="1" dirty="0">
                <a:solidFill>
                  <a:schemeClr val="bg1"/>
                </a:solidFill>
              </a:rPr>
              <a:t>“Gender Shades: Intersectional Accuracy Disparities in Commercial Gender Classification”.</a:t>
            </a:r>
          </a:p>
          <a:p>
            <a:r>
              <a:rPr lang="en-US" sz="1000" dirty="0">
                <a:solidFill>
                  <a:schemeClr val="bg1"/>
                </a:solidFill>
              </a:rPr>
              <a:t>Joy </a:t>
            </a:r>
            <a:r>
              <a:rPr lang="en-US" sz="1000" dirty="0" err="1">
                <a:solidFill>
                  <a:schemeClr val="bg1"/>
                </a:solidFill>
              </a:rPr>
              <a:t>Buolamwini</a:t>
            </a:r>
            <a:r>
              <a:rPr lang="en-US" sz="1000" dirty="0">
                <a:solidFill>
                  <a:schemeClr val="bg1"/>
                </a:solidFill>
              </a:rPr>
              <a:t>, 2018.</a:t>
            </a:r>
          </a:p>
          <a:p>
            <a:r>
              <a:rPr lang="en-US" sz="1000" dirty="0">
                <a:solidFill>
                  <a:schemeClr val="bg1"/>
                </a:solidFill>
              </a:rPr>
              <a:t>joyab@mit.edu MIT Media Lab</a:t>
            </a:r>
            <a:endParaRPr lang="es-ES" sz="1000" dirty="0">
              <a:solidFill>
                <a:schemeClr val="bg1"/>
              </a:solidFill>
            </a:endParaRPr>
          </a:p>
        </p:txBody>
      </p:sp>
    </p:spTree>
    <p:extLst>
      <p:ext uri="{BB962C8B-B14F-4D97-AF65-F5344CB8AC3E}">
        <p14:creationId xmlns:p14="http://schemas.microsoft.com/office/powerpoint/2010/main" val="282900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528582"/>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Testeo del modelo (</a:t>
            </a:r>
            <a:r>
              <a:rPr lang="es-ES" sz="3200" dirty="0" err="1">
                <a:solidFill>
                  <a:schemeClr val="bg1"/>
                </a:solidFill>
              </a:rPr>
              <a:t>Model</a:t>
            </a:r>
            <a:r>
              <a:rPr lang="es-ES" sz="3200" dirty="0">
                <a:solidFill>
                  <a:schemeClr val="bg1"/>
                </a:solidFill>
              </a:rPr>
              <a:t> </a:t>
            </a:r>
            <a:r>
              <a:rPr lang="es-ES" sz="3200" dirty="0" err="1">
                <a:solidFill>
                  <a:schemeClr val="bg1"/>
                </a:solidFill>
              </a:rPr>
              <a:t>testing</a:t>
            </a:r>
            <a:r>
              <a:rPr lang="es-ES" sz="3200" dirty="0">
                <a:solidFill>
                  <a:schemeClr val="bg1"/>
                </a:solidFill>
              </a:rPr>
              <a:t>)</a:t>
            </a:r>
          </a:p>
        </p:txBody>
      </p:sp>
      <p:sp>
        <p:nvSpPr>
          <p:cNvPr id="5" name="Marcador de texto 2">
            <a:extLst>
              <a:ext uri="{FF2B5EF4-FFF2-40B4-BE49-F238E27FC236}">
                <a16:creationId xmlns:a16="http://schemas.microsoft.com/office/drawing/2014/main" id="{8BF7881D-6AF4-4F6C-8359-B89B6D9291D6}"/>
              </a:ext>
            </a:extLst>
          </p:cNvPr>
          <p:cNvSpPr txBox="1">
            <a:spLocks/>
          </p:cNvSpPr>
          <p:nvPr/>
        </p:nvSpPr>
        <p:spPr>
          <a:xfrm>
            <a:off x="641727" y="840817"/>
            <a:ext cx="10515600" cy="57504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pPr>
            <a:endParaRPr lang="es-ES" sz="1100" dirty="0">
              <a:solidFill>
                <a:schemeClr val="bg1"/>
              </a:solidFill>
              <a:latin typeface="Calibri" panose="020F0502020204030204" pitchFamily="34" charset="0"/>
              <a:cs typeface="Calibri" panose="020F0502020204030204" pitchFamily="34" charset="0"/>
            </a:endParaRPr>
          </a:p>
        </p:txBody>
      </p:sp>
      <p:sp>
        <p:nvSpPr>
          <p:cNvPr id="8" name="Título 1">
            <a:extLst>
              <a:ext uri="{FF2B5EF4-FFF2-40B4-BE49-F238E27FC236}">
                <a16:creationId xmlns:a16="http://schemas.microsoft.com/office/drawing/2014/main" id="{E920C057-54C0-4516-8762-5893175DE1C6}"/>
              </a:ext>
            </a:extLst>
          </p:cNvPr>
          <p:cNvSpPr txBox="1">
            <a:spLocks/>
          </p:cNvSpPr>
          <p:nvPr/>
        </p:nvSpPr>
        <p:spPr>
          <a:xfrm>
            <a:off x="726568" y="1128340"/>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dirty="0">
                <a:solidFill>
                  <a:schemeClr val="bg1"/>
                </a:solidFill>
                <a:latin typeface="Calibri" panose="020F0502020204030204" pitchFamily="34" charset="0"/>
                <a:cs typeface="Calibri" panose="020F0502020204030204" pitchFamily="34" charset="0"/>
              </a:rPr>
              <a:t>Para que los modelos funcionen bien para todos, deben testarse explícitamente para diferentes segmentos de población. </a:t>
            </a:r>
          </a:p>
        </p:txBody>
      </p:sp>
      <p:pic>
        <p:nvPicPr>
          <p:cNvPr id="4" name="Imagen 3">
            <a:extLst>
              <a:ext uri="{FF2B5EF4-FFF2-40B4-BE49-F238E27FC236}">
                <a16:creationId xmlns:a16="http://schemas.microsoft.com/office/drawing/2014/main" id="{BC14C8EA-FBFA-4B6F-9752-5EA3C595F56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1000"/>
                    </a14:imgEffect>
                  </a14:imgLayer>
                </a14:imgProps>
              </a:ext>
            </a:extLst>
          </a:blip>
          <a:stretch>
            <a:fillRect/>
          </a:stretch>
        </p:blipFill>
        <p:spPr>
          <a:xfrm>
            <a:off x="811411" y="1632934"/>
            <a:ext cx="6371816" cy="5035665"/>
          </a:xfrm>
          <a:prstGeom prst="rect">
            <a:avLst/>
          </a:prstGeom>
        </p:spPr>
      </p:pic>
      <p:sp>
        <p:nvSpPr>
          <p:cNvPr id="11" name="CuadroTexto 10">
            <a:extLst>
              <a:ext uri="{FF2B5EF4-FFF2-40B4-BE49-F238E27FC236}">
                <a16:creationId xmlns:a16="http://schemas.microsoft.com/office/drawing/2014/main" id="{3D9D6293-CCB0-4954-83B8-2C9186F51105}"/>
              </a:ext>
            </a:extLst>
          </p:cNvPr>
          <p:cNvSpPr txBox="1"/>
          <p:nvPr/>
        </p:nvSpPr>
        <p:spPr>
          <a:xfrm>
            <a:off x="7268070" y="5975475"/>
            <a:ext cx="4761610" cy="707886"/>
          </a:xfrm>
          <a:prstGeom prst="rect">
            <a:avLst/>
          </a:prstGeom>
          <a:noFill/>
        </p:spPr>
        <p:txBody>
          <a:bodyPr wrap="square">
            <a:spAutoFit/>
          </a:bodyPr>
          <a:lstStyle/>
          <a:p>
            <a:r>
              <a:rPr lang="en-US" sz="1000" i="1" dirty="0">
                <a:solidFill>
                  <a:schemeClr val="bg1"/>
                </a:solidFill>
              </a:rPr>
              <a:t>“Gender Shades: Intersectional Accuracy Disparities in Commercial Gender Classification”.</a:t>
            </a:r>
          </a:p>
          <a:p>
            <a:r>
              <a:rPr lang="en-US" sz="1000" dirty="0">
                <a:solidFill>
                  <a:schemeClr val="bg1"/>
                </a:solidFill>
              </a:rPr>
              <a:t>Joy </a:t>
            </a:r>
            <a:r>
              <a:rPr lang="en-US" sz="1000" dirty="0" err="1">
                <a:solidFill>
                  <a:schemeClr val="bg1"/>
                </a:solidFill>
              </a:rPr>
              <a:t>Buolamwini</a:t>
            </a:r>
            <a:r>
              <a:rPr lang="en-US" sz="1000" dirty="0">
                <a:solidFill>
                  <a:schemeClr val="bg1"/>
                </a:solidFill>
              </a:rPr>
              <a:t>, 2018.</a:t>
            </a:r>
          </a:p>
          <a:p>
            <a:r>
              <a:rPr lang="en-US" sz="1000" dirty="0">
                <a:solidFill>
                  <a:schemeClr val="bg1"/>
                </a:solidFill>
              </a:rPr>
              <a:t>joyab@mit.edu MIT Media Lab</a:t>
            </a:r>
            <a:endParaRPr lang="es-ES" sz="1000" dirty="0">
              <a:solidFill>
                <a:schemeClr val="bg1"/>
              </a:solidFill>
            </a:endParaRPr>
          </a:p>
        </p:txBody>
      </p:sp>
      <p:sp>
        <p:nvSpPr>
          <p:cNvPr id="7" name="Marcador de texto 2">
            <a:extLst>
              <a:ext uri="{FF2B5EF4-FFF2-40B4-BE49-F238E27FC236}">
                <a16:creationId xmlns:a16="http://schemas.microsoft.com/office/drawing/2014/main" id="{B01CA175-B446-4AD0-B5BF-22CFD4CAB85E}"/>
              </a:ext>
            </a:extLst>
          </p:cNvPr>
          <p:cNvSpPr txBox="1">
            <a:spLocks/>
          </p:cNvSpPr>
          <p:nvPr/>
        </p:nvSpPr>
        <p:spPr>
          <a:xfrm>
            <a:off x="1678676" y="2363842"/>
            <a:ext cx="4486453" cy="3653341"/>
          </a:xfrm>
          <a:prstGeom prst="rect">
            <a:avLst/>
          </a:prstGeom>
          <a:noFill/>
          <a:ln>
            <a:solidFill>
              <a:srgbClr val="FFFF00"/>
            </a:solidFill>
          </a:ln>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nSpc>
                <a:spcPct val="120000"/>
              </a:lnSpc>
              <a:spcBef>
                <a:spcPts val="1000"/>
              </a:spcBef>
              <a:buClr>
                <a:schemeClr val="bg1"/>
              </a:buClr>
            </a:pPr>
            <a:r>
              <a:rPr lang="en-US" sz="1600" kern="1200" dirty="0" err="1">
                <a:solidFill>
                  <a:schemeClr val="bg1"/>
                </a:solidFill>
                <a:latin typeface="Calibri" panose="020F0502020204030204" pitchFamily="34" charset="0"/>
                <a:ea typeface="+mn-ea"/>
                <a:cs typeface="Calibri" panose="020F0502020204030204" pitchFamily="34" charset="0"/>
                <a:sym typeface="Calibri"/>
              </a:rPr>
              <a:t>En</a:t>
            </a:r>
            <a:r>
              <a:rPr lang="en-US" sz="1600" kern="1200" dirty="0">
                <a:solidFill>
                  <a:schemeClr val="bg1"/>
                </a:solidFill>
                <a:latin typeface="Calibri" panose="020F0502020204030204" pitchFamily="34" charset="0"/>
                <a:ea typeface="+mn-ea"/>
                <a:cs typeface="Calibri" panose="020F0502020204030204" pitchFamily="34" charset="0"/>
                <a:sym typeface="Calibri"/>
              </a:rPr>
              <a:t> 2018 un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equipo</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investigación</a:t>
            </a:r>
            <a:r>
              <a:rPr lang="en-US" sz="1600" kern="1200" dirty="0">
                <a:solidFill>
                  <a:schemeClr val="bg1"/>
                </a:solidFill>
                <a:latin typeface="Calibri" panose="020F0502020204030204" pitchFamily="34" charset="0"/>
                <a:ea typeface="+mn-ea"/>
                <a:cs typeface="Calibri" panose="020F0502020204030204" pitchFamily="34" charset="0"/>
                <a:sym typeface="Calibri"/>
              </a:rPr>
              <a:t> del MIT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analizó</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el</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rendimiento</a:t>
            </a:r>
            <a:r>
              <a:rPr lang="en-US" sz="1600" kern="1200" dirty="0">
                <a:solidFill>
                  <a:schemeClr val="bg1"/>
                </a:solidFill>
                <a:latin typeface="Calibri" panose="020F0502020204030204" pitchFamily="34" charset="0"/>
                <a:ea typeface="+mn-ea"/>
                <a:cs typeface="Calibri" panose="020F0502020204030204" pitchFamily="34" charset="0"/>
                <a:sym typeface="Calibri"/>
              </a:rPr>
              <a:t> de los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principales</a:t>
            </a:r>
            <a:r>
              <a:rPr lang="en-US" sz="1600" kern="1200" dirty="0">
                <a:solidFill>
                  <a:schemeClr val="bg1"/>
                </a:solidFill>
                <a:latin typeface="Calibri" panose="020F0502020204030204" pitchFamily="34" charset="0"/>
                <a:ea typeface="+mn-ea"/>
                <a:cs typeface="Calibri" panose="020F0502020204030204" pitchFamily="34" charset="0"/>
                <a:sym typeface="Calibri"/>
              </a:rPr>
              <a:t> software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comerciales</a:t>
            </a:r>
            <a:r>
              <a:rPr lang="en-US" sz="1600" kern="1200" dirty="0">
                <a:solidFill>
                  <a:schemeClr val="bg1"/>
                </a:solidFill>
                <a:latin typeface="Calibri" panose="020F0502020204030204" pitchFamily="34" charset="0"/>
                <a:ea typeface="+mn-ea"/>
                <a:cs typeface="Calibri" panose="020F0502020204030204" pitchFamily="34" charset="0"/>
                <a:sym typeface="Calibri"/>
              </a:rPr>
              <a:t> para la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clasificación</a:t>
            </a:r>
            <a:r>
              <a:rPr lang="en-US" sz="1600" kern="1200" dirty="0">
                <a:solidFill>
                  <a:schemeClr val="bg1"/>
                </a:solidFill>
                <a:latin typeface="Calibri" panose="020F0502020204030204" pitchFamily="34" charset="0"/>
                <a:ea typeface="+mn-ea"/>
                <a:cs typeface="Calibri" panose="020F0502020204030204" pitchFamily="34" charset="0"/>
                <a:sym typeface="Calibri"/>
              </a:rPr>
              <a:t> del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género</a:t>
            </a:r>
            <a:r>
              <a:rPr lang="en-US" sz="1600" kern="1200" dirty="0">
                <a:solidFill>
                  <a:schemeClr val="bg1"/>
                </a:solidFill>
                <a:latin typeface="Calibri" panose="020F0502020204030204" pitchFamily="34" charset="0"/>
                <a:ea typeface="+mn-ea"/>
                <a:cs typeface="Calibri" panose="020F0502020204030204" pitchFamily="34" charset="0"/>
                <a:sym typeface="Calibri"/>
              </a:rPr>
              <a:t> de las personas,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descubrió</a:t>
            </a:r>
            <a:r>
              <a:rPr lang="en-US" sz="1600" kern="1200" dirty="0">
                <a:solidFill>
                  <a:schemeClr val="bg1"/>
                </a:solidFill>
                <a:latin typeface="Calibri" panose="020F0502020204030204" pitchFamily="34" charset="0"/>
                <a:ea typeface="+mn-ea"/>
                <a:cs typeface="Calibri" panose="020F0502020204030204" pitchFamily="34" charset="0"/>
                <a:sym typeface="Calibri"/>
              </a:rPr>
              <a:t> que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todos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ellos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funcionan</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mejor</a:t>
            </a:r>
            <a:r>
              <a:rPr lang="en-US" sz="1600" kern="1200" dirty="0">
                <a:solidFill>
                  <a:schemeClr val="bg1"/>
                </a:solidFill>
                <a:latin typeface="Calibri" panose="020F0502020204030204" pitchFamily="34" charset="0"/>
                <a:ea typeface="+mn-ea"/>
                <a:cs typeface="Calibri" panose="020F0502020204030204" pitchFamily="34" charset="0"/>
                <a:sym typeface="Calibri"/>
              </a:rPr>
              <a:t> para personas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piel</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clara</a:t>
            </a:r>
            <a:r>
              <a:rPr lang="en-US" sz="1600" kern="1200" dirty="0">
                <a:solidFill>
                  <a:schemeClr val="bg1"/>
                </a:solidFill>
                <a:latin typeface="Calibri" panose="020F0502020204030204" pitchFamily="34" charset="0"/>
                <a:ea typeface="+mn-ea"/>
                <a:cs typeface="Calibri" panose="020F0502020204030204" pitchFamily="34" charset="0"/>
                <a:sym typeface="Calibri"/>
              </a:rPr>
              <a:t> que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piel</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oscura</a:t>
            </a:r>
            <a:r>
              <a:rPr lang="en-US" sz="1600" kern="1200" dirty="0">
                <a:solidFill>
                  <a:schemeClr val="bg1"/>
                </a:solidFill>
                <a:latin typeface="Calibri" panose="020F0502020204030204" pitchFamily="34" charset="0"/>
                <a:ea typeface="+mn-ea"/>
                <a:cs typeface="Calibri" panose="020F0502020204030204" pitchFamily="34" charset="0"/>
                <a:sym typeface="Calibri"/>
              </a:rPr>
              <a:t>, con un accuracy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muy</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pobre</a:t>
            </a:r>
            <a:r>
              <a:rPr lang="en-US" sz="1600" kern="1200" dirty="0">
                <a:solidFill>
                  <a:schemeClr val="bg1"/>
                </a:solidFill>
                <a:latin typeface="Calibri" panose="020F0502020204030204" pitchFamily="34" charset="0"/>
                <a:ea typeface="+mn-ea"/>
                <a:cs typeface="Calibri" panose="020F0502020204030204" pitchFamily="34" charset="0"/>
                <a:sym typeface="Calibri"/>
              </a:rPr>
              <a:t> para las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mujeres</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piel</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oscura</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p>
          <a:p>
            <a:pPr lvl="3">
              <a:lnSpc>
                <a:spcPct val="120000"/>
              </a:lnSpc>
              <a:spcBef>
                <a:spcPts val="1000"/>
              </a:spcBef>
              <a:buClr>
                <a:schemeClr val="bg1"/>
              </a:buClr>
            </a:pPr>
            <a:r>
              <a:rPr lang="en-US" sz="1600" kern="1200" dirty="0">
                <a:solidFill>
                  <a:schemeClr val="bg1"/>
                </a:solidFill>
                <a:latin typeface="Calibri" panose="020F0502020204030204" pitchFamily="34" charset="0"/>
                <a:ea typeface="+mn-ea"/>
                <a:cs typeface="Calibri" panose="020F0502020204030204" pitchFamily="34" charset="0"/>
                <a:sym typeface="Calibri"/>
              </a:rPr>
              <a:t>Este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tipo</a:t>
            </a:r>
            <a:r>
              <a:rPr lang="en-US" sz="1600" kern="1200" dirty="0">
                <a:solidFill>
                  <a:schemeClr val="bg1"/>
                </a:solidFill>
                <a:latin typeface="Calibri" panose="020F0502020204030204" pitchFamily="34" charset="0"/>
                <a:ea typeface="+mn-ea"/>
                <a:cs typeface="Calibri" panose="020F0502020204030204" pitchFamily="34" charset="0"/>
                <a:sym typeface="Calibri"/>
              </a:rPr>
              <a:t> de software se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utiliza</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habitualmente</a:t>
            </a:r>
            <a:r>
              <a:rPr lang="en-US" sz="1600" kern="1200" dirty="0">
                <a:solidFill>
                  <a:schemeClr val="bg1"/>
                </a:solidFill>
                <a:latin typeface="Calibri" panose="020F0502020204030204" pitchFamily="34" charset="0"/>
                <a:ea typeface="+mn-ea"/>
                <a:cs typeface="Calibri" panose="020F0502020204030204" pitchFamily="34" charset="0"/>
                <a:sym typeface="Calibri"/>
              </a:rPr>
              <a:t> por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gobiernos</a:t>
            </a:r>
            <a:r>
              <a:rPr lang="en-US" sz="1600" kern="1200" dirty="0">
                <a:solidFill>
                  <a:schemeClr val="bg1"/>
                </a:solidFill>
                <a:latin typeface="Calibri" panose="020F0502020204030204" pitchFamily="34" charset="0"/>
                <a:ea typeface="+mn-ea"/>
                <a:cs typeface="Calibri" panose="020F0502020204030204" pitchFamily="34" charset="0"/>
                <a:sym typeface="Calibri"/>
              </a:rPr>
              <a:t> y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negocios</a:t>
            </a:r>
            <a:r>
              <a:rPr lang="en-US" sz="1600" kern="1200" dirty="0">
                <a:solidFill>
                  <a:schemeClr val="bg1"/>
                </a:solidFill>
                <a:latin typeface="Calibri" panose="020F0502020204030204" pitchFamily="34" charset="0"/>
                <a:ea typeface="+mn-ea"/>
                <a:cs typeface="Calibri" panose="020F0502020204030204" pitchFamily="34" charset="0"/>
                <a:sym typeface="Calibri"/>
              </a:rPr>
              <a:t>…</a:t>
            </a:r>
          </a:p>
          <a:p>
            <a:pPr lvl="3">
              <a:lnSpc>
                <a:spcPct val="120000"/>
              </a:lnSpc>
              <a:spcBef>
                <a:spcPts val="1000"/>
              </a:spcBef>
              <a:buClr>
                <a:schemeClr val="bg1"/>
              </a:buClr>
            </a:pPr>
            <a:r>
              <a:rPr lang="en-US" sz="1600" kern="1200" dirty="0" err="1">
                <a:solidFill>
                  <a:schemeClr val="bg1"/>
                </a:solidFill>
                <a:latin typeface="Calibri" panose="020F0502020204030204" pitchFamily="34" charset="0"/>
                <a:ea typeface="+mn-ea"/>
                <a:cs typeface="Calibri" panose="020F0502020204030204" pitchFamily="34" charset="0"/>
                <a:sym typeface="Calibri"/>
              </a:rPr>
              <a:t>En</a:t>
            </a:r>
            <a:r>
              <a:rPr lang="en-US" sz="1600" kern="1200" dirty="0">
                <a:solidFill>
                  <a:schemeClr val="bg1"/>
                </a:solidFill>
                <a:latin typeface="Calibri" panose="020F0502020204030204" pitchFamily="34" charset="0"/>
                <a:ea typeface="+mn-ea"/>
                <a:cs typeface="Calibri" panose="020F0502020204030204" pitchFamily="34" charset="0"/>
                <a:sym typeface="Calibri"/>
              </a:rPr>
              <a:t> fin,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este</a:t>
            </a:r>
            <a:r>
              <a:rPr lang="en-US" sz="1600" kern="1200" dirty="0">
                <a:solidFill>
                  <a:schemeClr val="bg1"/>
                </a:solidFill>
                <a:latin typeface="Calibri" panose="020F0502020204030204" pitchFamily="34" charset="0"/>
                <a:ea typeface="+mn-ea"/>
                <a:cs typeface="Calibri" panose="020F0502020204030204" pitchFamily="34" charset="0"/>
                <a:sym typeface="Calibri"/>
              </a:rPr>
              <a:t> es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el</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tipo</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problema</a:t>
            </a:r>
            <a:r>
              <a:rPr lang="en-US" sz="1600" kern="1200" dirty="0">
                <a:solidFill>
                  <a:schemeClr val="bg1"/>
                </a:solidFill>
                <a:latin typeface="Calibri" panose="020F0502020204030204" pitchFamily="34" charset="0"/>
                <a:ea typeface="+mn-ea"/>
                <a:cs typeface="Calibri" panose="020F0502020204030204" pitchFamily="34" charset="0"/>
                <a:sym typeface="Calibri"/>
              </a:rPr>
              <a:t> que se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puede</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detectar</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en</a:t>
            </a:r>
            <a:r>
              <a:rPr lang="en-US" sz="1600" kern="1200" dirty="0">
                <a:solidFill>
                  <a:schemeClr val="bg1"/>
                </a:solidFill>
                <a:latin typeface="Calibri" panose="020F0502020204030204" pitchFamily="34" charset="0"/>
                <a:ea typeface="+mn-ea"/>
                <a:cs typeface="Calibri" panose="020F0502020204030204" pitchFamily="34" charset="0"/>
                <a:sym typeface="Calibri"/>
              </a:rPr>
              <a:t> la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fase</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testeo</a:t>
            </a:r>
            <a:r>
              <a:rPr lang="en-US" sz="1600" kern="1200" dirty="0">
                <a:solidFill>
                  <a:schemeClr val="bg1"/>
                </a:solidFill>
                <a:latin typeface="Calibri" panose="020F0502020204030204" pitchFamily="34" charset="0"/>
                <a:ea typeface="+mn-ea"/>
                <a:cs typeface="Calibri" panose="020F0502020204030204" pitchFamily="34" charset="0"/>
                <a:sym typeface="Calibri"/>
              </a:rPr>
              <a:t> del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modelo</a:t>
            </a:r>
            <a:r>
              <a:rPr lang="en-US" sz="1600" kern="1200" dirty="0">
                <a:solidFill>
                  <a:schemeClr val="bg1"/>
                </a:solidFill>
                <a:latin typeface="Calibri" panose="020F0502020204030204" pitchFamily="34" charset="0"/>
                <a:ea typeface="+mn-ea"/>
                <a:cs typeface="Calibri" panose="020F0502020204030204" pitchFamily="34" charset="0"/>
                <a:sym typeface="Calibri"/>
              </a:rPr>
              <a:t>.</a:t>
            </a:r>
          </a:p>
          <a:p>
            <a:pPr lvl="3">
              <a:lnSpc>
                <a:spcPct val="120000"/>
              </a:lnSpc>
              <a:spcBef>
                <a:spcPts val="1000"/>
              </a:spcBef>
              <a:buClr>
                <a:schemeClr val="bg1"/>
              </a:buClr>
            </a:pPr>
            <a:endParaRPr lang="en-US" sz="1200" kern="1200" dirty="0">
              <a:solidFill>
                <a:schemeClr val="bg1"/>
              </a:solidFill>
              <a:latin typeface="Calibri" panose="020F0502020204030204" pitchFamily="34" charset="0"/>
              <a:ea typeface="+mn-ea"/>
              <a:cs typeface="Calibri" panose="020F0502020204030204" pitchFamily="34" charset="0"/>
              <a:sym typeface="Calibri"/>
            </a:endParaRPr>
          </a:p>
          <a:p>
            <a:pPr lvl="3" algn="ctr">
              <a:lnSpc>
                <a:spcPct val="120000"/>
              </a:lnSpc>
              <a:spcBef>
                <a:spcPts val="1000"/>
              </a:spcBef>
              <a:buClr>
                <a:schemeClr val="bg1"/>
              </a:buClr>
            </a:pPr>
            <a:endParaRPr lang="en-US" sz="1200" kern="1200" dirty="0">
              <a:solidFill>
                <a:schemeClr val="bg1"/>
              </a:solidFill>
              <a:latin typeface="Calibri" panose="020F0502020204030204" pitchFamily="34" charset="0"/>
              <a:ea typeface="+mn-ea"/>
              <a:cs typeface="Calibri" panose="020F0502020204030204" pitchFamily="34" charset="0"/>
              <a:sym typeface="Calibri"/>
            </a:endParaRPr>
          </a:p>
          <a:p>
            <a:pPr lvl="3" algn="ctr">
              <a:lnSpc>
                <a:spcPct val="120000"/>
              </a:lnSpc>
              <a:spcBef>
                <a:spcPts val="1000"/>
              </a:spcBef>
              <a:buClr>
                <a:schemeClr val="bg1"/>
              </a:buClr>
            </a:pPr>
            <a:endParaRPr lang="en-US" sz="1200" kern="1200" dirty="0">
              <a:solidFill>
                <a:schemeClr val="bg1"/>
              </a:solidFill>
              <a:latin typeface="+mn-lt"/>
              <a:ea typeface="+mn-ea"/>
              <a:cs typeface="+mn-cs"/>
            </a:endParaRPr>
          </a:p>
        </p:txBody>
      </p:sp>
    </p:spTree>
    <p:extLst>
      <p:ext uri="{BB962C8B-B14F-4D97-AF65-F5344CB8AC3E}">
        <p14:creationId xmlns:p14="http://schemas.microsoft.com/office/powerpoint/2010/main" val="522896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528582"/>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Testeo del modelo (</a:t>
            </a:r>
            <a:r>
              <a:rPr lang="es-ES" sz="3200" dirty="0" err="1">
                <a:solidFill>
                  <a:schemeClr val="bg1"/>
                </a:solidFill>
              </a:rPr>
              <a:t>Model</a:t>
            </a:r>
            <a:r>
              <a:rPr lang="es-ES" sz="3200" dirty="0">
                <a:solidFill>
                  <a:schemeClr val="bg1"/>
                </a:solidFill>
              </a:rPr>
              <a:t> </a:t>
            </a:r>
            <a:r>
              <a:rPr lang="es-ES" sz="3200" dirty="0" err="1">
                <a:solidFill>
                  <a:schemeClr val="bg1"/>
                </a:solidFill>
              </a:rPr>
              <a:t>testing</a:t>
            </a:r>
            <a:r>
              <a:rPr lang="es-ES" sz="3200" dirty="0">
                <a:solidFill>
                  <a:schemeClr val="bg1"/>
                </a:solidFill>
              </a:rPr>
              <a:t>)</a:t>
            </a:r>
          </a:p>
        </p:txBody>
      </p:sp>
      <p:sp>
        <p:nvSpPr>
          <p:cNvPr id="8" name="Título 1">
            <a:extLst>
              <a:ext uri="{FF2B5EF4-FFF2-40B4-BE49-F238E27FC236}">
                <a16:creationId xmlns:a16="http://schemas.microsoft.com/office/drawing/2014/main" id="{E920C057-54C0-4516-8762-5893175DE1C6}"/>
              </a:ext>
            </a:extLst>
          </p:cNvPr>
          <p:cNvSpPr txBox="1">
            <a:spLocks/>
          </p:cNvSpPr>
          <p:nvPr/>
        </p:nvSpPr>
        <p:spPr>
          <a:xfrm>
            <a:off x="717141" y="1123780"/>
            <a:ext cx="3128995"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s-ES" sz="2400" dirty="0">
                <a:solidFill>
                  <a:schemeClr val="bg1"/>
                </a:solidFill>
                <a:latin typeface="Calibri" panose="020F0502020204030204" pitchFamily="34" charset="0"/>
                <a:cs typeface="Calibri" panose="020F0502020204030204" pitchFamily="34" charset="0"/>
              </a:rPr>
              <a:t>MÉTRICAS DE EQUIDAD</a:t>
            </a:r>
          </a:p>
          <a:p>
            <a:pPr lvl="1"/>
            <a:endParaRPr lang="es-ES" sz="2400" dirty="0">
              <a:solidFill>
                <a:schemeClr val="bg1"/>
              </a:solidFill>
              <a:latin typeface="Calibri" panose="020F0502020204030204" pitchFamily="34" charset="0"/>
              <a:cs typeface="Calibri" panose="020F0502020204030204" pitchFamily="34" charset="0"/>
            </a:endParaRPr>
          </a:p>
          <a:p>
            <a:pPr lvl="1"/>
            <a:endParaRPr lang="es-ES" sz="2400" dirty="0">
              <a:solidFill>
                <a:schemeClr val="bg1"/>
              </a:solidFill>
              <a:latin typeface="Calibri" panose="020F0502020204030204" pitchFamily="34" charset="0"/>
              <a:cs typeface="Calibri" panose="020F0502020204030204" pitchFamily="34" charset="0"/>
            </a:endParaRPr>
          </a:p>
        </p:txBody>
      </p:sp>
      <p:grpSp>
        <p:nvGrpSpPr>
          <p:cNvPr id="10" name="Grupo 9">
            <a:extLst>
              <a:ext uri="{FF2B5EF4-FFF2-40B4-BE49-F238E27FC236}">
                <a16:creationId xmlns:a16="http://schemas.microsoft.com/office/drawing/2014/main" id="{223B497B-7C95-4962-B4B6-5DBE46B3A2FF}"/>
              </a:ext>
            </a:extLst>
          </p:cNvPr>
          <p:cNvGrpSpPr/>
          <p:nvPr/>
        </p:nvGrpSpPr>
        <p:grpSpPr>
          <a:xfrm>
            <a:off x="4600279" y="1392291"/>
            <a:ext cx="6219898" cy="5024861"/>
            <a:chOff x="4581425" y="1466086"/>
            <a:chExt cx="6219898" cy="5024861"/>
          </a:xfrm>
        </p:grpSpPr>
        <p:pic>
          <p:nvPicPr>
            <p:cNvPr id="1026" name="Picture 2">
              <a:extLst>
                <a:ext uri="{FF2B5EF4-FFF2-40B4-BE49-F238E27FC236}">
                  <a16:creationId xmlns:a16="http://schemas.microsoft.com/office/drawing/2014/main" id="{4905D328-3856-4E9C-B26E-CB40E0646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426" y="1466088"/>
              <a:ext cx="6219897" cy="3498692"/>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05780D7B-2729-4206-9502-248CFE51B1BC}"/>
                </a:ext>
              </a:extLst>
            </p:cNvPr>
            <p:cNvSpPr txBox="1"/>
            <p:nvPr/>
          </p:nvSpPr>
          <p:spPr>
            <a:xfrm>
              <a:off x="5413344" y="5013618"/>
              <a:ext cx="4737531" cy="1477328"/>
            </a:xfrm>
            <a:prstGeom prst="rect">
              <a:avLst/>
            </a:prstGeom>
            <a:noFill/>
          </p:spPr>
          <p:txBody>
            <a:bodyPr wrap="square">
              <a:spAutoFit/>
            </a:bodyPr>
            <a:lstStyle/>
            <a:p>
              <a:pPr algn="ctr" fontAlgn="base"/>
              <a:r>
                <a:rPr lang="en-US" sz="4400" b="1" i="0" dirty="0">
                  <a:solidFill>
                    <a:srgbClr val="FFFFFF"/>
                  </a:solidFill>
                  <a:effectLst/>
                  <a:latin typeface="jaf-bernina-sans-condensed"/>
                </a:rPr>
                <a:t>Machine Bias</a:t>
              </a:r>
            </a:p>
            <a:p>
              <a:pPr algn="ctr" fontAlgn="base"/>
              <a:r>
                <a:rPr lang="en-US" sz="1200" b="0" i="0" dirty="0">
                  <a:solidFill>
                    <a:schemeClr val="tx2"/>
                  </a:solidFill>
                  <a:effectLst/>
                  <a:latin typeface="jaf-bernina-sans-condensed"/>
                </a:rPr>
                <a:t>There’s software used across the country to predict future criminals. And it’s biased against blacks.</a:t>
              </a:r>
            </a:p>
            <a:p>
              <a:pPr algn="ctr"/>
              <a:r>
                <a:rPr lang="en-US" sz="1200" b="0" i="1" dirty="0">
                  <a:solidFill>
                    <a:schemeClr val="tx2"/>
                  </a:solidFill>
                  <a:effectLst/>
                  <a:latin typeface="ff-tisa-web-pro"/>
                </a:rPr>
                <a:t>by Julia Angwin, Jeff Larson, Surya </a:t>
              </a:r>
              <a:r>
                <a:rPr lang="en-US" sz="1200" b="0" i="1" dirty="0" err="1">
                  <a:solidFill>
                    <a:schemeClr val="tx2"/>
                  </a:solidFill>
                  <a:effectLst/>
                  <a:latin typeface="ff-tisa-web-pro"/>
                </a:rPr>
                <a:t>Mattu</a:t>
              </a:r>
              <a:r>
                <a:rPr lang="en-US" sz="1200" b="0" i="1" dirty="0">
                  <a:solidFill>
                    <a:schemeClr val="tx2"/>
                  </a:solidFill>
                  <a:effectLst/>
                  <a:latin typeface="ff-tisa-web-pro"/>
                </a:rPr>
                <a:t> and Lauren Kirchner, ProPublica</a:t>
              </a:r>
            </a:p>
            <a:p>
              <a:pPr algn="ctr"/>
              <a:r>
                <a:rPr lang="en-US" sz="1000" dirty="0">
                  <a:solidFill>
                    <a:schemeClr val="tx2"/>
                  </a:solidFill>
                </a:rPr>
                <a:t>May 23, 2016</a:t>
              </a:r>
            </a:p>
          </p:txBody>
        </p:sp>
        <p:sp>
          <p:nvSpPr>
            <p:cNvPr id="13" name="Marcador de texto 2">
              <a:extLst>
                <a:ext uri="{FF2B5EF4-FFF2-40B4-BE49-F238E27FC236}">
                  <a16:creationId xmlns:a16="http://schemas.microsoft.com/office/drawing/2014/main" id="{6A1F3099-2A13-41B6-828A-AFDB28401621}"/>
                </a:ext>
              </a:extLst>
            </p:cNvPr>
            <p:cNvSpPr txBox="1">
              <a:spLocks/>
            </p:cNvSpPr>
            <p:nvPr/>
          </p:nvSpPr>
          <p:spPr>
            <a:xfrm>
              <a:off x="4581425" y="1466087"/>
              <a:ext cx="6219897" cy="5024860"/>
            </a:xfrm>
            <a:prstGeom prst="rect">
              <a:avLst/>
            </a:prstGeom>
            <a:noFill/>
            <a:ln>
              <a:solidFill>
                <a:schemeClr val="accent1"/>
              </a:solidFill>
            </a:ln>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gn="ctr">
                <a:lnSpc>
                  <a:spcPct val="120000"/>
                </a:lnSpc>
                <a:spcBef>
                  <a:spcPts val="1000"/>
                </a:spcBef>
                <a:buClr>
                  <a:schemeClr val="bg1"/>
                </a:buClr>
              </a:pPr>
              <a:endParaRPr lang="en-US" sz="1200" kern="1200" dirty="0">
                <a:solidFill>
                  <a:schemeClr val="bg1"/>
                </a:solidFill>
                <a:latin typeface="+mn-lt"/>
                <a:ea typeface="+mn-ea"/>
                <a:cs typeface="+mn-cs"/>
              </a:endParaRPr>
            </a:p>
          </p:txBody>
        </p:sp>
        <p:sp>
          <p:nvSpPr>
            <p:cNvPr id="14" name="Marcador de texto 2">
              <a:extLst>
                <a:ext uri="{FF2B5EF4-FFF2-40B4-BE49-F238E27FC236}">
                  <a16:creationId xmlns:a16="http://schemas.microsoft.com/office/drawing/2014/main" id="{D6EF8C0E-27D7-41D4-8251-893C73BF81C4}"/>
                </a:ext>
              </a:extLst>
            </p:cNvPr>
            <p:cNvSpPr txBox="1">
              <a:spLocks/>
            </p:cNvSpPr>
            <p:nvPr/>
          </p:nvSpPr>
          <p:spPr>
            <a:xfrm>
              <a:off x="4581425" y="1466086"/>
              <a:ext cx="6219897" cy="3498692"/>
            </a:xfrm>
            <a:prstGeom prst="rect">
              <a:avLst/>
            </a:prstGeom>
            <a:noFill/>
            <a:ln>
              <a:solidFill>
                <a:schemeClr val="accent1"/>
              </a:solidFill>
            </a:ln>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gn="ctr">
                <a:lnSpc>
                  <a:spcPct val="120000"/>
                </a:lnSpc>
                <a:spcBef>
                  <a:spcPts val="1000"/>
                </a:spcBef>
                <a:buClr>
                  <a:schemeClr val="bg1"/>
                </a:buClr>
              </a:pPr>
              <a:endParaRPr lang="en-US" sz="1200" kern="1200" dirty="0">
                <a:solidFill>
                  <a:schemeClr val="bg1"/>
                </a:solidFill>
                <a:latin typeface="+mn-lt"/>
                <a:ea typeface="+mn-ea"/>
                <a:cs typeface="+mn-cs"/>
              </a:endParaRPr>
            </a:p>
          </p:txBody>
        </p:sp>
      </p:grpSp>
      <p:sp>
        <p:nvSpPr>
          <p:cNvPr id="16" name="Título 1">
            <a:extLst>
              <a:ext uri="{FF2B5EF4-FFF2-40B4-BE49-F238E27FC236}">
                <a16:creationId xmlns:a16="http://schemas.microsoft.com/office/drawing/2014/main" id="{3A6D33B0-AB35-41FB-8606-9CB59EFDC9B4}"/>
              </a:ext>
            </a:extLst>
          </p:cNvPr>
          <p:cNvSpPr txBox="1">
            <a:spLocks/>
          </p:cNvSpPr>
          <p:nvPr/>
        </p:nvSpPr>
        <p:spPr>
          <a:xfrm>
            <a:off x="717141" y="2488418"/>
            <a:ext cx="3477787" cy="2476361"/>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1" indent="-342900">
              <a:buClr>
                <a:schemeClr val="bg1"/>
              </a:buClr>
              <a:buFont typeface="Arial" panose="020B0604020202020204" pitchFamily="34" charset="0"/>
              <a:buChar char="•"/>
            </a:pPr>
            <a:endParaRPr lang="es-ES" sz="2000" dirty="0">
              <a:solidFill>
                <a:schemeClr val="bg1"/>
              </a:solidFill>
              <a:latin typeface="Calibri" panose="020F0502020204030204" pitchFamily="34" charset="0"/>
              <a:cs typeface="Calibri" panose="020F0502020204030204" pitchFamily="34" charset="0"/>
            </a:endParaRPr>
          </a:p>
          <a:p>
            <a:pPr marL="342900" lvl="1" indent="-342900">
              <a:buClr>
                <a:schemeClr val="bg1"/>
              </a:buClr>
              <a:buFont typeface="Arial" panose="020B0604020202020204" pitchFamily="34" charset="0"/>
              <a:buChar char="•"/>
            </a:pPr>
            <a:r>
              <a:rPr lang="es-ES" sz="2000" dirty="0">
                <a:solidFill>
                  <a:schemeClr val="bg1"/>
                </a:solidFill>
                <a:latin typeface="Calibri" panose="020F0502020204030204" pitchFamily="34" charset="0"/>
                <a:cs typeface="Calibri" panose="020F0502020204030204" pitchFamily="34" charset="0"/>
              </a:rPr>
              <a:t>Más allá del </a:t>
            </a:r>
            <a:r>
              <a:rPr lang="es-ES" sz="2000" dirty="0" err="1">
                <a:solidFill>
                  <a:schemeClr val="bg1"/>
                </a:solidFill>
                <a:latin typeface="Calibri" panose="020F0502020204030204" pitchFamily="34" charset="0"/>
                <a:cs typeface="Calibri" panose="020F0502020204030204" pitchFamily="34" charset="0"/>
              </a:rPr>
              <a:t>accuracy</a:t>
            </a:r>
            <a:r>
              <a:rPr lang="es-ES" sz="2000" dirty="0">
                <a:solidFill>
                  <a:schemeClr val="bg1"/>
                </a:solidFill>
                <a:latin typeface="Calibri" panose="020F0502020204030204" pitchFamily="34" charset="0"/>
                <a:cs typeface="Calibri" panose="020F0502020204030204" pitchFamily="34" charset="0"/>
              </a:rPr>
              <a:t> del modelo: Métricas de equidad. </a:t>
            </a:r>
          </a:p>
          <a:p>
            <a:pPr marL="342900" lvl="1" indent="-342900">
              <a:buClr>
                <a:schemeClr val="bg1"/>
              </a:buClr>
              <a:buFont typeface="Arial" panose="020B0604020202020204" pitchFamily="34" charset="0"/>
              <a:buChar char="•"/>
            </a:pPr>
            <a:endParaRPr lang="es-ES" sz="2000" dirty="0">
              <a:solidFill>
                <a:schemeClr val="bg1"/>
              </a:solidFill>
              <a:latin typeface="Calibri" panose="020F0502020204030204" pitchFamily="34" charset="0"/>
              <a:cs typeface="Calibri" panose="020F0502020204030204" pitchFamily="34" charset="0"/>
            </a:endParaRPr>
          </a:p>
          <a:p>
            <a:pPr marL="342900" lvl="1" indent="-342900">
              <a:buClr>
                <a:schemeClr val="bg1"/>
              </a:buClr>
              <a:buFont typeface="Arial" panose="020B0604020202020204" pitchFamily="34" charset="0"/>
              <a:buChar char="•"/>
            </a:pPr>
            <a:r>
              <a:rPr lang="es-ES" sz="2000" dirty="0">
                <a:solidFill>
                  <a:schemeClr val="bg1"/>
                </a:solidFill>
                <a:latin typeface="Calibri" panose="020F0502020204030204" pitchFamily="34" charset="0"/>
                <a:cs typeface="Calibri" panose="020F0502020204030204" pitchFamily="34" charset="0"/>
              </a:rPr>
              <a:t>Métricas de equidad de acierto vs error.</a:t>
            </a:r>
          </a:p>
          <a:p>
            <a:pPr marL="342900" lvl="1" indent="-342900">
              <a:buClr>
                <a:schemeClr val="bg1"/>
              </a:buClr>
              <a:buFont typeface="Arial" panose="020B0604020202020204" pitchFamily="34" charset="0"/>
              <a:buChar char="•"/>
            </a:pPr>
            <a:endParaRPr lang="es-ES" sz="2000" dirty="0">
              <a:solidFill>
                <a:schemeClr val="bg1"/>
              </a:solidFill>
              <a:latin typeface="Calibri" panose="020F0502020204030204" pitchFamily="34" charset="0"/>
              <a:cs typeface="Calibri" panose="020F0502020204030204" pitchFamily="34" charset="0"/>
            </a:endParaRPr>
          </a:p>
          <a:p>
            <a:pPr marL="342900" lvl="1" indent="-342900">
              <a:buClr>
                <a:schemeClr val="bg1"/>
              </a:buClr>
              <a:buFont typeface="Arial" panose="020B0604020202020204" pitchFamily="34" charset="0"/>
              <a:buChar char="•"/>
            </a:pPr>
            <a:r>
              <a:rPr lang="es-ES" sz="2000" dirty="0">
                <a:solidFill>
                  <a:schemeClr val="bg1"/>
                </a:solidFill>
                <a:latin typeface="Calibri" panose="020F0502020204030204" pitchFamily="34" charset="0"/>
                <a:cs typeface="Calibri" panose="020F0502020204030204" pitchFamily="34" charset="0"/>
              </a:rPr>
              <a:t>El caso “Machine </a:t>
            </a:r>
            <a:r>
              <a:rPr lang="es-ES" sz="2000" dirty="0" err="1">
                <a:solidFill>
                  <a:schemeClr val="bg1"/>
                </a:solidFill>
                <a:latin typeface="Calibri" panose="020F0502020204030204" pitchFamily="34" charset="0"/>
                <a:cs typeface="Calibri" panose="020F0502020204030204" pitchFamily="34" charset="0"/>
              </a:rPr>
              <a:t>Bias</a:t>
            </a:r>
            <a:r>
              <a:rPr lang="es-ES" sz="2000" dirty="0">
                <a:solidFill>
                  <a:schemeClr val="bg1"/>
                </a:solidFill>
                <a:latin typeface="Calibri" panose="020F0502020204030204" pitchFamily="34" charset="0"/>
                <a:cs typeface="Calibri" panose="020F0502020204030204" pitchFamily="34" charset="0"/>
              </a:rPr>
              <a:t>” se analiza detenidamente en el taller. </a:t>
            </a:r>
          </a:p>
          <a:p>
            <a:pPr lvl="1"/>
            <a:endParaRPr lang="es-ES" sz="2400" dirty="0">
              <a:solidFill>
                <a:schemeClr val="bg1"/>
              </a:solidFill>
              <a:latin typeface="Calibri" panose="020F0502020204030204" pitchFamily="34" charset="0"/>
              <a:cs typeface="Calibri" panose="020F0502020204030204" pitchFamily="34" charset="0"/>
            </a:endParaRPr>
          </a:p>
          <a:p>
            <a:pPr lvl="1"/>
            <a:endParaRPr lang="es-ES" sz="2400" dirty="0">
              <a:solidFill>
                <a:schemeClr val="bg1"/>
              </a:solidFill>
              <a:latin typeface="Calibri" panose="020F0502020204030204" pitchFamily="34" charset="0"/>
              <a:cs typeface="Calibri" panose="020F0502020204030204" pitchFamily="34" charset="0"/>
            </a:endParaRPr>
          </a:p>
          <a:p>
            <a:pPr lvl="1"/>
            <a:endParaRPr lang="es-E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6336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7BB176-6F45-4E3B-BB0B-03B795899DF6}"/>
              </a:ext>
            </a:extLst>
          </p:cNvPr>
          <p:cNvSpPr txBox="1"/>
          <p:nvPr/>
        </p:nvSpPr>
        <p:spPr>
          <a:xfrm>
            <a:off x="3048000" y="2994378"/>
            <a:ext cx="6096000" cy="772263"/>
          </a:xfrm>
          <a:prstGeom prst="rect">
            <a:avLst/>
          </a:prstGeom>
          <a:noFill/>
        </p:spPr>
        <p:txBody>
          <a:bodyPr wrap="square">
            <a:spAutoFit/>
          </a:bodyPr>
          <a:lstStyle/>
          <a:p>
            <a:pPr marL="342900" lvl="0" indent="-342900">
              <a:lnSpc>
                <a:spcPct val="107000"/>
              </a:lnSpc>
              <a:spcAft>
                <a:spcPts val="120"/>
              </a:spcAft>
              <a:buSzPts val="1000"/>
              <a:buFont typeface="Symbol" panose="05050102010706020507" pitchFamily="18" charset="2"/>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Predictive parity</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also referred to as </a:t>
            </a: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outcome test</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 classifier satisfies this definition if the subjects in the protected and unprotected groups have equal PPV.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957E930B-BF4A-46C9-AF75-15D628C88707}"/>
              </a:ext>
            </a:extLst>
          </p:cNvPr>
          <p:cNvPicPr>
            <a:picLocks noChangeAspect="1"/>
          </p:cNvPicPr>
          <p:nvPr/>
        </p:nvPicPr>
        <p:blipFill>
          <a:blip r:embed="rId2"/>
          <a:stretch>
            <a:fillRect/>
          </a:stretch>
        </p:blipFill>
        <p:spPr>
          <a:xfrm>
            <a:off x="1683144" y="1717400"/>
            <a:ext cx="8610925" cy="4378720"/>
          </a:xfrm>
          <a:prstGeom prst="rect">
            <a:avLst/>
          </a:prstGeom>
        </p:spPr>
      </p:pic>
      <p:sp>
        <p:nvSpPr>
          <p:cNvPr id="6" name="Título 1">
            <a:extLst>
              <a:ext uri="{FF2B5EF4-FFF2-40B4-BE49-F238E27FC236}">
                <a16:creationId xmlns:a16="http://schemas.microsoft.com/office/drawing/2014/main" id="{86C999D6-4681-4896-90ED-14869077C406}"/>
              </a:ext>
            </a:extLst>
          </p:cNvPr>
          <p:cNvSpPr txBox="1">
            <a:spLocks/>
          </p:cNvSpPr>
          <p:nvPr/>
        </p:nvSpPr>
        <p:spPr>
          <a:xfrm>
            <a:off x="665001" y="213026"/>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Testeo del modelo (</a:t>
            </a:r>
            <a:r>
              <a:rPr lang="es-ES" sz="3200" dirty="0" err="1">
                <a:solidFill>
                  <a:schemeClr val="bg1"/>
                </a:solidFill>
              </a:rPr>
              <a:t>Model</a:t>
            </a:r>
            <a:r>
              <a:rPr lang="es-ES" sz="3200" dirty="0">
                <a:solidFill>
                  <a:schemeClr val="bg1"/>
                </a:solidFill>
              </a:rPr>
              <a:t> </a:t>
            </a:r>
            <a:r>
              <a:rPr lang="es-ES" sz="3200" dirty="0" err="1">
                <a:solidFill>
                  <a:schemeClr val="bg1"/>
                </a:solidFill>
              </a:rPr>
              <a:t>testing</a:t>
            </a:r>
            <a:r>
              <a:rPr lang="es-ES" sz="3200" dirty="0">
                <a:solidFill>
                  <a:schemeClr val="bg1"/>
                </a:solidFill>
              </a:rPr>
              <a:t>)</a:t>
            </a:r>
          </a:p>
        </p:txBody>
      </p:sp>
      <p:sp>
        <p:nvSpPr>
          <p:cNvPr id="10" name="Título 1">
            <a:extLst>
              <a:ext uri="{FF2B5EF4-FFF2-40B4-BE49-F238E27FC236}">
                <a16:creationId xmlns:a16="http://schemas.microsoft.com/office/drawing/2014/main" id="{5F51AEDC-679D-43AE-BEE6-586F2AC1B9D3}"/>
              </a:ext>
            </a:extLst>
          </p:cNvPr>
          <p:cNvSpPr txBox="1">
            <a:spLocks/>
          </p:cNvSpPr>
          <p:nvPr/>
        </p:nvSpPr>
        <p:spPr>
          <a:xfrm>
            <a:off x="735995" y="761880"/>
            <a:ext cx="3128995"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s-ES" sz="2400" dirty="0">
                <a:solidFill>
                  <a:schemeClr val="bg1"/>
                </a:solidFill>
                <a:latin typeface="Calibri" panose="020F0502020204030204" pitchFamily="34" charset="0"/>
                <a:cs typeface="Calibri" panose="020F0502020204030204" pitchFamily="34" charset="0"/>
              </a:rPr>
              <a:t>Matriz de confusión</a:t>
            </a:r>
          </a:p>
          <a:p>
            <a:pPr lvl="1"/>
            <a:endParaRPr lang="es-ES" sz="2400" dirty="0">
              <a:solidFill>
                <a:schemeClr val="bg1"/>
              </a:solidFill>
              <a:latin typeface="Calibri" panose="020F0502020204030204" pitchFamily="34" charset="0"/>
              <a:cs typeface="Calibri" panose="020F0502020204030204" pitchFamily="34" charset="0"/>
            </a:endParaRPr>
          </a:p>
          <a:p>
            <a:pPr lvl="1"/>
            <a:endParaRPr lang="es-E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5794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6A7E2AD-4985-4D46-9C6F-15B7675A296F}"/>
              </a:ext>
            </a:extLst>
          </p:cNvPr>
          <p:cNvSpPr txBox="1"/>
          <p:nvPr/>
        </p:nvSpPr>
        <p:spPr>
          <a:xfrm>
            <a:off x="580425" y="6257354"/>
            <a:ext cx="6097604" cy="477054"/>
          </a:xfrm>
          <a:prstGeom prst="rect">
            <a:avLst/>
          </a:prstGeom>
          <a:noFill/>
        </p:spPr>
        <p:txBody>
          <a:bodyPr wrap="square">
            <a:spAutoFit/>
          </a:bodyPr>
          <a:lstStyle/>
          <a:p>
            <a:r>
              <a:rPr lang="es-ES" sz="1100" dirty="0">
                <a:solidFill>
                  <a:schemeClr val="bg1"/>
                </a:solidFill>
                <a:hlinkClick r:id="rId2"/>
              </a:rPr>
              <a:t>https://en.wikipedia.org/wiki/Fairness_(machine_learning)</a:t>
            </a:r>
            <a:endParaRPr lang="es-ES" sz="1100" dirty="0">
              <a:solidFill>
                <a:schemeClr val="bg1"/>
              </a:solidFill>
            </a:endParaRPr>
          </a:p>
          <a:p>
            <a:endParaRPr lang="es-ES" dirty="0">
              <a:solidFill>
                <a:schemeClr val="bg1"/>
              </a:solidFill>
            </a:endParaRPr>
          </a:p>
        </p:txBody>
      </p:sp>
      <p:pic>
        <p:nvPicPr>
          <p:cNvPr id="11" name="Imagen 10">
            <a:extLst>
              <a:ext uri="{FF2B5EF4-FFF2-40B4-BE49-F238E27FC236}">
                <a16:creationId xmlns:a16="http://schemas.microsoft.com/office/drawing/2014/main" id="{CBC672F2-6C32-4DB4-8C3C-AFC167E5CFB7}"/>
              </a:ext>
            </a:extLst>
          </p:cNvPr>
          <p:cNvPicPr>
            <a:picLocks noChangeAspect="1"/>
          </p:cNvPicPr>
          <p:nvPr/>
        </p:nvPicPr>
        <p:blipFill>
          <a:blip r:embed="rId3"/>
          <a:stretch>
            <a:fillRect/>
          </a:stretch>
        </p:blipFill>
        <p:spPr>
          <a:xfrm>
            <a:off x="706404" y="1345312"/>
            <a:ext cx="11031150" cy="4839854"/>
          </a:xfrm>
          <a:prstGeom prst="rect">
            <a:avLst/>
          </a:prstGeom>
        </p:spPr>
      </p:pic>
      <p:sp>
        <p:nvSpPr>
          <p:cNvPr id="13" name="Elipse 12">
            <a:extLst>
              <a:ext uri="{FF2B5EF4-FFF2-40B4-BE49-F238E27FC236}">
                <a16:creationId xmlns:a16="http://schemas.microsoft.com/office/drawing/2014/main" id="{3C163CA3-1AC1-41B8-AAA7-006CD0A0122F}"/>
              </a:ext>
            </a:extLst>
          </p:cNvPr>
          <p:cNvSpPr/>
          <p:nvPr/>
        </p:nvSpPr>
        <p:spPr>
          <a:xfrm>
            <a:off x="706404" y="1255101"/>
            <a:ext cx="1689966" cy="3447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Elipse 13">
            <a:extLst>
              <a:ext uri="{FF2B5EF4-FFF2-40B4-BE49-F238E27FC236}">
                <a16:creationId xmlns:a16="http://schemas.microsoft.com/office/drawing/2014/main" id="{D6CBB2B2-E6E8-47B9-9430-935F01E6B957}"/>
              </a:ext>
            </a:extLst>
          </p:cNvPr>
          <p:cNvSpPr/>
          <p:nvPr/>
        </p:nvSpPr>
        <p:spPr>
          <a:xfrm>
            <a:off x="580425" y="5512688"/>
            <a:ext cx="1689966" cy="3447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7446F14B-FC14-4E28-9D61-249A00CED04B}"/>
              </a:ext>
            </a:extLst>
          </p:cNvPr>
          <p:cNvSpPr/>
          <p:nvPr/>
        </p:nvSpPr>
        <p:spPr>
          <a:xfrm>
            <a:off x="580425" y="4262976"/>
            <a:ext cx="1689966" cy="3447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Título 1">
            <a:extLst>
              <a:ext uri="{FF2B5EF4-FFF2-40B4-BE49-F238E27FC236}">
                <a16:creationId xmlns:a16="http://schemas.microsoft.com/office/drawing/2014/main" id="{6C01E06F-F355-4767-955F-F28AD0DA7BD7}"/>
              </a:ext>
            </a:extLst>
          </p:cNvPr>
          <p:cNvSpPr txBox="1">
            <a:spLocks/>
          </p:cNvSpPr>
          <p:nvPr/>
        </p:nvSpPr>
        <p:spPr>
          <a:xfrm>
            <a:off x="580425" y="236594"/>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Testeo del modelo (</a:t>
            </a:r>
            <a:r>
              <a:rPr lang="es-ES" sz="3200" dirty="0" err="1">
                <a:solidFill>
                  <a:schemeClr val="bg1"/>
                </a:solidFill>
              </a:rPr>
              <a:t>Model</a:t>
            </a:r>
            <a:r>
              <a:rPr lang="es-ES" sz="3200" dirty="0">
                <a:solidFill>
                  <a:schemeClr val="bg1"/>
                </a:solidFill>
              </a:rPr>
              <a:t> </a:t>
            </a:r>
            <a:r>
              <a:rPr lang="es-ES" sz="3200" dirty="0" err="1">
                <a:solidFill>
                  <a:schemeClr val="bg1"/>
                </a:solidFill>
              </a:rPr>
              <a:t>testing</a:t>
            </a:r>
            <a:r>
              <a:rPr lang="es-ES" sz="3200" dirty="0">
                <a:solidFill>
                  <a:schemeClr val="bg1"/>
                </a:solidFill>
              </a:rPr>
              <a:t>)</a:t>
            </a:r>
          </a:p>
        </p:txBody>
      </p:sp>
    </p:spTree>
    <p:extLst>
      <p:ext uri="{BB962C8B-B14F-4D97-AF65-F5344CB8AC3E}">
        <p14:creationId xmlns:p14="http://schemas.microsoft.com/office/powerpoint/2010/main" val="2261878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7BB176-6F45-4E3B-BB0B-03B795899DF6}"/>
              </a:ext>
            </a:extLst>
          </p:cNvPr>
          <p:cNvSpPr txBox="1"/>
          <p:nvPr/>
        </p:nvSpPr>
        <p:spPr>
          <a:xfrm>
            <a:off x="3048000" y="2994378"/>
            <a:ext cx="6096000" cy="772263"/>
          </a:xfrm>
          <a:prstGeom prst="rect">
            <a:avLst/>
          </a:prstGeom>
          <a:noFill/>
        </p:spPr>
        <p:txBody>
          <a:bodyPr wrap="square">
            <a:spAutoFit/>
          </a:bodyPr>
          <a:lstStyle/>
          <a:p>
            <a:pPr marL="342900" lvl="0" indent="-342900">
              <a:lnSpc>
                <a:spcPct val="107000"/>
              </a:lnSpc>
              <a:spcAft>
                <a:spcPts val="120"/>
              </a:spcAft>
              <a:buSzPts val="1000"/>
              <a:buFont typeface="Symbol" panose="05050102010706020507" pitchFamily="18" charset="2"/>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Predictive parity</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also referred to as </a:t>
            </a: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outcome test</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 classifier satisfies this definition if the subjects in the protected and unprotected groups have equal PPV.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C501EF78-6455-4682-A79B-3A865083193F}"/>
              </a:ext>
            </a:extLst>
          </p:cNvPr>
          <p:cNvSpPr txBox="1"/>
          <p:nvPr/>
        </p:nvSpPr>
        <p:spPr>
          <a:xfrm>
            <a:off x="735995" y="2080175"/>
            <a:ext cx="10444606" cy="4859664"/>
          </a:xfrm>
          <a:prstGeom prst="rect">
            <a:avLst/>
          </a:prstGeom>
          <a:noFill/>
        </p:spPr>
        <p:txBody>
          <a:bodyPr wrap="square">
            <a:spAutoFit/>
          </a:bodyPr>
          <a:lstStyle/>
          <a:p>
            <a:pPr lvl="0">
              <a:lnSpc>
                <a:spcPct val="107000"/>
              </a:lnSpc>
              <a:spcAft>
                <a:spcPts val="120"/>
              </a:spcAft>
              <a:buClr>
                <a:schemeClr val="bg1"/>
              </a:buClr>
              <a:buSzPct val="150000"/>
              <a:tabLst>
                <a:tab pos="358775" algn="l"/>
              </a:tabLst>
            </a:pPr>
            <a:r>
              <a:rPr lang="en-US" sz="1800" dirty="0">
                <a:solidFill>
                  <a:schemeClr val="bg1"/>
                </a:solidFill>
              </a:rPr>
              <a:t>Las </a:t>
            </a:r>
            <a:r>
              <a:rPr lang="en-US" sz="1800" dirty="0" err="1">
                <a:solidFill>
                  <a:schemeClr val="bg1"/>
                </a:solidFill>
              </a:rPr>
              <a:t>más</a:t>
            </a:r>
            <a:r>
              <a:rPr lang="en-US" sz="1800" dirty="0">
                <a:solidFill>
                  <a:schemeClr val="bg1"/>
                </a:solidFill>
              </a:rPr>
              <a:t> </a:t>
            </a:r>
            <a:r>
              <a:rPr lang="en-US" sz="1800" dirty="0" err="1">
                <a:solidFill>
                  <a:schemeClr val="bg1"/>
                </a:solidFill>
              </a:rPr>
              <a:t>utilizadas</a:t>
            </a:r>
            <a:r>
              <a:rPr lang="en-US" sz="1800" dirty="0">
                <a:solidFill>
                  <a:schemeClr val="bg1"/>
                </a:solidFill>
              </a:rPr>
              <a:t> (</a:t>
            </a:r>
            <a:r>
              <a:rPr lang="en-US" sz="1800" dirty="0" err="1">
                <a:solidFill>
                  <a:schemeClr val="bg1"/>
                </a:solidFill>
              </a:rPr>
              <a:t>pero</a:t>
            </a:r>
            <a:r>
              <a:rPr lang="en-US" sz="1800" dirty="0">
                <a:solidFill>
                  <a:schemeClr val="bg1"/>
                </a:solidFill>
              </a:rPr>
              <a:t> hay </a:t>
            </a:r>
            <a:r>
              <a:rPr lang="en-US" sz="1800" dirty="0" err="1">
                <a:solidFill>
                  <a:schemeClr val="bg1"/>
                </a:solidFill>
              </a:rPr>
              <a:t>muchas</a:t>
            </a:r>
            <a:r>
              <a:rPr lang="en-US" sz="1800" dirty="0">
                <a:solidFill>
                  <a:schemeClr val="bg1"/>
                </a:solidFill>
              </a:rPr>
              <a:t> </a:t>
            </a:r>
            <a:r>
              <a:rPr lang="en-US" sz="1800" dirty="0" err="1">
                <a:solidFill>
                  <a:schemeClr val="bg1"/>
                </a:solidFill>
              </a:rPr>
              <a:t>más</a:t>
            </a:r>
            <a:r>
              <a:rPr lang="en-US" sz="1800" dirty="0">
                <a:solidFill>
                  <a:schemeClr val="bg1"/>
                </a:solidFill>
              </a:rPr>
              <a:t>):</a:t>
            </a:r>
          </a:p>
          <a:p>
            <a:pPr marL="342900" lvl="0" indent="-342900">
              <a:lnSpc>
                <a:spcPct val="107000"/>
              </a:lnSpc>
              <a:spcAft>
                <a:spcPts val="120"/>
              </a:spcAft>
              <a:buClr>
                <a:schemeClr val="bg1"/>
              </a:buClr>
              <a:buSzPct val="150000"/>
              <a:buFont typeface="Arial" panose="020B0604020202020204" pitchFamily="34" charset="0"/>
              <a:buChar char="•"/>
              <a:tabLst>
                <a:tab pos="457200" algn="l"/>
              </a:tabLst>
            </a:pPr>
            <a:endParaRPr lang="en-US" sz="1400" b="1" i="1"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120"/>
              </a:spcAft>
              <a:buClr>
                <a:schemeClr val="bg1"/>
              </a:buClr>
              <a:buSzPct val="150000"/>
              <a:buFont typeface="Arial" panose="020B0604020202020204" pitchFamily="34" charset="0"/>
              <a:buChar char="•"/>
              <a:tabLst>
                <a:tab pos="457200" algn="l"/>
              </a:tabLst>
            </a:pPr>
            <a:r>
              <a:rPr lang="en-US" sz="2000" b="1" i="1"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Predictive parity</a:t>
            </a:r>
            <a:r>
              <a:rPr lang="en-US" sz="1600" i="1"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también</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denominado</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b="1" i="1"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outcome test</a:t>
            </a:r>
            <a:r>
              <a:rPr lang="en-US" sz="1600" i="1"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Un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clasificador</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satisfice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esta</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definición</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si</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los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sujetos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de los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grupos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protegidos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y no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protegidos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presentan</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el</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mismo</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Positive Predictive Va</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lue (PPV o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precisión</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es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decir</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que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tienen</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la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misma</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probablilidad</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de ser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clasificados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correctamente</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como</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positivos</a:t>
            </a:r>
            <a:r>
              <a:rPr lang="en-US" sz="1600" i="1"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a:t>
            </a:r>
            <a:endParaRPr lang="en-US" sz="1600" i="1"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120"/>
              </a:spcAft>
              <a:buClr>
                <a:schemeClr val="bg1"/>
              </a:buClr>
              <a:buSzPct val="150000"/>
              <a:buFont typeface="Arial" panose="020B0604020202020204" pitchFamily="34" charset="0"/>
              <a:buChar char="•"/>
              <a:tabLst>
                <a:tab pos="457200" algn="l"/>
              </a:tabLst>
            </a:pPr>
            <a:endParaRPr lang="en-US" sz="1600" i="1" dirty="0">
              <a:solidFill>
                <a:schemeClr val="tx2"/>
              </a:solidFill>
              <a:latin typeface="Arial" panose="020B0604020202020204" pitchFamily="34" charset="0"/>
              <a:ea typeface="Times New Roman" panose="02020603050405020304" pitchFamily="18" charset="0"/>
              <a:cs typeface="Times New Roman" panose="02020603050405020304" pitchFamily="18" charset="0"/>
            </a:endParaRPr>
          </a:p>
          <a:p>
            <a:pPr marL="342900" indent="-342900">
              <a:lnSpc>
                <a:spcPct val="107000"/>
              </a:lnSpc>
              <a:spcAft>
                <a:spcPts val="120"/>
              </a:spcAft>
              <a:buClr>
                <a:schemeClr val="bg1"/>
              </a:buClr>
              <a:buSzPct val="150000"/>
              <a:buFont typeface="Arial" panose="020B0604020202020204" pitchFamily="34" charset="0"/>
              <a:buChar char="•"/>
              <a:tabLst>
                <a:tab pos="457200" algn="l"/>
              </a:tabLst>
            </a:pPr>
            <a:r>
              <a:rPr lang="en-US" sz="2000" b="1" i="1" dirty="0">
                <a:solidFill>
                  <a:schemeClr val="tx2"/>
                </a:solidFill>
                <a:latin typeface="Arial" panose="020B0604020202020204" pitchFamily="34" charset="0"/>
                <a:cs typeface="Times New Roman" panose="02020603050405020304" pitchFamily="18" charset="0"/>
              </a:rPr>
              <a:t>False positive error rate balance</a:t>
            </a:r>
            <a:r>
              <a:rPr lang="en-US" sz="1600" b="0" i="1"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también</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denominada</a:t>
            </a:r>
            <a:r>
              <a:rPr lang="en-US" sz="1600" b="0" dirty="0">
                <a:solidFill>
                  <a:schemeClr val="tx2"/>
                </a:solidFill>
                <a:effectLst/>
                <a:latin typeface="Arial" panose="020B0604020202020204" pitchFamily="34" charset="0"/>
              </a:rPr>
              <a:t> </a:t>
            </a:r>
            <a:r>
              <a:rPr lang="en-US" sz="1600" b="1" i="1" dirty="0">
                <a:solidFill>
                  <a:schemeClr val="tx2"/>
                </a:solidFill>
                <a:effectLst/>
                <a:latin typeface="Arial" panose="020B0604020202020204" pitchFamily="34" charset="0"/>
              </a:rPr>
              <a:t>predictive equality</a:t>
            </a:r>
            <a:r>
              <a:rPr lang="en-US" sz="1600" b="0" i="1" dirty="0">
                <a:solidFill>
                  <a:schemeClr val="tx2"/>
                </a:solidFill>
                <a:effectLst/>
                <a:latin typeface="Arial" panose="020B0604020202020204" pitchFamily="34" charset="0"/>
              </a:rPr>
              <a:t>. </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Un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clasificador</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satisfice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esta</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definición</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si</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los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sujetos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de los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grupos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protegidos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y no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protegidos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presentan</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el</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mismo</a:t>
            </a:r>
            <a:r>
              <a:rPr lang="en-US" sz="1600" b="0" dirty="0">
                <a:solidFill>
                  <a:schemeClr val="tx2"/>
                </a:solidFill>
                <a:effectLst/>
                <a:latin typeface="Arial" panose="020B0604020202020204" pitchFamily="34" charset="0"/>
              </a:rPr>
              <a:t> False Positive Rate (FPR), es </a:t>
            </a:r>
            <a:r>
              <a:rPr lang="en-US" sz="1600" b="0" dirty="0" err="1">
                <a:solidFill>
                  <a:schemeClr val="tx2"/>
                </a:solidFill>
                <a:effectLst/>
                <a:latin typeface="Arial" panose="020B0604020202020204" pitchFamily="34" charset="0"/>
              </a:rPr>
              <a:t>decir</a:t>
            </a:r>
            <a:r>
              <a:rPr lang="en-US" sz="1600" b="0" dirty="0">
                <a:solidFill>
                  <a:schemeClr val="tx2"/>
                </a:solidFill>
                <a:effectLst/>
                <a:latin typeface="Arial" panose="020B0604020202020204" pitchFamily="34" charset="0"/>
              </a:rPr>
              <a:t>, que los </a:t>
            </a:r>
            <a:r>
              <a:rPr lang="en-US" sz="1600" b="0" dirty="0" err="1">
                <a:solidFill>
                  <a:schemeClr val="tx2"/>
                </a:solidFill>
                <a:effectLst/>
                <a:latin typeface="Arial" panose="020B0604020202020204" pitchFamily="34" charset="0"/>
              </a:rPr>
              <a:t>sujetos</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negativos</a:t>
            </a:r>
            <a:r>
              <a:rPr lang="en-US" sz="1600" b="0" dirty="0">
                <a:solidFill>
                  <a:schemeClr val="tx2"/>
                </a:solidFill>
                <a:effectLst/>
                <a:latin typeface="Arial" panose="020B0604020202020204" pitchFamily="34" charset="0"/>
              </a:rPr>
              <a:t> de </a:t>
            </a:r>
            <a:r>
              <a:rPr lang="en-US" sz="1600" b="0" dirty="0" err="1">
                <a:solidFill>
                  <a:schemeClr val="tx2"/>
                </a:solidFill>
                <a:effectLst/>
                <a:latin typeface="Arial" panose="020B0604020202020204" pitchFamily="34" charset="0"/>
              </a:rPr>
              <a:t>todos</a:t>
            </a:r>
            <a:r>
              <a:rPr lang="en-US" sz="1600" b="0" dirty="0">
                <a:solidFill>
                  <a:schemeClr val="tx2"/>
                </a:solidFill>
                <a:effectLst/>
                <a:latin typeface="Arial" panose="020B0604020202020204" pitchFamily="34" charset="0"/>
              </a:rPr>
              <a:t> los </a:t>
            </a:r>
            <a:r>
              <a:rPr lang="en-US" sz="1600" b="0" dirty="0" err="1">
                <a:solidFill>
                  <a:schemeClr val="tx2"/>
                </a:solidFill>
                <a:effectLst/>
                <a:latin typeface="Arial" panose="020B0604020202020204" pitchFamily="34" charset="0"/>
              </a:rPr>
              <a:t>grupos</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presentan</a:t>
            </a:r>
            <a:r>
              <a:rPr lang="en-US" sz="1600" b="0" dirty="0">
                <a:solidFill>
                  <a:schemeClr val="tx2"/>
                </a:solidFill>
                <a:effectLst/>
                <a:latin typeface="Arial" panose="020B0604020202020204" pitchFamily="34" charset="0"/>
              </a:rPr>
              <a:t> la </a:t>
            </a:r>
            <a:r>
              <a:rPr lang="en-US" sz="1600" b="0" dirty="0" err="1">
                <a:solidFill>
                  <a:schemeClr val="tx2"/>
                </a:solidFill>
                <a:effectLst/>
                <a:latin typeface="Arial" panose="020B0604020202020204" pitchFamily="34" charset="0"/>
              </a:rPr>
              <a:t>misma</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probabilidad</a:t>
            </a:r>
            <a:r>
              <a:rPr lang="en-US" sz="1600" b="0" dirty="0">
                <a:solidFill>
                  <a:schemeClr val="tx2"/>
                </a:solidFill>
                <a:effectLst/>
                <a:latin typeface="Arial" panose="020B0604020202020204" pitchFamily="34" charset="0"/>
              </a:rPr>
              <a:t> de ser </a:t>
            </a:r>
            <a:r>
              <a:rPr lang="en-US" sz="1600" b="0" dirty="0" err="1">
                <a:solidFill>
                  <a:schemeClr val="tx2"/>
                </a:solidFill>
                <a:effectLst/>
                <a:latin typeface="Arial" panose="020B0604020202020204" pitchFamily="34" charset="0"/>
              </a:rPr>
              <a:t>clasificados</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incorrectamente</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como</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positivos</a:t>
            </a:r>
            <a:r>
              <a:rPr lang="en-US" sz="1600" b="0" dirty="0">
                <a:solidFill>
                  <a:schemeClr val="tx2"/>
                </a:solidFill>
                <a:effectLst/>
                <a:latin typeface="Arial" panose="020B0604020202020204" pitchFamily="34" charset="0"/>
              </a:rPr>
              <a:t>.</a:t>
            </a:r>
          </a:p>
          <a:p>
            <a:pPr marL="342900" indent="-342900">
              <a:lnSpc>
                <a:spcPct val="107000"/>
              </a:lnSpc>
              <a:spcAft>
                <a:spcPts val="120"/>
              </a:spcAft>
              <a:buClr>
                <a:schemeClr val="bg1"/>
              </a:buClr>
              <a:buSzPct val="150000"/>
              <a:buFont typeface="Arial" panose="020B0604020202020204" pitchFamily="34" charset="0"/>
              <a:buChar char="•"/>
              <a:tabLst>
                <a:tab pos="457200" algn="l"/>
              </a:tabLst>
            </a:pPr>
            <a:endParaRPr lang="en-US" sz="1600" i="1" dirty="0">
              <a:solidFill>
                <a:schemeClr val="tx2"/>
              </a:solidFill>
              <a:latin typeface="Arial" panose="020B0604020202020204" pitchFamily="34" charset="0"/>
              <a:ea typeface="Times New Roman" panose="02020603050405020304" pitchFamily="18" charset="0"/>
              <a:cs typeface="Times New Roman" panose="02020603050405020304" pitchFamily="18" charset="0"/>
            </a:endParaRPr>
          </a:p>
          <a:p>
            <a:pPr marL="342900" indent="-342900">
              <a:lnSpc>
                <a:spcPct val="107000"/>
              </a:lnSpc>
              <a:spcAft>
                <a:spcPts val="120"/>
              </a:spcAft>
              <a:buClr>
                <a:schemeClr val="bg1"/>
              </a:buClr>
              <a:buSzPct val="150000"/>
              <a:buFont typeface="Arial" panose="020B0604020202020204" pitchFamily="34" charset="0"/>
              <a:buChar char="•"/>
              <a:tabLst>
                <a:tab pos="457200" algn="l"/>
              </a:tabLst>
            </a:pPr>
            <a:r>
              <a:rPr lang="en-US" sz="2000" b="1" i="1" dirty="0">
                <a:solidFill>
                  <a:schemeClr val="tx2"/>
                </a:solidFill>
                <a:latin typeface="Arial" panose="020B0604020202020204" pitchFamily="34" charset="0"/>
                <a:cs typeface="Times New Roman" panose="02020603050405020304" pitchFamily="18" charset="0"/>
              </a:rPr>
              <a:t>False negative error rate balance</a:t>
            </a:r>
            <a:r>
              <a:rPr lang="en-US" sz="1600" b="0" dirty="0">
                <a:solidFill>
                  <a:schemeClr val="bg1"/>
                </a:solidFill>
                <a:effectLst/>
                <a:latin typeface="Arial" panose="020B0604020202020204" pitchFamily="34" charset="0"/>
              </a:rPr>
              <a:t>, </a:t>
            </a:r>
            <a:r>
              <a:rPr lang="en-US" sz="1600" b="0" dirty="0" err="1">
                <a:solidFill>
                  <a:schemeClr val="bg1"/>
                </a:solidFill>
                <a:effectLst/>
                <a:latin typeface="Arial" panose="020B0604020202020204" pitchFamily="34" charset="0"/>
              </a:rPr>
              <a:t>también</a:t>
            </a:r>
            <a:r>
              <a:rPr lang="en-US" sz="1600" b="0" dirty="0">
                <a:solidFill>
                  <a:schemeClr val="bg1"/>
                </a:solidFill>
                <a:effectLst/>
                <a:latin typeface="Arial" panose="020B0604020202020204" pitchFamily="34" charset="0"/>
              </a:rPr>
              <a:t> </a:t>
            </a:r>
            <a:r>
              <a:rPr lang="en-US" sz="1600" b="0" dirty="0" err="1">
                <a:solidFill>
                  <a:schemeClr val="bg1"/>
                </a:solidFill>
                <a:effectLst/>
                <a:latin typeface="Arial" panose="020B0604020202020204" pitchFamily="34" charset="0"/>
              </a:rPr>
              <a:t>denominado</a:t>
            </a:r>
            <a:r>
              <a:rPr lang="en-US" sz="1600" b="0" dirty="0">
                <a:solidFill>
                  <a:schemeClr val="bg1"/>
                </a:solidFill>
                <a:effectLst/>
                <a:latin typeface="Arial" panose="020B0604020202020204" pitchFamily="34" charset="0"/>
              </a:rPr>
              <a:t> </a:t>
            </a:r>
            <a:r>
              <a:rPr lang="en-US" sz="1600" b="1" i="1" dirty="0">
                <a:solidFill>
                  <a:schemeClr val="bg1"/>
                </a:solidFill>
                <a:effectLst/>
                <a:latin typeface="Arial" panose="020B0604020202020204" pitchFamily="34" charset="0"/>
              </a:rPr>
              <a:t>equal opportunity</a:t>
            </a:r>
            <a:r>
              <a:rPr lang="en-US" sz="1600" b="0" i="1" dirty="0">
                <a:solidFill>
                  <a:srgbClr val="FFFF00"/>
                </a:solidFill>
                <a:effectLst/>
                <a:latin typeface="Arial" panose="020B0604020202020204" pitchFamily="34" charset="0"/>
              </a:rPr>
              <a:t>. </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Un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clasificador</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satisfice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esta</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definición</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si</a:t>
            </a:r>
            <a:r>
              <a:rPr lang="en-US" sz="16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 los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sujetos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de los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grupos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protegidos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y no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protegidos</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presentan</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el</a:t>
            </a:r>
            <a:r>
              <a:rPr lang="en-US" sz="1600" dirty="0">
                <a:solidFill>
                  <a:schemeClr val="tx2"/>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err="1">
                <a:solidFill>
                  <a:schemeClr val="tx2"/>
                </a:solidFill>
                <a:latin typeface="Arial" panose="020B0604020202020204" pitchFamily="34" charset="0"/>
                <a:ea typeface="Times New Roman" panose="02020603050405020304" pitchFamily="18" charset="0"/>
                <a:cs typeface="Times New Roman" panose="02020603050405020304" pitchFamily="18" charset="0"/>
              </a:rPr>
              <a:t>mismo</a:t>
            </a:r>
            <a:r>
              <a:rPr lang="en-US" sz="1600" b="0" dirty="0">
                <a:solidFill>
                  <a:schemeClr val="tx2"/>
                </a:solidFill>
                <a:effectLst/>
                <a:latin typeface="Arial" panose="020B0604020202020204" pitchFamily="34" charset="0"/>
              </a:rPr>
              <a:t> False Negative Rate (FNR), es </a:t>
            </a:r>
            <a:r>
              <a:rPr lang="en-US" sz="1600" b="0" dirty="0" err="1">
                <a:solidFill>
                  <a:schemeClr val="tx2"/>
                </a:solidFill>
                <a:effectLst/>
                <a:latin typeface="Arial" panose="020B0604020202020204" pitchFamily="34" charset="0"/>
              </a:rPr>
              <a:t>decir</a:t>
            </a:r>
            <a:r>
              <a:rPr lang="en-US" sz="1600" b="0" dirty="0">
                <a:solidFill>
                  <a:schemeClr val="tx2"/>
                </a:solidFill>
                <a:effectLst/>
                <a:latin typeface="Arial" panose="020B0604020202020204" pitchFamily="34" charset="0"/>
              </a:rPr>
              <a:t>, que los </a:t>
            </a:r>
            <a:r>
              <a:rPr lang="en-US" sz="1600" b="0" dirty="0" err="1">
                <a:solidFill>
                  <a:schemeClr val="tx2"/>
                </a:solidFill>
                <a:effectLst/>
                <a:latin typeface="Arial" panose="020B0604020202020204" pitchFamily="34" charset="0"/>
              </a:rPr>
              <a:t>sujetos</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positivos</a:t>
            </a:r>
            <a:r>
              <a:rPr lang="en-US" sz="1600" b="0" dirty="0">
                <a:solidFill>
                  <a:schemeClr val="tx2"/>
                </a:solidFill>
                <a:effectLst/>
                <a:latin typeface="Arial" panose="020B0604020202020204" pitchFamily="34" charset="0"/>
              </a:rPr>
              <a:t> de </a:t>
            </a:r>
            <a:r>
              <a:rPr lang="en-US" sz="1600" b="0" dirty="0" err="1">
                <a:solidFill>
                  <a:schemeClr val="tx2"/>
                </a:solidFill>
                <a:effectLst/>
                <a:latin typeface="Arial" panose="020B0604020202020204" pitchFamily="34" charset="0"/>
              </a:rPr>
              <a:t>todos</a:t>
            </a:r>
            <a:r>
              <a:rPr lang="en-US" sz="1600" b="0" dirty="0">
                <a:solidFill>
                  <a:schemeClr val="tx2"/>
                </a:solidFill>
                <a:effectLst/>
                <a:latin typeface="Arial" panose="020B0604020202020204" pitchFamily="34" charset="0"/>
              </a:rPr>
              <a:t> los </a:t>
            </a:r>
            <a:r>
              <a:rPr lang="en-US" sz="1600" b="0" dirty="0" err="1">
                <a:solidFill>
                  <a:schemeClr val="tx2"/>
                </a:solidFill>
                <a:effectLst/>
                <a:latin typeface="Arial" panose="020B0604020202020204" pitchFamily="34" charset="0"/>
              </a:rPr>
              <a:t>grupos</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presentan</a:t>
            </a:r>
            <a:r>
              <a:rPr lang="en-US" sz="1600" b="0" dirty="0">
                <a:solidFill>
                  <a:schemeClr val="tx2"/>
                </a:solidFill>
                <a:effectLst/>
                <a:latin typeface="Arial" panose="020B0604020202020204" pitchFamily="34" charset="0"/>
              </a:rPr>
              <a:t> la </a:t>
            </a:r>
            <a:r>
              <a:rPr lang="en-US" sz="1600" b="0" dirty="0" err="1">
                <a:solidFill>
                  <a:schemeClr val="tx2"/>
                </a:solidFill>
                <a:effectLst/>
                <a:latin typeface="Arial" panose="020B0604020202020204" pitchFamily="34" charset="0"/>
              </a:rPr>
              <a:t>misma</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probabilidad</a:t>
            </a:r>
            <a:r>
              <a:rPr lang="en-US" sz="1600" b="0" dirty="0">
                <a:solidFill>
                  <a:schemeClr val="tx2"/>
                </a:solidFill>
                <a:effectLst/>
                <a:latin typeface="Arial" panose="020B0604020202020204" pitchFamily="34" charset="0"/>
              </a:rPr>
              <a:t> de ser </a:t>
            </a:r>
            <a:r>
              <a:rPr lang="en-US" sz="1600" b="0" dirty="0" err="1">
                <a:solidFill>
                  <a:schemeClr val="tx2"/>
                </a:solidFill>
                <a:effectLst/>
                <a:latin typeface="Arial" panose="020B0604020202020204" pitchFamily="34" charset="0"/>
              </a:rPr>
              <a:t>clasificados</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incorrectamente</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como</a:t>
            </a:r>
            <a:r>
              <a:rPr lang="en-US" sz="1600" b="0" dirty="0">
                <a:solidFill>
                  <a:schemeClr val="tx2"/>
                </a:solidFill>
                <a:effectLst/>
                <a:latin typeface="Arial" panose="020B0604020202020204" pitchFamily="34" charset="0"/>
              </a:rPr>
              <a:t> </a:t>
            </a:r>
            <a:r>
              <a:rPr lang="en-US" sz="1600" b="0" dirty="0" err="1">
                <a:solidFill>
                  <a:schemeClr val="tx2"/>
                </a:solidFill>
                <a:effectLst/>
                <a:latin typeface="Arial" panose="020B0604020202020204" pitchFamily="34" charset="0"/>
              </a:rPr>
              <a:t>negativos</a:t>
            </a:r>
            <a:r>
              <a:rPr lang="en-US" sz="1600" b="0" dirty="0">
                <a:solidFill>
                  <a:schemeClr val="tx2"/>
                </a:solidFill>
                <a:effectLst/>
                <a:latin typeface="Arial" panose="020B0604020202020204" pitchFamily="34" charset="0"/>
              </a:rPr>
              <a:t>.</a:t>
            </a:r>
            <a:endParaRPr lang="en-US" sz="1600" i="1"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120"/>
              </a:spcAft>
              <a:buSzPts val="1000"/>
              <a:buFont typeface="Symbol" panose="05050102010706020507" pitchFamily="18" charset="2"/>
              <a:buChar char=""/>
              <a:tabLst>
                <a:tab pos="457200" algn="l"/>
              </a:tabLst>
            </a:pPr>
            <a:endParaRPr lang="en-US"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120"/>
              </a:spcAft>
              <a:buSzPts val="1000"/>
              <a:buFont typeface="Symbol" panose="05050102010706020507" pitchFamily="18" charset="2"/>
              <a:buChar char=""/>
              <a:tabLst>
                <a:tab pos="457200" algn="l"/>
              </a:tabLst>
            </a:pPr>
            <a:endParaRPr lang="es-E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ítulo 1">
            <a:extLst>
              <a:ext uri="{FF2B5EF4-FFF2-40B4-BE49-F238E27FC236}">
                <a16:creationId xmlns:a16="http://schemas.microsoft.com/office/drawing/2014/main" id="{86C999D6-4681-4896-90ED-14869077C406}"/>
              </a:ext>
            </a:extLst>
          </p:cNvPr>
          <p:cNvSpPr txBox="1">
            <a:spLocks/>
          </p:cNvSpPr>
          <p:nvPr/>
        </p:nvSpPr>
        <p:spPr>
          <a:xfrm>
            <a:off x="665001" y="213026"/>
            <a:ext cx="10515600" cy="108321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Testeo del modelo (</a:t>
            </a:r>
            <a:r>
              <a:rPr lang="es-ES" sz="3200" dirty="0" err="1">
                <a:solidFill>
                  <a:schemeClr val="bg1"/>
                </a:solidFill>
              </a:rPr>
              <a:t>Model</a:t>
            </a:r>
            <a:r>
              <a:rPr lang="es-ES" sz="3200" dirty="0">
                <a:solidFill>
                  <a:schemeClr val="bg1"/>
                </a:solidFill>
              </a:rPr>
              <a:t> </a:t>
            </a:r>
            <a:r>
              <a:rPr lang="es-ES" sz="3200" dirty="0" err="1">
                <a:solidFill>
                  <a:schemeClr val="bg1"/>
                </a:solidFill>
              </a:rPr>
              <a:t>testing</a:t>
            </a:r>
            <a:r>
              <a:rPr lang="es-ES" sz="3200" dirty="0">
                <a:solidFill>
                  <a:schemeClr val="bg1"/>
                </a:solidFill>
              </a:rPr>
              <a:t>)</a:t>
            </a:r>
          </a:p>
        </p:txBody>
      </p:sp>
      <p:sp>
        <p:nvSpPr>
          <p:cNvPr id="10" name="Título 1">
            <a:extLst>
              <a:ext uri="{FF2B5EF4-FFF2-40B4-BE49-F238E27FC236}">
                <a16:creationId xmlns:a16="http://schemas.microsoft.com/office/drawing/2014/main" id="{5F51AEDC-679D-43AE-BEE6-586F2AC1B9D3}"/>
              </a:ext>
            </a:extLst>
          </p:cNvPr>
          <p:cNvSpPr txBox="1">
            <a:spLocks/>
          </p:cNvSpPr>
          <p:nvPr/>
        </p:nvSpPr>
        <p:spPr>
          <a:xfrm>
            <a:off x="735995" y="761880"/>
            <a:ext cx="3128995"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s-ES" sz="2400" dirty="0">
                <a:solidFill>
                  <a:schemeClr val="bg1"/>
                </a:solidFill>
                <a:latin typeface="Calibri" panose="020F0502020204030204" pitchFamily="34" charset="0"/>
                <a:cs typeface="Calibri" panose="020F0502020204030204" pitchFamily="34" charset="0"/>
              </a:rPr>
              <a:t>MÉTRICAS DE EQUIDAD</a:t>
            </a:r>
          </a:p>
          <a:p>
            <a:pPr lvl="1"/>
            <a:endParaRPr lang="es-ES" sz="2400" dirty="0">
              <a:solidFill>
                <a:schemeClr val="bg1"/>
              </a:solidFill>
              <a:latin typeface="Calibri" panose="020F0502020204030204" pitchFamily="34" charset="0"/>
              <a:cs typeface="Calibri" panose="020F0502020204030204" pitchFamily="34" charset="0"/>
            </a:endParaRPr>
          </a:p>
          <a:p>
            <a:pPr lvl="1"/>
            <a:endParaRPr lang="es-ES" sz="2400" dirty="0">
              <a:solidFill>
                <a:schemeClr val="bg1"/>
              </a:solidFill>
              <a:latin typeface="Calibri" panose="020F0502020204030204" pitchFamily="34" charset="0"/>
              <a:cs typeface="Calibri" panose="020F0502020204030204" pitchFamily="34" charset="0"/>
            </a:endParaRPr>
          </a:p>
          <a:p>
            <a:pPr lvl="1"/>
            <a:endParaRPr lang="es-ES" sz="2400" dirty="0">
              <a:solidFill>
                <a:schemeClr val="bg1"/>
              </a:solidFill>
              <a:latin typeface="Calibri" panose="020F0502020204030204" pitchFamily="34" charset="0"/>
              <a:cs typeface="Calibri" panose="020F0502020204030204" pitchFamily="34" charset="0"/>
            </a:endParaRPr>
          </a:p>
        </p:txBody>
      </p:sp>
      <p:sp>
        <p:nvSpPr>
          <p:cNvPr id="11" name="CuadroTexto 10">
            <a:extLst>
              <a:ext uri="{FF2B5EF4-FFF2-40B4-BE49-F238E27FC236}">
                <a16:creationId xmlns:a16="http://schemas.microsoft.com/office/drawing/2014/main" id="{6BDCB6F8-7110-4504-B35D-4977C2253F7D}"/>
              </a:ext>
            </a:extLst>
          </p:cNvPr>
          <p:cNvSpPr txBox="1"/>
          <p:nvPr/>
        </p:nvSpPr>
        <p:spPr>
          <a:xfrm>
            <a:off x="7487238" y="6343166"/>
            <a:ext cx="4704762" cy="2265941"/>
          </a:xfrm>
          <a:prstGeom prst="rect">
            <a:avLst/>
          </a:prstGeom>
          <a:noFill/>
        </p:spPr>
        <p:txBody>
          <a:bodyPr wrap="square">
            <a:spAutoFit/>
          </a:bodyPr>
          <a:lstStyle/>
          <a:p>
            <a:pPr marL="342900" indent="-342900" algn="r">
              <a:lnSpc>
                <a:spcPct val="107000"/>
              </a:lnSpc>
              <a:spcAft>
                <a:spcPts val="120"/>
              </a:spcAft>
              <a:buSzPts val="1000"/>
              <a:buFont typeface="Symbol" panose="05050102010706020507" pitchFamily="18" charset="2"/>
              <a:buChar char=""/>
              <a:tabLst>
                <a:tab pos="457200" algn="l"/>
              </a:tabLst>
            </a:pPr>
            <a:r>
              <a:rPr lang="es-ES" sz="1200" dirty="0">
                <a:solidFill>
                  <a:schemeClr val="bg1"/>
                </a:solidFill>
                <a:hlinkClick r:id="rId2"/>
              </a:rPr>
              <a:t>https://en.wikipedia.org/wiki/Fairness_(machine_learning)</a:t>
            </a:r>
            <a:endParaRPr lang="es-ES" sz="1200" dirty="0">
              <a:solidFill>
                <a:schemeClr val="bg1"/>
              </a:solidFill>
              <a:hlinkClick r:id="rId3"/>
            </a:endParaRPr>
          </a:p>
          <a:p>
            <a:pPr marL="342900" indent="-342900" algn="r">
              <a:lnSpc>
                <a:spcPct val="107000"/>
              </a:lnSpc>
              <a:spcAft>
                <a:spcPts val="120"/>
              </a:spcAft>
              <a:buSzPts val="1000"/>
              <a:buFont typeface="Symbol" panose="05050102010706020507" pitchFamily="18" charset="2"/>
              <a:buChar char=""/>
              <a:tabLst>
                <a:tab pos="457200" algn="l"/>
              </a:tabLst>
            </a:pPr>
            <a:r>
              <a:rPr lang="es-ES" sz="1200" dirty="0">
                <a:solidFill>
                  <a:schemeClr val="bg1"/>
                </a:solidFill>
                <a:hlinkClick r:id="rId4"/>
              </a:rPr>
              <a:t>https://www.persistent.com/blogs/fairness-in-ai-systems/</a:t>
            </a:r>
            <a:endParaRPr lang="es-ES" sz="1200" dirty="0">
              <a:solidFill>
                <a:schemeClr val="bg1"/>
              </a:solidFill>
            </a:endParaRPr>
          </a:p>
          <a:p>
            <a:pPr marL="342900" indent="-342900" algn="r">
              <a:lnSpc>
                <a:spcPct val="107000"/>
              </a:lnSpc>
              <a:spcAft>
                <a:spcPts val="120"/>
              </a:spcAft>
              <a:buSzPts val="1000"/>
              <a:buFont typeface="Symbol" panose="05050102010706020507" pitchFamily="18" charset="2"/>
              <a:buChar char=""/>
              <a:tabLst>
                <a:tab pos="457200" algn="l"/>
              </a:tabLst>
            </a:pPr>
            <a:endParaRPr lang="es-ES" sz="1200" dirty="0">
              <a:solidFill>
                <a:schemeClr val="bg1"/>
              </a:solidFill>
            </a:endParaRPr>
          </a:p>
          <a:p>
            <a:pPr marL="342900" indent="-342900" algn="r">
              <a:lnSpc>
                <a:spcPct val="107000"/>
              </a:lnSpc>
              <a:spcAft>
                <a:spcPts val="120"/>
              </a:spcAft>
              <a:buSzPts val="1000"/>
              <a:buFont typeface="Symbol" panose="05050102010706020507" pitchFamily="18" charset="2"/>
              <a:buChar char=""/>
              <a:tabLst>
                <a:tab pos="457200" algn="l"/>
              </a:tabLst>
            </a:pPr>
            <a:endParaRPr lang="es-ES" sz="1200" dirty="0">
              <a:solidFill>
                <a:schemeClr val="bg1"/>
              </a:solidFill>
            </a:endParaRPr>
          </a:p>
          <a:p>
            <a:pPr marL="342900" lvl="0" indent="-342900" algn="r">
              <a:lnSpc>
                <a:spcPct val="107000"/>
              </a:lnSpc>
              <a:spcAft>
                <a:spcPts val="120"/>
              </a:spcAft>
              <a:buSzPts val="1000"/>
              <a:buFont typeface="Symbol" panose="05050102010706020507" pitchFamily="18" charset="2"/>
              <a:buChar char=""/>
              <a:tabLst>
                <a:tab pos="457200" algn="l"/>
              </a:tabLst>
            </a:pPr>
            <a:endParaRPr lang="en-US"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120"/>
              </a:spcAft>
              <a:buSzPts val="1000"/>
              <a:buFont typeface="Symbol" panose="05050102010706020507" pitchFamily="18" charset="2"/>
              <a:buChar char=""/>
              <a:tabLst>
                <a:tab pos="457200" algn="l"/>
              </a:tabLst>
            </a:pPr>
            <a:endParaRPr lang="en-US" sz="200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120"/>
              </a:spcAft>
              <a:buSzPts val="1000"/>
              <a:buFont typeface="Symbol" panose="05050102010706020507" pitchFamily="18" charset="2"/>
              <a:buChar char=""/>
              <a:tabLst>
                <a:tab pos="457200" algn="l"/>
              </a:tabLst>
            </a:pPr>
            <a:endParaRPr lang="en-US"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r">
              <a:lnSpc>
                <a:spcPct val="107000"/>
              </a:lnSpc>
              <a:spcAft>
                <a:spcPts val="120"/>
              </a:spcAft>
              <a:buSzPts val="1000"/>
              <a:buFont typeface="Symbol" panose="05050102010706020507" pitchFamily="18" charset="2"/>
              <a:buChar char=""/>
              <a:tabLst>
                <a:tab pos="457200" algn="l"/>
              </a:tabLst>
            </a:pPr>
            <a:endParaRPr lang="en-US" sz="2000"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5A693F03-F52F-4ABE-8DBE-E7E06596E62F}"/>
              </a:ext>
            </a:extLst>
          </p:cNvPr>
          <p:cNvSpPr txBox="1"/>
          <p:nvPr/>
        </p:nvSpPr>
        <p:spPr>
          <a:xfrm>
            <a:off x="700703" y="1398752"/>
            <a:ext cx="10083560" cy="861774"/>
          </a:xfrm>
          <a:prstGeom prst="rect">
            <a:avLst/>
          </a:prstGeom>
          <a:noFill/>
        </p:spPr>
        <p:txBody>
          <a:bodyPr wrap="square">
            <a:spAutoFit/>
          </a:bodyPr>
          <a:lstStyle/>
          <a:p>
            <a:r>
              <a:rPr lang="es-ES" sz="1800" dirty="0">
                <a:solidFill>
                  <a:schemeClr val="bg1"/>
                </a:solidFill>
              </a:rPr>
              <a:t>La idea detrás de las métricas de equidad es verificar que las métricas de rendimiento del modelo arrojan resultados similares para los diferentes grupos de población que componen la muestra.</a:t>
            </a:r>
          </a:p>
          <a:p>
            <a:endParaRPr lang="es-ES" dirty="0">
              <a:solidFill>
                <a:schemeClr val="bg1"/>
              </a:solidFill>
            </a:endParaRPr>
          </a:p>
        </p:txBody>
      </p:sp>
    </p:spTree>
    <p:extLst>
      <p:ext uri="{BB962C8B-B14F-4D97-AF65-F5344CB8AC3E}">
        <p14:creationId xmlns:p14="http://schemas.microsoft.com/office/powerpoint/2010/main" val="4019419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adroTexto 10">
            <a:extLst>
              <a:ext uri="{FF2B5EF4-FFF2-40B4-BE49-F238E27FC236}">
                <a16:creationId xmlns:a16="http://schemas.microsoft.com/office/drawing/2014/main" id="{5E7534CC-C74A-4E50-97AE-445B0055435D}"/>
              </a:ext>
            </a:extLst>
          </p:cNvPr>
          <p:cNvSpPr txBox="1"/>
          <p:nvPr/>
        </p:nvSpPr>
        <p:spPr>
          <a:xfrm>
            <a:off x="1153123" y="461872"/>
            <a:ext cx="9605553" cy="431675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ct val="107000"/>
              </a:lnSpc>
              <a:spcAft>
                <a:spcPts val="800"/>
              </a:spcAft>
            </a:pPr>
            <a:r>
              <a:rPr lang="es-ES" sz="2400" dirty="0">
                <a:solidFill>
                  <a:schemeClr val="bg1"/>
                </a:solidFill>
                <a:latin typeface="Calibri" panose="020F0502020204030204" pitchFamily="34" charset="0"/>
                <a:cs typeface="Times New Roman" panose="02020603050405020304" pitchFamily="18" charset="0"/>
              </a:rPr>
              <a:t>Incompetencia, discriminación, injusticia…</a:t>
            </a:r>
          </a:p>
          <a:p>
            <a:pPr algn="ctr">
              <a:lnSpc>
                <a:spcPct val="107000"/>
              </a:lnSpc>
              <a:spcAft>
                <a:spcPts val="800"/>
              </a:spcAft>
            </a:pPr>
            <a:endParaRPr lang="es-ES" sz="2400" dirty="0">
              <a:solidFill>
                <a:schemeClr val="bg1"/>
              </a:solidFill>
              <a:latin typeface="Calibri" panose="020F0502020204030204" pitchFamily="34" charset="0"/>
              <a:cs typeface="Times New Roman" panose="02020603050405020304" pitchFamily="18" charset="0"/>
            </a:endParaRPr>
          </a:p>
          <a:p>
            <a:pPr algn="ctr">
              <a:lnSpc>
                <a:spcPct val="107000"/>
              </a:lnSpc>
              <a:spcAft>
                <a:spcPts val="800"/>
              </a:spcAft>
            </a:pPr>
            <a:r>
              <a:rPr lang="es-ES" sz="4800" dirty="0">
                <a:solidFill>
                  <a:srgbClr val="FF0000"/>
                </a:solidFill>
                <a:latin typeface="Calibri" panose="020F0502020204030204" pitchFamily="34" charset="0"/>
                <a:cs typeface="Times New Roman" panose="02020603050405020304" pitchFamily="18" charset="0"/>
              </a:rPr>
              <a:t>¿Nada nuevo bajo el sol?</a:t>
            </a:r>
            <a:endParaRPr lang="es-ES" sz="4800" dirty="0">
              <a:solidFill>
                <a:schemeClr val="bg1"/>
              </a:solidFill>
              <a:latin typeface="Calibri" panose="020F0502020204030204" pitchFamily="34" charset="0"/>
              <a:cs typeface="Times New Roman" panose="02020603050405020304" pitchFamily="18" charset="0"/>
            </a:endParaRPr>
          </a:p>
          <a:p>
            <a:pPr algn="ctr">
              <a:lnSpc>
                <a:spcPct val="107000"/>
              </a:lnSpc>
              <a:spcAft>
                <a:spcPts val="800"/>
              </a:spcAft>
            </a:pPr>
            <a:r>
              <a:rPr lang="es-ES" sz="4800" dirty="0">
                <a:solidFill>
                  <a:srgbClr val="FF0000"/>
                </a:solidFill>
                <a:latin typeface="Calibri" panose="020F0502020204030204" pitchFamily="34" charset="0"/>
                <a:cs typeface="Times New Roman" panose="02020603050405020304" pitchFamily="18" charset="0"/>
              </a:rPr>
              <a:t>¿Qué nos estamos jugando con el uso [bien intencionado] de machine learning? </a:t>
            </a:r>
          </a:p>
        </p:txBody>
      </p:sp>
    </p:spTree>
    <p:extLst>
      <p:ext uri="{BB962C8B-B14F-4D97-AF65-F5344CB8AC3E}">
        <p14:creationId xmlns:p14="http://schemas.microsoft.com/office/powerpoint/2010/main" val="2270723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F901F62-7D50-420D-9F0E-88BBD15E6B06}"/>
              </a:ext>
            </a:extLst>
          </p:cNvPr>
          <p:cNvSpPr txBox="1"/>
          <p:nvPr/>
        </p:nvSpPr>
        <p:spPr>
          <a:xfrm>
            <a:off x="3583709" y="6405890"/>
            <a:ext cx="4184072" cy="523220"/>
          </a:xfrm>
          <a:prstGeom prst="rect">
            <a:avLst/>
          </a:prstGeom>
          <a:noFill/>
        </p:spPr>
        <p:txBody>
          <a:bodyPr wrap="square">
            <a:spAutoFit/>
          </a:bodyPr>
          <a:lstStyle/>
          <a:p>
            <a:r>
              <a:rPr lang="es-ES" dirty="0">
                <a:solidFill>
                  <a:schemeClr val="bg1"/>
                </a:solidFill>
                <a:hlinkClick r:id="rId3"/>
              </a:rPr>
              <a:t>http://aequitas.dssg.io/static/images/metrictree.png</a:t>
            </a:r>
            <a:endParaRPr lang="es-ES" dirty="0">
              <a:solidFill>
                <a:schemeClr val="bg1"/>
              </a:solidFill>
            </a:endParaRPr>
          </a:p>
          <a:p>
            <a:endParaRPr lang="es-ES" dirty="0">
              <a:solidFill>
                <a:schemeClr val="bg1"/>
              </a:solidFill>
            </a:endParaRPr>
          </a:p>
        </p:txBody>
      </p:sp>
      <p:pic>
        <p:nvPicPr>
          <p:cNvPr id="3" name="Imagen 2">
            <a:extLst>
              <a:ext uri="{FF2B5EF4-FFF2-40B4-BE49-F238E27FC236}">
                <a16:creationId xmlns:a16="http://schemas.microsoft.com/office/drawing/2014/main" id="{B30D7876-BCC0-4A83-934C-5DC1C870629B}"/>
              </a:ext>
            </a:extLst>
          </p:cNvPr>
          <p:cNvPicPr>
            <a:picLocks noChangeAspect="1"/>
          </p:cNvPicPr>
          <p:nvPr/>
        </p:nvPicPr>
        <p:blipFill>
          <a:blip r:embed="rId4"/>
          <a:stretch>
            <a:fillRect/>
          </a:stretch>
        </p:blipFill>
        <p:spPr>
          <a:xfrm>
            <a:off x="812324" y="58361"/>
            <a:ext cx="10812317" cy="6347529"/>
          </a:xfrm>
          <a:prstGeom prst="rect">
            <a:avLst/>
          </a:prstGeom>
        </p:spPr>
      </p:pic>
    </p:spTree>
    <p:extLst>
      <p:ext uri="{BB962C8B-B14F-4D97-AF65-F5344CB8AC3E}">
        <p14:creationId xmlns:p14="http://schemas.microsoft.com/office/powerpoint/2010/main" val="3141301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7BB176-6F45-4E3B-BB0B-03B795899DF6}"/>
              </a:ext>
            </a:extLst>
          </p:cNvPr>
          <p:cNvSpPr txBox="1"/>
          <p:nvPr/>
        </p:nvSpPr>
        <p:spPr>
          <a:xfrm>
            <a:off x="3048000" y="2994378"/>
            <a:ext cx="6096000" cy="772263"/>
          </a:xfrm>
          <a:prstGeom prst="rect">
            <a:avLst/>
          </a:prstGeom>
          <a:noFill/>
        </p:spPr>
        <p:txBody>
          <a:bodyPr wrap="square">
            <a:spAutoFit/>
          </a:bodyPr>
          <a:lstStyle/>
          <a:p>
            <a:pPr marL="342900" lvl="0" indent="-342900">
              <a:lnSpc>
                <a:spcPct val="107000"/>
              </a:lnSpc>
              <a:spcAft>
                <a:spcPts val="120"/>
              </a:spcAft>
              <a:buSzPts val="1000"/>
              <a:buFont typeface="Symbol" panose="05050102010706020507" pitchFamily="18" charset="2"/>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Predictive parity</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also referred to as </a:t>
            </a: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outcome test</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 classifier satisfies this definition if the subjects in the protected and unprotected groups have equal PPV. </a:t>
            </a: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ítulo 1">
            <a:extLst>
              <a:ext uri="{FF2B5EF4-FFF2-40B4-BE49-F238E27FC236}">
                <a16:creationId xmlns:a16="http://schemas.microsoft.com/office/drawing/2014/main" id="{86C999D6-4681-4896-90ED-14869077C406}"/>
              </a:ext>
            </a:extLst>
          </p:cNvPr>
          <p:cNvSpPr txBox="1">
            <a:spLocks/>
          </p:cNvSpPr>
          <p:nvPr/>
        </p:nvSpPr>
        <p:spPr>
          <a:xfrm>
            <a:off x="665001" y="213026"/>
            <a:ext cx="10515600" cy="108321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Testeo del modelo (</a:t>
            </a:r>
            <a:r>
              <a:rPr lang="es-ES" sz="3200" dirty="0" err="1">
                <a:solidFill>
                  <a:schemeClr val="bg1"/>
                </a:solidFill>
              </a:rPr>
              <a:t>Model</a:t>
            </a:r>
            <a:r>
              <a:rPr lang="es-ES" sz="3200" dirty="0">
                <a:solidFill>
                  <a:schemeClr val="bg1"/>
                </a:solidFill>
              </a:rPr>
              <a:t> </a:t>
            </a:r>
            <a:r>
              <a:rPr lang="es-ES" sz="3200" dirty="0" err="1">
                <a:solidFill>
                  <a:schemeClr val="bg1"/>
                </a:solidFill>
              </a:rPr>
              <a:t>testing</a:t>
            </a:r>
            <a:r>
              <a:rPr lang="es-ES" sz="3200" dirty="0">
                <a:solidFill>
                  <a:schemeClr val="bg1"/>
                </a:solidFill>
              </a:rPr>
              <a:t>)</a:t>
            </a:r>
          </a:p>
        </p:txBody>
      </p:sp>
      <p:sp>
        <p:nvSpPr>
          <p:cNvPr id="10" name="Título 1">
            <a:extLst>
              <a:ext uri="{FF2B5EF4-FFF2-40B4-BE49-F238E27FC236}">
                <a16:creationId xmlns:a16="http://schemas.microsoft.com/office/drawing/2014/main" id="{5F51AEDC-679D-43AE-BEE6-586F2AC1B9D3}"/>
              </a:ext>
            </a:extLst>
          </p:cNvPr>
          <p:cNvSpPr txBox="1">
            <a:spLocks/>
          </p:cNvSpPr>
          <p:nvPr/>
        </p:nvSpPr>
        <p:spPr>
          <a:xfrm>
            <a:off x="735995" y="761880"/>
            <a:ext cx="3128995"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s-ES" sz="2400" dirty="0">
                <a:solidFill>
                  <a:schemeClr val="bg1"/>
                </a:solidFill>
                <a:latin typeface="Calibri" panose="020F0502020204030204" pitchFamily="34" charset="0"/>
                <a:cs typeface="Calibri" panose="020F0502020204030204" pitchFamily="34" charset="0"/>
              </a:rPr>
              <a:t>MÉTRICAS DE EQUIDAD</a:t>
            </a:r>
          </a:p>
          <a:p>
            <a:pPr lvl="1"/>
            <a:endParaRPr lang="es-ES" sz="2400" dirty="0">
              <a:solidFill>
                <a:schemeClr val="bg1"/>
              </a:solidFill>
              <a:latin typeface="Calibri" panose="020F0502020204030204" pitchFamily="34" charset="0"/>
              <a:cs typeface="Calibri" panose="020F0502020204030204" pitchFamily="34" charset="0"/>
            </a:endParaRPr>
          </a:p>
          <a:p>
            <a:pPr lvl="1"/>
            <a:endParaRPr lang="es-ES" sz="2400" dirty="0">
              <a:solidFill>
                <a:schemeClr val="bg1"/>
              </a:solidFill>
              <a:latin typeface="Calibri" panose="020F0502020204030204" pitchFamily="34" charset="0"/>
              <a:cs typeface="Calibri" panose="020F0502020204030204" pitchFamily="34" charset="0"/>
            </a:endParaRPr>
          </a:p>
          <a:p>
            <a:pPr lvl="1"/>
            <a:endParaRPr lang="es-ES" sz="2400" dirty="0">
              <a:solidFill>
                <a:schemeClr val="bg1"/>
              </a:solidFill>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B63CE6DF-482D-4D26-B82F-3AE4A03C22B8}"/>
              </a:ext>
            </a:extLst>
          </p:cNvPr>
          <p:cNvSpPr txBox="1"/>
          <p:nvPr/>
        </p:nvSpPr>
        <p:spPr>
          <a:xfrm>
            <a:off x="665001" y="1742336"/>
            <a:ext cx="10269416" cy="2687915"/>
          </a:xfrm>
          <a:prstGeom prst="rect">
            <a:avLst/>
          </a:prstGeom>
          <a:solidFill>
            <a:schemeClr val="dk1">
              <a:alpha val="7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lvl="3" indent="0">
              <a:lnSpc>
                <a:spcPct val="100000"/>
              </a:lnSpc>
              <a:spcBef>
                <a:spcPts val="1000"/>
              </a:spcBef>
              <a:buClr>
                <a:schemeClr val="bg1"/>
              </a:buClr>
            </a:pPr>
            <a:r>
              <a:rPr lang="en-US" sz="3200" b="1" kern="1200" dirty="0">
                <a:solidFill>
                  <a:schemeClr val="bg1"/>
                </a:solidFill>
                <a:latin typeface="Calibri" panose="020F0502020204030204" pitchFamily="34" charset="0"/>
                <a:ea typeface="+mn-ea"/>
                <a:cs typeface="Calibri" panose="020F0502020204030204" pitchFamily="34" charset="0"/>
              </a:rPr>
              <a:t>Pero…hay un </a:t>
            </a:r>
            <a:r>
              <a:rPr lang="en-US" sz="3200" b="1" kern="1200" dirty="0" err="1">
                <a:solidFill>
                  <a:schemeClr val="bg1"/>
                </a:solidFill>
                <a:latin typeface="Calibri" panose="020F0502020204030204" pitchFamily="34" charset="0"/>
                <a:ea typeface="+mn-ea"/>
                <a:cs typeface="Calibri" panose="020F0502020204030204" pitchFamily="34" charset="0"/>
              </a:rPr>
              <a:t>problema</a:t>
            </a:r>
            <a:r>
              <a:rPr lang="en-US" sz="3200" b="1" kern="1200" dirty="0">
                <a:solidFill>
                  <a:schemeClr val="bg1"/>
                </a:solidFill>
                <a:latin typeface="Calibri" panose="020F0502020204030204" pitchFamily="34" charset="0"/>
                <a:cs typeface="Calibri" panose="020F0502020204030204" pitchFamily="34" charset="0"/>
              </a:rPr>
              <a:t>…</a:t>
            </a:r>
            <a:endParaRPr lang="en-US" sz="6000" b="1" kern="1200" dirty="0">
              <a:solidFill>
                <a:schemeClr val="bg1"/>
              </a:solidFill>
              <a:latin typeface="Calibri" panose="020F0502020204030204" pitchFamily="34" charset="0"/>
              <a:cs typeface="Calibri" panose="020F0502020204030204" pitchFamily="34" charset="0"/>
            </a:endParaRPr>
          </a:p>
          <a:p>
            <a:pPr marL="0" lvl="3" indent="0">
              <a:lnSpc>
                <a:spcPct val="100000"/>
              </a:lnSpc>
              <a:spcBef>
                <a:spcPts val="1000"/>
              </a:spcBef>
              <a:buClr>
                <a:schemeClr val="bg1"/>
              </a:buClr>
            </a:pPr>
            <a:r>
              <a:rPr lang="en-US" sz="3000" kern="1200" dirty="0">
                <a:solidFill>
                  <a:schemeClr val="bg1"/>
                </a:solidFill>
                <a:latin typeface="Calibri" panose="020F0502020204030204" pitchFamily="34" charset="0"/>
                <a:ea typeface="+mn-ea"/>
                <a:cs typeface="Calibri" panose="020F0502020204030204" pitchFamily="34" charset="0"/>
              </a:rPr>
              <a:t>Para </a:t>
            </a:r>
            <a:r>
              <a:rPr lang="en-US" sz="3000" kern="1200" dirty="0" err="1">
                <a:solidFill>
                  <a:schemeClr val="bg1"/>
                </a:solidFill>
                <a:latin typeface="Calibri" panose="020F0502020204030204" pitchFamily="34" charset="0"/>
                <a:ea typeface="+mn-ea"/>
                <a:cs typeface="Calibri" panose="020F0502020204030204" pitchFamily="34" charset="0"/>
              </a:rPr>
              <a:t>poder</a:t>
            </a:r>
            <a:r>
              <a:rPr lang="en-US" sz="3000" kern="1200" dirty="0">
                <a:solidFill>
                  <a:schemeClr val="bg1"/>
                </a:solidFill>
                <a:latin typeface="Calibri" panose="020F0502020204030204" pitchFamily="34" charset="0"/>
                <a:ea typeface="+mn-ea"/>
                <a:cs typeface="Calibri" panose="020F0502020204030204" pitchFamily="34" charset="0"/>
              </a:rPr>
              <a:t> </a:t>
            </a:r>
            <a:r>
              <a:rPr lang="en-US" sz="3000" kern="1200" dirty="0" err="1">
                <a:solidFill>
                  <a:schemeClr val="bg1"/>
                </a:solidFill>
                <a:latin typeface="Calibri" panose="020F0502020204030204" pitchFamily="34" charset="0"/>
                <a:ea typeface="+mn-ea"/>
                <a:cs typeface="Calibri" panose="020F0502020204030204" pitchFamily="34" charset="0"/>
              </a:rPr>
              <a:t>evaluar</a:t>
            </a:r>
            <a:r>
              <a:rPr lang="en-US" sz="3000" kern="1200" dirty="0">
                <a:solidFill>
                  <a:schemeClr val="bg1"/>
                </a:solidFill>
                <a:latin typeface="Calibri" panose="020F0502020204030204" pitchFamily="34" charset="0"/>
                <a:ea typeface="+mn-ea"/>
                <a:cs typeface="Calibri" panose="020F0502020204030204" pitchFamily="34" charset="0"/>
              </a:rPr>
              <a:t> </a:t>
            </a:r>
            <a:r>
              <a:rPr lang="en-US" sz="3000" kern="1200" dirty="0" err="1">
                <a:solidFill>
                  <a:schemeClr val="bg1"/>
                </a:solidFill>
                <a:latin typeface="Calibri" panose="020F0502020204030204" pitchFamily="34" charset="0"/>
                <a:ea typeface="+mn-ea"/>
                <a:cs typeface="Calibri" panose="020F0502020204030204" pitchFamily="34" charset="0"/>
              </a:rPr>
              <a:t>si</a:t>
            </a:r>
            <a:r>
              <a:rPr lang="en-US" sz="3000" kern="1200" dirty="0">
                <a:solidFill>
                  <a:schemeClr val="bg1"/>
                </a:solidFill>
                <a:latin typeface="Calibri" panose="020F0502020204030204" pitchFamily="34" charset="0"/>
                <a:ea typeface="+mn-ea"/>
                <a:cs typeface="Calibri" panose="020F0502020204030204" pitchFamily="34" charset="0"/>
              </a:rPr>
              <a:t> los </a:t>
            </a:r>
            <a:r>
              <a:rPr lang="en-US" sz="3000" kern="1200" dirty="0" err="1">
                <a:solidFill>
                  <a:schemeClr val="bg1"/>
                </a:solidFill>
                <a:latin typeface="Calibri" panose="020F0502020204030204" pitchFamily="34" charset="0"/>
                <a:ea typeface="+mn-ea"/>
                <a:cs typeface="Calibri" panose="020F0502020204030204" pitchFamily="34" charset="0"/>
              </a:rPr>
              <a:t>modelos</a:t>
            </a:r>
            <a:r>
              <a:rPr lang="en-US" sz="3000" kern="1200" dirty="0">
                <a:solidFill>
                  <a:schemeClr val="bg1"/>
                </a:solidFill>
                <a:latin typeface="Calibri" panose="020F0502020204030204" pitchFamily="34" charset="0"/>
                <a:ea typeface="+mn-ea"/>
                <a:cs typeface="Calibri" panose="020F0502020204030204" pitchFamily="34" charset="0"/>
              </a:rPr>
              <a:t> </a:t>
            </a:r>
            <a:r>
              <a:rPr lang="en-US" sz="3000" kern="1200" dirty="0" err="1">
                <a:solidFill>
                  <a:schemeClr val="bg1"/>
                </a:solidFill>
                <a:latin typeface="Calibri" panose="020F0502020204030204" pitchFamily="34" charset="0"/>
                <a:ea typeface="+mn-ea"/>
                <a:cs typeface="Calibri" panose="020F0502020204030204" pitchFamily="34" charset="0"/>
              </a:rPr>
              <a:t>están</a:t>
            </a:r>
            <a:r>
              <a:rPr lang="en-US" sz="3000" kern="1200" dirty="0">
                <a:solidFill>
                  <a:schemeClr val="bg1"/>
                </a:solidFill>
                <a:latin typeface="Calibri" panose="020F0502020204030204" pitchFamily="34" charset="0"/>
                <a:ea typeface="+mn-ea"/>
                <a:cs typeface="Calibri" panose="020F0502020204030204" pitchFamily="34" charset="0"/>
              </a:rPr>
              <a:t> o no </a:t>
            </a:r>
            <a:r>
              <a:rPr lang="en-US" sz="3000" kern="1200" dirty="0" err="1">
                <a:solidFill>
                  <a:schemeClr val="bg1"/>
                </a:solidFill>
                <a:latin typeface="Calibri" panose="020F0502020204030204" pitchFamily="34" charset="0"/>
                <a:ea typeface="+mn-ea"/>
                <a:cs typeface="Calibri" panose="020F0502020204030204" pitchFamily="34" charset="0"/>
              </a:rPr>
              <a:t>sesgados</a:t>
            </a:r>
            <a:r>
              <a:rPr lang="en-US" sz="3000" kern="1200" dirty="0">
                <a:solidFill>
                  <a:schemeClr val="bg1"/>
                </a:solidFill>
                <a:latin typeface="Calibri" panose="020F0502020204030204" pitchFamily="34" charset="0"/>
                <a:ea typeface="+mn-ea"/>
                <a:cs typeface="Calibri" panose="020F0502020204030204" pitchFamily="34" charset="0"/>
              </a:rPr>
              <a:t> </a:t>
            </a:r>
            <a:r>
              <a:rPr lang="en-US" sz="3000" kern="1200" dirty="0" err="1">
                <a:solidFill>
                  <a:schemeClr val="bg1"/>
                </a:solidFill>
                <a:latin typeface="Calibri" panose="020F0502020204030204" pitchFamily="34" charset="0"/>
                <a:ea typeface="+mn-ea"/>
                <a:cs typeface="Calibri" panose="020F0502020204030204" pitchFamily="34" charset="0"/>
              </a:rPr>
              <a:t>necesitamos</a:t>
            </a:r>
            <a:r>
              <a:rPr lang="en-US" sz="3000" kern="1200" dirty="0">
                <a:solidFill>
                  <a:schemeClr val="bg1"/>
                </a:solidFill>
                <a:latin typeface="Calibri" panose="020F0502020204030204" pitchFamily="34" charset="0"/>
                <a:ea typeface="+mn-ea"/>
                <a:cs typeface="Calibri" panose="020F0502020204030204" pitchFamily="34" charset="0"/>
              </a:rPr>
              <a:t> </a:t>
            </a:r>
            <a:r>
              <a:rPr lang="en-US" sz="3000" b="1" kern="1200" dirty="0">
                <a:solidFill>
                  <a:schemeClr val="bg1"/>
                </a:solidFill>
                <a:latin typeface="Calibri" panose="020F0502020204030204" pitchFamily="34" charset="0"/>
                <a:ea typeface="+mn-ea"/>
                <a:cs typeface="Calibri" panose="020F0502020204030204" pitchFamily="34" charset="0"/>
              </a:rPr>
              <a:t>MEDIR </a:t>
            </a:r>
            <a:r>
              <a:rPr lang="en-US" sz="3000" kern="1200" dirty="0" err="1">
                <a:solidFill>
                  <a:schemeClr val="bg1"/>
                </a:solidFill>
                <a:latin typeface="Calibri" panose="020F0502020204030204" pitchFamily="34" charset="0"/>
                <a:ea typeface="+mn-ea"/>
                <a:cs typeface="Calibri" panose="020F0502020204030204" pitchFamily="34" charset="0"/>
              </a:rPr>
              <a:t>su</a:t>
            </a:r>
            <a:r>
              <a:rPr lang="en-US" sz="3000" kern="1200" dirty="0">
                <a:solidFill>
                  <a:schemeClr val="bg1"/>
                </a:solidFill>
                <a:latin typeface="Calibri" panose="020F0502020204030204" pitchFamily="34" charset="0"/>
                <a:ea typeface="+mn-ea"/>
                <a:cs typeface="Calibri" panose="020F0502020204030204" pitchFamily="34" charset="0"/>
              </a:rPr>
              <a:t> </a:t>
            </a:r>
            <a:r>
              <a:rPr lang="en-US" sz="3000" kern="1200" dirty="0" err="1">
                <a:solidFill>
                  <a:schemeClr val="bg1"/>
                </a:solidFill>
                <a:latin typeface="Calibri" panose="020F0502020204030204" pitchFamily="34" charset="0"/>
                <a:ea typeface="+mn-ea"/>
                <a:cs typeface="Calibri" panose="020F0502020204030204" pitchFamily="34" charset="0"/>
              </a:rPr>
              <a:t>impacto</a:t>
            </a:r>
            <a:r>
              <a:rPr lang="en-US" sz="3000" kern="1200" dirty="0">
                <a:solidFill>
                  <a:schemeClr val="bg1"/>
                </a:solidFill>
                <a:latin typeface="Calibri" panose="020F0502020204030204" pitchFamily="34" charset="0"/>
                <a:ea typeface="+mn-ea"/>
                <a:cs typeface="Calibri" panose="020F0502020204030204" pitchFamily="34" charset="0"/>
              </a:rPr>
              <a:t>  </a:t>
            </a:r>
            <a:r>
              <a:rPr lang="en-US" sz="3000" kern="1200" dirty="0" err="1">
                <a:solidFill>
                  <a:schemeClr val="bg1"/>
                </a:solidFill>
                <a:latin typeface="Calibri" panose="020F0502020204030204" pitchFamily="34" charset="0"/>
                <a:ea typeface="+mn-ea"/>
                <a:cs typeface="Calibri" panose="020F0502020204030204" pitchFamily="34" charset="0"/>
              </a:rPr>
              <a:t>sobre</a:t>
            </a:r>
            <a:r>
              <a:rPr lang="en-US" sz="3000" kern="1200" dirty="0">
                <a:solidFill>
                  <a:schemeClr val="bg1"/>
                </a:solidFill>
                <a:latin typeface="Calibri" panose="020F0502020204030204" pitchFamily="34" charset="0"/>
                <a:ea typeface="+mn-ea"/>
                <a:cs typeface="Calibri" panose="020F0502020204030204" pitchFamily="34" charset="0"/>
              </a:rPr>
              <a:t> los </a:t>
            </a:r>
            <a:r>
              <a:rPr lang="en-US" sz="3000" kern="1200" dirty="0" err="1">
                <a:solidFill>
                  <a:schemeClr val="bg1"/>
                </a:solidFill>
                <a:latin typeface="Calibri" panose="020F0502020204030204" pitchFamily="34" charset="0"/>
                <a:ea typeface="+mn-ea"/>
                <a:cs typeface="Calibri" panose="020F0502020204030204" pitchFamily="34" charset="0"/>
              </a:rPr>
              <a:t>grupos</a:t>
            </a:r>
            <a:r>
              <a:rPr lang="en-US" sz="3000" kern="1200" dirty="0">
                <a:solidFill>
                  <a:schemeClr val="bg1"/>
                </a:solidFill>
                <a:latin typeface="Calibri" panose="020F0502020204030204" pitchFamily="34" charset="0"/>
                <a:ea typeface="+mn-ea"/>
                <a:cs typeface="Calibri" panose="020F0502020204030204" pitchFamily="34" charset="0"/>
              </a:rPr>
              <a:t> </a:t>
            </a:r>
            <a:r>
              <a:rPr lang="en-US" sz="3000" kern="1200" dirty="0" err="1">
                <a:solidFill>
                  <a:schemeClr val="bg1"/>
                </a:solidFill>
                <a:latin typeface="Calibri" panose="020F0502020204030204" pitchFamily="34" charset="0"/>
                <a:ea typeface="+mn-ea"/>
                <a:cs typeface="Calibri" panose="020F0502020204030204" pitchFamily="34" charset="0"/>
              </a:rPr>
              <a:t>vulnerables</a:t>
            </a:r>
            <a:r>
              <a:rPr lang="en-US" sz="3000" kern="1200" dirty="0">
                <a:solidFill>
                  <a:schemeClr val="bg1"/>
                </a:solidFill>
                <a:latin typeface="Calibri" panose="020F0502020204030204" pitchFamily="34" charset="0"/>
                <a:ea typeface="+mn-ea"/>
                <a:cs typeface="Calibri" panose="020F0502020204030204" pitchFamily="34" charset="0"/>
              </a:rPr>
              <a:t>. </a:t>
            </a:r>
          </a:p>
          <a:p>
            <a:pPr marL="0" lvl="3" indent="0">
              <a:lnSpc>
                <a:spcPct val="100000"/>
              </a:lnSpc>
              <a:spcBef>
                <a:spcPts val="1000"/>
              </a:spcBef>
              <a:buClr>
                <a:schemeClr val="bg1"/>
              </a:buClr>
            </a:pPr>
            <a:r>
              <a:rPr lang="en-US" sz="3000" kern="1200" dirty="0">
                <a:solidFill>
                  <a:schemeClr val="bg1"/>
                </a:solidFill>
                <a:latin typeface="Calibri" panose="020F0502020204030204" pitchFamily="34" charset="0"/>
                <a:ea typeface="+mn-ea"/>
                <a:cs typeface="Calibri" panose="020F0502020204030204" pitchFamily="34" charset="0"/>
              </a:rPr>
              <a:t>Sin embargo, </a:t>
            </a:r>
            <a:r>
              <a:rPr lang="en-US" sz="3000" kern="1200" dirty="0" err="1">
                <a:solidFill>
                  <a:schemeClr val="bg1"/>
                </a:solidFill>
                <a:latin typeface="Calibri" panose="020F0502020204030204" pitchFamily="34" charset="0"/>
                <a:ea typeface="+mn-ea"/>
                <a:cs typeface="Calibri" panose="020F0502020204030204" pitchFamily="34" charset="0"/>
              </a:rPr>
              <a:t>muchas</a:t>
            </a:r>
            <a:r>
              <a:rPr lang="en-US" sz="3000" kern="1200" dirty="0">
                <a:solidFill>
                  <a:schemeClr val="bg1"/>
                </a:solidFill>
                <a:latin typeface="Calibri" panose="020F0502020204030204" pitchFamily="34" charset="0"/>
                <a:ea typeface="+mn-ea"/>
                <a:cs typeface="Calibri" panose="020F0502020204030204" pitchFamily="34" charset="0"/>
              </a:rPr>
              <a:t> </a:t>
            </a:r>
            <a:r>
              <a:rPr lang="en-US" sz="3000" kern="1200" dirty="0" err="1">
                <a:solidFill>
                  <a:schemeClr val="bg1"/>
                </a:solidFill>
                <a:latin typeface="Calibri" panose="020F0502020204030204" pitchFamily="34" charset="0"/>
                <a:ea typeface="+mn-ea"/>
                <a:cs typeface="Calibri" panose="020F0502020204030204" pitchFamily="34" charset="0"/>
              </a:rPr>
              <a:t>veces</a:t>
            </a:r>
            <a:r>
              <a:rPr lang="en-US" sz="3000" kern="1200" dirty="0">
                <a:solidFill>
                  <a:schemeClr val="bg1"/>
                </a:solidFill>
                <a:latin typeface="Calibri" panose="020F0502020204030204" pitchFamily="34" charset="0"/>
                <a:ea typeface="+mn-ea"/>
                <a:cs typeface="Calibri" panose="020F0502020204030204" pitchFamily="34" charset="0"/>
              </a:rPr>
              <a:t> los </a:t>
            </a:r>
            <a:r>
              <a:rPr lang="en-US" sz="3000" kern="1200" dirty="0" err="1">
                <a:solidFill>
                  <a:schemeClr val="bg1"/>
                </a:solidFill>
                <a:latin typeface="Calibri" panose="020F0502020204030204" pitchFamily="34" charset="0"/>
                <a:ea typeface="+mn-ea"/>
                <a:cs typeface="Calibri" panose="020F0502020204030204" pitchFamily="34" charset="0"/>
              </a:rPr>
              <a:t>desarrolladores</a:t>
            </a:r>
            <a:r>
              <a:rPr lang="en-US" sz="3000" kern="1200" dirty="0">
                <a:solidFill>
                  <a:schemeClr val="bg1"/>
                </a:solidFill>
                <a:latin typeface="Calibri" panose="020F0502020204030204" pitchFamily="34" charset="0"/>
                <a:ea typeface="+mn-ea"/>
                <a:cs typeface="Calibri" panose="020F0502020204030204" pitchFamily="34" charset="0"/>
              </a:rPr>
              <a:t> no </a:t>
            </a:r>
            <a:r>
              <a:rPr lang="en-US" sz="3000" kern="1200" dirty="0" err="1">
                <a:solidFill>
                  <a:schemeClr val="bg1"/>
                </a:solidFill>
                <a:latin typeface="Calibri" panose="020F0502020204030204" pitchFamily="34" charset="0"/>
                <a:ea typeface="+mn-ea"/>
                <a:cs typeface="Calibri" panose="020F0502020204030204" pitchFamily="34" charset="0"/>
              </a:rPr>
              <a:t>tienen</a:t>
            </a:r>
            <a:r>
              <a:rPr lang="en-US" sz="3000" kern="1200" dirty="0">
                <a:solidFill>
                  <a:schemeClr val="bg1"/>
                </a:solidFill>
                <a:latin typeface="Calibri" panose="020F0502020204030204" pitchFamily="34" charset="0"/>
                <a:ea typeface="+mn-ea"/>
                <a:cs typeface="Calibri" panose="020F0502020204030204" pitchFamily="34" charset="0"/>
              </a:rPr>
              <a:t> </a:t>
            </a:r>
            <a:r>
              <a:rPr lang="en-US" sz="3000" kern="1200" dirty="0" err="1">
                <a:solidFill>
                  <a:schemeClr val="bg1"/>
                </a:solidFill>
                <a:latin typeface="Calibri" panose="020F0502020204030204" pitchFamily="34" charset="0"/>
                <a:ea typeface="+mn-ea"/>
                <a:cs typeface="Calibri" panose="020F0502020204030204" pitchFamily="34" charset="0"/>
              </a:rPr>
              <a:t>acceso</a:t>
            </a:r>
            <a:r>
              <a:rPr lang="en-US" sz="3000" kern="1200" dirty="0">
                <a:solidFill>
                  <a:schemeClr val="bg1"/>
                </a:solidFill>
                <a:latin typeface="Calibri" panose="020F0502020204030204" pitchFamily="34" charset="0"/>
                <a:ea typeface="+mn-ea"/>
                <a:cs typeface="Calibri" panose="020F0502020204030204" pitchFamily="34" charset="0"/>
              </a:rPr>
              <a:t> a las variables </a:t>
            </a:r>
            <a:r>
              <a:rPr lang="en-US" sz="3000" kern="1200" dirty="0" err="1">
                <a:solidFill>
                  <a:schemeClr val="bg1"/>
                </a:solidFill>
                <a:latin typeface="Calibri" panose="020F0502020204030204" pitchFamily="34" charset="0"/>
                <a:ea typeface="+mn-ea"/>
                <a:cs typeface="Calibri" panose="020F0502020204030204" pitchFamily="34" charset="0"/>
              </a:rPr>
              <a:t>protegidas</a:t>
            </a:r>
            <a:r>
              <a:rPr lang="en-US" sz="3000" kern="1200" dirty="0">
                <a:solidFill>
                  <a:schemeClr val="bg1"/>
                </a:solidFill>
                <a:latin typeface="Calibri" panose="020F0502020204030204" pitchFamily="34" charset="0"/>
                <a:ea typeface="+mn-ea"/>
                <a:cs typeface="Calibri" panose="020F0502020204030204" pitchFamily="34" charset="0"/>
              </a:rPr>
              <a:t>.</a:t>
            </a:r>
            <a:endParaRPr lang="en-US" sz="3000" kern="1200" dirty="0">
              <a:solidFill>
                <a:schemeClr val="bg1"/>
              </a:solidFill>
              <a:latin typeface="+mn-lt"/>
              <a:ea typeface="+mn-ea"/>
              <a:cs typeface="+mn-cs"/>
            </a:endParaRPr>
          </a:p>
        </p:txBody>
      </p:sp>
    </p:spTree>
    <p:extLst>
      <p:ext uri="{BB962C8B-B14F-4D97-AF65-F5344CB8AC3E}">
        <p14:creationId xmlns:p14="http://schemas.microsoft.com/office/powerpoint/2010/main" val="1032298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uesta En Marcha, Gente, Silicon Valley">
            <a:extLst>
              <a:ext uri="{FF2B5EF4-FFF2-40B4-BE49-F238E27FC236}">
                <a16:creationId xmlns:a16="http://schemas.microsoft.com/office/drawing/2014/main" id="{B6F72DBB-E528-4CB5-9747-226DFCCD83B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t="191" b="16109"/>
          <a:stretch/>
        </p:blipFill>
        <p:spPr bwMode="auto">
          <a:xfrm>
            <a:off x="2600961" y="0"/>
            <a:ext cx="9591040" cy="6840000"/>
          </a:xfrm>
          <a:prstGeom prst="rect">
            <a:avLst/>
          </a:prstGeom>
        </p:spPr>
        <p:style>
          <a:lnRef idx="2">
            <a:schemeClr val="dk1"/>
          </a:lnRef>
          <a:fillRef idx="1">
            <a:schemeClr val="lt1"/>
          </a:fillRef>
          <a:effectRef idx="0">
            <a:schemeClr val="dk1"/>
          </a:effectRef>
          <a:fontRef idx="minor">
            <a:schemeClr val="dk1"/>
          </a:fontRef>
        </p:style>
      </p:pic>
      <p:sp>
        <p:nvSpPr>
          <p:cNvPr id="5" name="Marcador de texto 2">
            <a:extLst>
              <a:ext uri="{FF2B5EF4-FFF2-40B4-BE49-F238E27FC236}">
                <a16:creationId xmlns:a16="http://schemas.microsoft.com/office/drawing/2014/main" id="{A24644FF-561B-43B4-8324-2CEE8D629AA7}"/>
              </a:ext>
            </a:extLst>
          </p:cNvPr>
          <p:cNvSpPr txBox="1">
            <a:spLocks/>
          </p:cNvSpPr>
          <p:nvPr/>
        </p:nvSpPr>
        <p:spPr>
          <a:xfrm>
            <a:off x="717787" y="1402080"/>
            <a:ext cx="5553804" cy="4720424"/>
          </a:xfrm>
          <a:prstGeom prst="rect">
            <a:avLst/>
          </a:prstGeom>
          <a:solidFill>
            <a:schemeClr val="dk1">
              <a:alpha val="79000"/>
            </a:schemeClr>
          </a:solidFill>
          <a:ln>
            <a:noFill/>
          </a:ln>
        </p:spPr>
        <p:style>
          <a:lnRef idx="0">
            <a:scrgbClr r="0" g="0" b="0"/>
          </a:lnRef>
          <a:fillRef idx="0">
            <a:scrgbClr r="0" g="0" b="0"/>
          </a:fillRef>
          <a:effectRef idx="0">
            <a:scrgbClr r="0" g="0" b="0"/>
          </a:effectRef>
          <a:fontRef idx="minor">
            <a:schemeClr val="lt1"/>
          </a:fontRef>
        </p:style>
        <p:txBody>
          <a:bodyPr spcFirstLastPara="1" vert="horz" wrap="square" lIns="91440" tIns="45720" rIns="91440" bIns="45720" rtlCol="0" anchor="t" anchorCtr="0">
            <a:normAutofit fontScale="32500" lnSpcReduction="200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pPr marL="0" lvl="3" indent="0" algn="ctr">
              <a:lnSpc>
                <a:spcPct val="120000"/>
              </a:lnSpc>
              <a:spcBef>
                <a:spcPts val="1000"/>
              </a:spcBef>
              <a:buClr>
                <a:schemeClr val="bg1"/>
              </a:buClr>
            </a:pPr>
            <a:r>
              <a:rPr lang="en-US" sz="12300" b="1" kern="1200" dirty="0">
                <a:solidFill>
                  <a:schemeClr val="bg1"/>
                </a:solidFill>
                <a:latin typeface="Calibri" panose="020F0502020204030204" pitchFamily="34" charset="0"/>
                <a:ea typeface="+mn-ea"/>
                <a:cs typeface="Calibri" panose="020F0502020204030204" pitchFamily="34" charset="0"/>
              </a:rPr>
              <a:t>SOLUCIONES</a:t>
            </a:r>
          </a:p>
          <a:p>
            <a:pPr marL="358775" lvl="3" indent="-358775">
              <a:lnSpc>
                <a:spcPct val="120000"/>
              </a:lnSpc>
              <a:spcBef>
                <a:spcPts val="1000"/>
              </a:spcBef>
              <a:buClr>
                <a:schemeClr val="bg1"/>
              </a:buClr>
              <a:buFont typeface="Arial" panose="020B0604020202020204" pitchFamily="34" charset="0"/>
              <a:buChar char="•"/>
            </a:pPr>
            <a:r>
              <a:rPr lang="en-US" sz="7200" kern="1200" dirty="0" err="1">
                <a:solidFill>
                  <a:schemeClr val="bg1"/>
                </a:solidFill>
                <a:latin typeface="Calibri" panose="020F0502020204030204" pitchFamily="34" charset="0"/>
                <a:ea typeface="+mn-ea"/>
                <a:cs typeface="Calibri" panose="020F0502020204030204" pitchFamily="34" charset="0"/>
              </a:rPr>
              <a:t>Recabar</a:t>
            </a:r>
            <a:r>
              <a:rPr lang="en-US" sz="7200" kern="1200" dirty="0">
                <a:solidFill>
                  <a:schemeClr val="bg1"/>
                </a:solidFill>
                <a:latin typeface="Calibri" panose="020F0502020204030204" pitchFamily="34" charset="0"/>
                <a:ea typeface="+mn-ea"/>
                <a:cs typeface="Calibri" panose="020F0502020204030204" pitchFamily="34" charset="0"/>
              </a:rPr>
              <a:t> </a:t>
            </a:r>
            <a:r>
              <a:rPr lang="en-US" sz="7200" kern="1200" dirty="0" err="1">
                <a:solidFill>
                  <a:schemeClr val="bg1"/>
                </a:solidFill>
                <a:latin typeface="Calibri" panose="020F0502020204030204" pitchFamily="34" charset="0"/>
                <a:ea typeface="+mn-ea"/>
                <a:cs typeface="Calibri" panose="020F0502020204030204" pitchFamily="34" charset="0"/>
              </a:rPr>
              <a:t>esta</a:t>
            </a:r>
            <a:r>
              <a:rPr lang="en-US" sz="7200" kern="1200" dirty="0">
                <a:solidFill>
                  <a:schemeClr val="bg1"/>
                </a:solidFill>
                <a:latin typeface="Calibri" panose="020F0502020204030204" pitchFamily="34" charset="0"/>
                <a:ea typeface="+mn-ea"/>
                <a:cs typeface="Calibri" panose="020F0502020204030204" pitchFamily="34" charset="0"/>
              </a:rPr>
              <a:t> </a:t>
            </a:r>
            <a:r>
              <a:rPr lang="en-US" sz="7200" kern="1200" dirty="0" err="1">
                <a:solidFill>
                  <a:schemeClr val="bg1"/>
                </a:solidFill>
                <a:latin typeface="Calibri" panose="020F0502020204030204" pitchFamily="34" charset="0"/>
                <a:ea typeface="+mn-ea"/>
                <a:cs typeface="Calibri" panose="020F0502020204030204" pitchFamily="34" charset="0"/>
              </a:rPr>
              <a:t>información</a:t>
            </a:r>
            <a:r>
              <a:rPr lang="en-US" sz="7200" kern="1200" dirty="0">
                <a:solidFill>
                  <a:schemeClr val="bg1"/>
                </a:solidFill>
                <a:latin typeface="Calibri" panose="020F0502020204030204" pitchFamily="34" charset="0"/>
                <a:ea typeface="+mn-ea"/>
                <a:cs typeface="Calibri" panose="020F0502020204030204" pitchFamily="34" charset="0"/>
              </a:rPr>
              <a:t> </a:t>
            </a:r>
            <a:r>
              <a:rPr lang="en-US" sz="7200" kern="1200" dirty="0" err="1">
                <a:solidFill>
                  <a:schemeClr val="bg1"/>
                </a:solidFill>
                <a:latin typeface="Calibri" panose="020F0502020204030204" pitchFamily="34" charset="0"/>
                <a:ea typeface="+mn-ea"/>
                <a:cs typeface="Calibri" panose="020F0502020204030204" pitchFamily="34" charset="0"/>
              </a:rPr>
              <a:t>unicamente</a:t>
            </a:r>
            <a:r>
              <a:rPr lang="en-US" sz="7200" kern="1200" dirty="0">
                <a:solidFill>
                  <a:schemeClr val="bg1"/>
                </a:solidFill>
                <a:latin typeface="Calibri" panose="020F0502020204030204" pitchFamily="34" charset="0"/>
                <a:ea typeface="+mn-ea"/>
                <a:cs typeface="Calibri" panose="020F0502020204030204" pitchFamily="34" charset="0"/>
              </a:rPr>
              <a:t> a los </a:t>
            </a:r>
            <a:r>
              <a:rPr lang="en-US" sz="7200" kern="1200" dirty="0" err="1">
                <a:solidFill>
                  <a:schemeClr val="bg1"/>
                </a:solidFill>
                <a:latin typeface="Calibri" panose="020F0502020204030204" pitchFamily="34" charset="0"/>
                <a:ea typeface="+mn-ea"/>
                <a:cs typeface="Calibri" panose="020F0502020204030204" pitchFamily="34" charset="0"/>
              </a:rPr>
              <a:t>efectos</a:t>
            </a:r>
            <a:r>
              <a:rPr lang="en-US" sz="7200" kern="1200" dirty="0">
                <a:solidFill>
                  <a:schemeClr val="bg1"/>
                </a:solidFill>
                <a:latin typeface="Calibri" panose="020F0502020204030204" pitchFamily="34" charset="0"/>
                <a:ea typeface="+mn-ea"/>
                <a:cs typeface="Calibri" panose="020F0502020204030204" pitchFamily="34" charset="0"/>
              </a:rPr>
              <a:t> de </a:t>
            </a:r>
            <a:r>
              <a:rPr lang="en-US" sz="7200" kern="1200" dirty="0" err="1">
                <a:solidFill>
                  <a:schemeClr val="bg1"/>
                </a:solidFill>
                <a:latin typeface="Calibri" panose="020F0502020204030204" pitchFamily="34" charset="0"/>
                <a:ea typeface="+mn-ea"/>
                <a:cs typeface="Calibri" panose="020F0502020204030204" pitchFamily="34" charset="0"/>
              </a:rPr>
              <a:t>auditar</a:t>
            </a:r>
            <a:r>
              <a:rPr lang="en-US" sz="7200" kern="1200" dirty="0">
                <a:solidFill>
                  <a:schemeClr val="bg1"/>
                </a:solidFill>
                <a:latin typeface="Calibri" panose="020F0502020204030204" pitchFamily="34" charset="0"/>
                <a:ea typeface="+mn-ea"/>
                <a:cs typeface="Calibri" panose="020F0502020204030204" pitchFamily="34" charset="0"/>
              </a:rPr>
              <a:t> los </a:t>
            </a:r>
            <a:r>
              <a:rPr lang="en-US" sz="7200" kern="1200" dirty="0" err="1">
                <a:solidFill>
                  <a:schemeClr val="bg1"/>
                </a:solidFill>
                <a:latin typeface="Calibri" panose="020F0502020204030204" pitchFamily="34" charset="0"/>
                <a:ea typeface="+mn-ea"/>
                <a:cs typeface="Calibri" panose="020F0502020204030204" pitchFamily="34" charset="0"/>
              </a:rPr>
              <a:t>modelos</a:t>
            </a:r>
            <a:r>
              <a:rPr lang="en-US" sz="7200" kern="1200" dirty="0">
                <a:solidFill>
                  <a:schemeClr val="bg1"/>
                </a:solidFill>
                <a:latin typeface="Calibri" panose="020F0502020204030204" pitchFamily="34" charset="0"/>
                <a:ea typeface="+mn-ea"/>
                <a:cs typeface="Calibri" panose="020F0502020204030204" pitchFamily="34" charset="0"/>
              </a:rPr>
              <a:t>. </a:t>
            </a:r>
          </a:p>
          <a:p>
            <a:pPr marL="358775" lvl="3" indent="0">
              <a:lnSpc>
                <a:spcPct val="120000"/>
              </a:lnSpc>
              <a:spcBef>
                <a:spcPts val="1000"/>
              </a:spcBef>
              <a:buClr>
                <a:schemeClr val="bg1"/>
              </a:buClr>
            </a:pPr>
            <a:r>
              <a:rPr lang="en-US" sz="4000" kern="1200" dirty="0" err="1">
                <a:solidFill>
                  <a:schemeClr val="bg1"/>
                </a:solidFill>
                <a:latin typeface="Calibri" panose="020F0502020204030204" pitchFamily="34" charset="0"/>
                <a:ea typeface="+mn-ea"/>
                <a:cs typeface="Calibri" panose="020F0502020204030204" pitchFamily="34" charset="0"/>
              </a:rPr>
              <a:t>Muy</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problemático</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información</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muy</a:t>
            </a:r>
            <a:r>
              <a:rPr lang="en-US" sz="4000" kern="1200" dirty="0">
                <a:solidFill>
                  <a:schemeClr val="bg1"/>
                </a:solidFill>
                <a:latin typeface="Calibri" panose="020F0502020204030204" pitchFamily="34" charset="0"/>
                <a:ea typeface="+mn-ea"/>
                <a:cs typeface="Calibri" panose="020F0502020204030204" pitchFamily="34" charset="0"/>
              </a:rPr>
              <a:t> sensible que </a:t>
            </a:r>
            <a:r>
              <a:rPr lang="en-US" sz="4000" kern="1200" dirty="0" err="1">
                <a:solidFill>
                  <a:schemeClr val="bg1"/>
                </a:solidFill>
                <a:latin typeface="Calibri" panose="020F0502020204030204" pitchFamily="34" charset="0"/>
                <a:ea typeface="+mn-ea"/>
                <a:cs typeface="Calibri" panose="020F0502020204030204" pitchFamily="34" charset="0"/>
              </a:rPr>
              <a:t>plantea</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cuestiones</a:t>
            </a:r>
            <a:r>
              <a:rPr lang="en-US" sz="4000" kern="1200" dirty="0">
                <a:solidFill>
                  <a:schemeClr val="bg1"/>
                </a:solidFill>
                <a:latin typeface="Calibri" panose="020F0502020204030204" pitchFamily="34" charset="0"/>
                <a:ea typeface="+mn-ea"/>
                <a:cs typeface="Calibri" panose="020F0502020204030204" pitchFamily="34" charset="0"/>
              </a:rPr>
              <a:t> de </a:t>
            </a:r>
            <a:r>
              <a:rPr lang="en-US" sz="4000" kern="1200" dirty="0" err="1">
                <a:solidFill>
                  <a:schemeClr val="bg1"/>
                </a:solidFill>
                <a:latin typeface="Calibri" panose="020F0502020204030204" pitchFamily="34" charset="0"/>
                <a:ea typeface="+mn-ea"/>
                <a:cs typeface="Calibri" panose="020F0502020204030204" pitchFamily="34" charset="0"/>
              </a:rPr>
              <a:t>privacidad</a:t>
            </a:r>
            <a:r>
              <a:rPr lang="en-US" sz="4000" kern="1200" dirty="0">
                <a:solidFill>
                  <a:schemeClr val="bg1"/>
                </a:solidFill>
                <a:latin typeface="Calibri" panose="020F0502020204030204" pitchFamily="34" charset="0"/>
                <a:ea typeface="+mn-ea"/>
                <a:cs typeface="Calibri" panose="020F0502020204030204" pitchFamily="34" charset="0"/>
              </a:rPr>
              <a:t> (GDPR). Los </a:t>
            </a:r>
            <a:r>
              <a:rPr lang="en-US" sz="4000" kern="1200" dirty="0" err="1">
                <a:solidFill>
                  <a:schemeClr val="bg1"/>
                </a:solidFill>
                <a:latin typeface="Calibri" panose="020F0502020204030204" pitchFamily="34" charset="0"/>
                <a:ea typeface="+mn-ea"/>
                <a:cs typeface="Calibri" panose="020F0502020204030204" pitchFamily="34" charset="0"/>
              </a:rPr>
              <a:t>usuarios</a:t>
            </a:r>
            <a:r>
              <a:rPr lang="en-US" sz="4000" kern="1200" dirty="0">
                <a:solidFill>
                  <a:schemeClr val="bg1"/>
                </a:solidFill>
                <a:latin typeface="Calibri" panose="020F0502020204030204" pitchFamily="34" charset="0"/>
                <a:ea typeface="+mn-ea"/>
                <a:cs typeface="Calibri" panose="020F0502020204030204" pitchFamily="34" charset="0"/>
              </a:rPr>
              <a:t> se </a:t>
            </a:r>
            <a:r>
              <a:rPr lang="en-US" sz="4000" kern="1200" dirty="0" err="1">
                <a:solidFill>
                  <a:schemeClr val="bg1"/>
                </a:solidFill>
                <a:latin typeface="Calibri" panose="020F0502020204030204" pitchFamily="34" charset="0"/>
                <a:ea typeface="+mn-ea"/>
                <a:cs typeface="Calibri" panose="020F0502020204030204" pitchFamily="34" charset="0"/>
              </a:rPr>
              <a:t>pueden</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oponer</a:t>
            </a:r>
            <a:r>
              <a:rPr lang="en-US" sz="4000" kern="1200" dirty="0">
                <a:solidFill>
                  <a:schemeClr val="bg1"/>
                </a:solidFill>
                <a:latin typeface="Calibri" panose="020F0502020204030204" pitchFamily="34" charset="0"/>
                <a:ea typeface="+mn-ea"/>
                <a:cs typeface="Calibri" panose="020F0502020204030204" pitchFamily="34" charset="0"/>
              </a:rPr>
              <a:t> a </a:t>
            </a:r>
            <a:r>
              <a:rPr lang="en-US" sz="4000" kern="1200" dirty="0" err="1">
                <a:solidFill>
                  <a:schemeClr val="bg1"/>
                </a:solidFill>
                <a:latin typeface="Calibri" panose="020F0502020204030204" pitchFamily="34" charset="0"/>
                <a:ea typeface="+mn-ea"/>
                <a:cs typeface="Calibri" panose="020F0502020204030204" pitchFamily="34" charset="0"/>
              </a:rPr>
              <a:t>facilitarla</a:t>
            </a:r>
            <a:r>
              <a:rPr lang="en-US" sz="4000" kern="1200" dirty="0">
                <a:solidFill>
                  <a:schemeClr val="bg1"/>
                </a:solidFill>
                <a:latin typeface="Calibri" panose="020F0502020204030204" pitchFamily="34" charset="0"/>
                <a:ea typeface="+mn-ea"/>
                <a:cs typeface="Calibri" panose="020F0502020204030204" pitchFamily="34" charset="0"/>
              </a:rPr>
              <a:t>. </a:t>
            </a:r>
          </a:p>
          <a:p>
            <a:pPr marL="358775" lvl="3" indent="-358775">
              <a:lnSpc>
                <a:spcPct val="120000"/>
              </a:lnSpc>
              <a:spcBef>
                <a:spcPts val="1000"/>
              </a:spcBef>
              <a:buClr>
                <a:schemeClr val="bg1"/>
              </a:buClr>
              <a:buFont typeface="Arial" panose="020B0604020202020204" pitchFamily="34" charset="0"/>
              <a:buChar char="•"/>
            </a:pPr>
            <a:r>
              <a:rPr lang="en-US" sz="6400" kern="1200" dirty="0">
                <a:solidFill>
                  <a:schemeClr val="bg1"/>
                </a:solidFill>
                <a:latin typeface="Calibri" panose="020F0502020204030204" pitchFamily="34" charset="0"/>
                <a:ea typeface="+mn-ea"/>
                <a:cs typeface="Calibri" panose="020F0502020204030204" pitchFamily="34" charset="0"/>
              </a:rPr>
              <a:t>Usar machine learning para </a:t>
            </a:r>
            <a:r>
              <a:rPr lang="en-US" sz="6400" kern="1200" dirty="0" err="1">
                <a:solidFill>
                  <a:schemeClr val="bg1"/>
                </a:solidFill>
                <a:latin typeface="Calibri" panose="020F0502020204030204" pitchFamily="34" charset="0"/>
                <a:ea typeface="+mn-ea"/>
                <a:cs typeface="Calibri" panose="020F0502020204030204" pitchFamily="34" charset="0"/>
              </a:rPr>
              <a:t>inferir</a:t>
            </a:r>
            <a:r>
              <a:rPr lang="en-US" sz="6400" kern="1200" dirty="0">
                <a:solidFill>
                  <a:schemeClr val="bg1"/>
                </a:solidFill>
                <a:latin typeface="Calibri" panose="020F0502020204030204" pitchFamily="34" charset="0"/>
                <a:ea typeface="+mn-ea"/>
                <a:cs typeface="Calibri" panose="020F0502020204030204" pitchFamily="34" charset="0"/>
              </a:rPr>
              <a:t> los </a:t>
            </a:r>
            <a:r>
              <a:rPr lang="en-US" sz="6400" kern="1200" dirty="0" err="1">
                <a:solidFill>
                  <a:schemeClr val="bg1"/>
                </a:solidFill>
                <a:latin typeface="Calibri" panose="020F0502020204030204" pitchFamily="34" charset="0"/>
                <a:ea typeface="+mn-ea"/>
                <a:cs typeface="Calibri" panose="020F0502020204030204" pitchFamily="34" charset="0"/>
              </a:rPr>
              <a:t>valores</a:t>
            </a:r>
            <a:r>
              <a:rPr lang="en-US" sz="6400" kern="1200" dirty="0">
                <a:solidFill>
                  <a:schemeClr val="bg1"/>
                </a:solidFill>
                <a:latin typeface="Calibri" panose="020F0502020204030204" pitchFamily="34" charset="0"/>
                <a:ea typeface="+mn-ea"/>
                <a:cs typeface="Calibri" panose="020F0502020204030204" pitchFamily="34" charset="0"/>
              </a:rPr>
              <a:t> de las </a:t>
            </a:r>
            <a:r>
              <a:rPr lang="en-US" sz="7200" kern="1200" dirty="0">
                <a:solidFill>
                  <a:schemeClr val="bg1"/>
                </a:solidFill>
                <a:latin typeface="Calibri" panose="020F0502020204030204" pitchFamily="34" charset="0"/>
                <a:ea typeface="+mn-ea"/>
                <a:cs typeface="Calibri" panose="020F0502020204030204" pitchFamily="34" charset="0"/>
              </a:rPr>
              <a:t>variables </a:t>
            </a:r>
            <a:r>
              <a:rPr lang="en-US" sz="7200" kern="1200" dirty="0" err="1">
                <a:solidFill>
                  <a:schemeClr val="bg1"/>
                </a:solidFill>
                <a:latin typeface="Calibri" panose="020F0502020204030204" pitchFamily="34" charset="0"/>
                <a:ea typeface="+mn-ea"/>
                <a:cs typeface="Calibri" panose="020F0502020204030204" pitchFamily="34" charset="0"/>
              </a:rPr>
              <a:t>protegidas</a:t>
            </a:r>
            <a:r>
              <a:rPr lang="en-US" sz="7200" kern="1200" dirty="0">
                <a:solidFill>
                  <a:schemeClr val="bg1"/>
                </a:solidFill>
                <a:latin typeface="Calibri" panose="020F0502020204030204" pitchFamily="34" charset="0"/>
                <a:ea typeface="+mn-ea"/>
                <a:cs typeface="Calibri" panose="020F0502020204030204" pitchFamily="34" charset="0"/>
              </a:rPr>
              <a:t>.</a:t>
            </a:r>
          </a:p>
          <a:p>
            <a:pPr marL="358775" lvl="3" indent="0">
              <a:lnSpc>
                <a:spcPct val="120000"/>
              </a:lnSpc>
              <a:spcBef>
                <a:spcPts val="1000"/>
              </a:spcBef>
              <a:buClr>
                <a:schemeClr val="bg1"/>
              </a:buClr>
            </a:pPr>
            <a:r>
              <a:rPr lang="en-US" sz="4000" kern="1200" dirty="0" err="1">
                <a:solidFill>
                  <a:schemeClr val="bg1"/>
                </a:solidFill>
                <a:latin typeface="Calibri" panose="020F0502020204030204" pitchFamily="34" charset="0"/>
                <a:ea typeface="+mn-ea"/>
                <a:cs typeface="Calibri" panose="020F0502020204030204" pitchFamily="34" charset="0"/>
              </a:rPr>
              <a:t>También</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problemático</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puede</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introducir</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nuevos</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sesgos</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en</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el</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modelo</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cambiando</a:t>
            </a:r>
            <a:r>
              <a:rPr lang="en-US" sz="4000" kern="1200" dirty="0">
                <a:solidFill>
                  <a:schemeClr val="bg1"/>
                </a:solidFill>
                <a:latin typeface="Calibri" panose="020F0502020204030204" pitchFamily="34" charset="0"/>
                <a:ea typeface="+mn-ea"/>
                <a:cs typeface="Calibri" panose="020F0502020204030204" pitchFamily="34" charset="0"/>
              </a:rPr>
              <a:t> un </a:t>
            </a:r>
            <a:r>
              <a:rPr lang="en-US" sz="4000" kern="1200" dirty="0" err="1">
                <a:solidFill>
                  <a:schemeClr val="bg1"/>
                </a:solidFill>
                <a:latin typeface="Calibri" panose="020F0502020204030204" pitchFamily="34" charset="0"/>
                <a:ea typeface="+mn-ea"/>
                <a:cs typeface="Calibri" panose="020F0502020204030204" pitchFamily="34" charset="0"/>
              </a:rPr>
              <a:t>problema</a:t>
            </a:r>
            <a:r>
              <a:rPr lang="en-US" sz="4000" kern="1200" dirty="0">
                <a:solidFill>
                  <a:schemeClr val="bg1"/>
                </a:solidFill>
                <a:latin typeface="Calibri" panose="020F0502020204030204" pitchFamily="34" charset="0"/>
                <a:ea typeface="+mn-ea"/>
                <a:cs typeface="Calibri" panose="020F0502020204030204" pitchFamily="34" charset="0"/>
              </a:rPr>
              <a:t> por </a:t>
            </a:r>
            <a:r>
              <a:rPr lang="en-US" sz="4000" kern="1200" dirty="0" err="1">
                <a:solidFill>
                  <a:schemeClr val="bg1"/>
                </a:solidFill>
                <a:latin typeface="Calibri" panose="020F0502020204030204" pitchFamily="34" charset="0"/>
                <a:ea typeface="+mn-ea"/>
                <a:cs typeface="Calibri" panose="020F0502020204030204" pitchFamily="34" charset="0"/>
              </a:rPr>
              <a:t>otro</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Además</a:t>
            </a:r>
            <a:r>
              <a:rPr lang="en-US" sz="4000" kern="1200" dirty="0">
                <a:solidFill>
                  <a:schemeClr val="bg1"/>
                </a:solidFill>
                <a:latin typeface="Calibri" panose="020F0502020204030204" pitchFamily="34" charset="0"/>
                <a:ea typeface="+mn-ea"/>
                <a:cs typeface="Calibri" panose="020F0502020204030204" pitchFamily="34" charset="0"/>
              </a:rPr>
              <a:t>, los </a:t>
            </a:r>
            <a:r>
              <a:rPr lang="en-US" sz="4000" kern="1200" dirty="0" err="1">
                <a:solidFill>
                  <a:schemeClr val="bg1"/>
                </a:solidFill>
                <a:latin typeface="Calibri" panose="020F0502020204030204" pitchFamily="34" charset="0"/>
                <a:ea typeface="+mn-ea"/>
                <a:cs typeface="Calibri" panose="020F0502020204030204" pitchFamily="34" charset="0"/>
              </a:rPr>
              <a:t>usuarios</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pueden</a:t>
            </a:r>
            <a:r>
              <a:rPr lang="en-US" sz="4000" kern="1200" dirty="0">
                <a:solidFill>
                  <a:schemeClr val="bg1"/>
                </a:solidFill>
                <a:latin typeface="Calibri" panose="020F0502020204030204" pitchFamily="34" charset="0"/>
                <a:ea typeface="+mn-ea"/>
                <a:cs typeface="Calibri" panose="020F0502020204030204" pitchFamily="34" charset="0"/>
              </a:rPr>
              <a:t> </a:t>
            </a:r>
            <a:r>
              <a:rPr lang="en-US" sz="4000" kern="1200" dirty="0" err="1">
                <a:solidFill>
                  <a:schemeClr val="bg1"/>
                </a:solidFill>
                <a:latin typeface="Calibri" panose="020F0502020204030204" pitchFamily="34" charset="0"/>
                <a:ea typeface="+mn-ea"/>
                <a:cs typeface="Calibri" panose="020F0502020204030204" pitchFamily="34" charset="0"/>
              </a:rPr>
              <a:t>oponerse</a:t>
            </a:r>
            <a:r>
              <a:rPr lang="en-US" sz="4000" kern="1200" dirty="0">
                <a:solidFill>
                  <a:schemeClr val="bg1"/>
                </a:solidFill>
                <a:latin typeface="Calibri" panose="020F0502020204030204" pitchFamily="34" charset="0"/>
                <a:ea typeface="+mn-ea"/>
                <a:cs typeface="Calibri" panose="020F0502020204030204" pitchFamily="34" charset="0"/>
              </a:rPr>
              <a:t>.</a:t>
            </a:r>
          </a:p>
          <a:p>
            <a:pPr marL="0" indent="0" algn="r">
              <a:lnSpc>
                <a:spcPct val="120000"/>
              </a:lnSpc>
            </a:pPr>
            <a:endParaRPr lang="en-US" sz="500" kern="1200" dirty="0">
              <a:solidFill>
                <a:schemeClr val="tx1"/>
              </a:solidFill>
              <a:latin typeface="+mn-lt"/>
              <a:ea typeface="+mn-ea"/>
              <a:cs typeface="+mn-cs"/>
            </a:endParaRPr>
          </a:p>
        </p:txBody>
      </p:sp>
      <p:sp>
        <p:nvSpPr>
          <p:cNvPr id="7" name="Título 1">
            <a:extLst>
              <a:ext uri="{FF2B5EF4-FFF2-40B4-BE49-F238E27FC236}">
                <a16:creationId xmlns:a16="http://schemas.microsoft.com/office/drawing/2014/main" id="{94AE6B04-48DE-4C13-9955-BCBBE3AF485D}"/>
              </a:ext>
            </a:extLst>
          </p:cNvPr>
          <p:cNvSpPr txBox="1">
            <a:spLocks/>
          </p:cNvSpPr>
          <p:nvPr/>
        </p:nvSpPr>
        <p:spPr>
          <a:xfrm>
            <a:off x="157001" y="159435"/>
            <a:ext cx="10515600" cy="108321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Testeo del modelo (</a:t>
            </a:r>
            <a:r>
              <a:rPr lang="es-ES" sz="3200" dirty="0" err="1">
                <a:solidFill>
                  <a:schemeClr val="bg1"/>
                </a:solidFill>
              </a:rPr>
              <a:t>Model</a:t>
            </a:r>
            <a:r>
              <a:rPr lang="es-ES" sz="3200" dirty="0">
                <a:solidFill>
                  <a:schemeClr val="bg1"/>
                </a:solidFill>
              </a:rPr>
              <a:t> </a:t>
            </a:r>
            <a:r>
              <a:rPr lang="es-ES" sz="3200" dirty="0" err="1">
                <a:solidFill>
                  <a:schemeClr val="bg1"/>
                </a:solidFill>
              </a:rPr>
              <a:t>testing</a:t>
            </a:r>
            <a:r>
              <a:rPr lang="es-ES" sz="3200" dirty="0">
                <a:solidFill>
                  <a:schemeClr val="bg1"/>
                </a:solidFill>
              </a:rPr>
              <a:t>)</a:t>
            </a:r>
          </a:p>
          <a:p>
            <a:r>
              <a:rPr lang="es-ES" sz="2400" dirty="0">
                <a:solidFill>
                  <a:schemeClr val="bg1"/>
                </a:solidFill>
                <a:latin typeface="Calibri" panose="020F0502020204030204" pitchFamily="34" charset="0"/>
                <a:cs typeface="Calibri" panose="020F0502020204030204" pitchFamily="34" charset="0"/>
              </a:rPr>
              <a:t>METRICAS DE EQUIDAD</a:t>
            </a:r>
          </a:p>
        </p:txBody>
      </p:sp>
    </p:spTree>
    <p:extLst>
      <p:ext uri="{BB962C8B-B14F-4D97-AF65-F5344CB8AC3E}">
        <p14:creationId xmlns:p14="http://schemas.microsoft.com/office/powerpoint/2010/main" val="3201837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Diagrama&#10;&#10;Descripción generada automáticamente">
            <a:extLst>
              <a:ext uri="{FF2B5EF4-FFF2-40B4-BE49-F238E27FC236}">
                <a16:creationId xmlns:a16="http://schemas.microsoft.com/office/drawing/2014/main" id="{8F58A865-0350-4D27-91A4-EC2BCBC8EDA5}"/>
              </a:ext>
            </a:extLst>
          </p:cNvPr>
          <p:cNvPicPr>
            <a:picLocks noChangeAspect="1"/>
          </p:cNvPicPr>
          <p:nvPr/>
        </p:nvPicPr>
        <p:blipFill>
          <a:blip r:embed="rId2"/>
          <a:stretch>
            <a:fillRect/>
          </a:stretch>
        </p:blipFill>
        <p:spPr>
          <a:xfrm>
            <a:off x="1961371" y="262428"/>
            <a:ext cx="8606671" cy="6196802"/>
          </a:xfrm>
          <a:prstGeom prst="rect">
            <a:avLst/>
          </a:prstGeom>
        </p:spPr>
      </p:pic>
      <p:sp>
        <p:nvSpPr>
          <p:cNvPr id="5" name="Diagrama de flujo: conector 4">
            <a:extLst>
              <a:ext uri="{FF2B5EF4-FFF2-40B4-BE49-F238E27FC236}">
                <a16:creationId xmlns:a16="http://schemas.microsoft.com/office/drawing/2014/main" id="{43316770-FF6E-4AB4-9870-D2EAFF76B685}"/>
              </a:ext>
            </a:extLst>
          </p:cNvPr>
          <p:cNvSpPr/>
          <p:nvPr/>
        </p:nvSpPr>
        <p:spPr>
          <a:xfrm>
            <a:off x="3631799" y="2884379"/>
            <a:ext cx="1373833" cy="9529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1719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528582"/>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Puesta en producción del modelo (</a:t>
            </a:r>
            <a:r>
              <a:rPr lang="es-ES" sz="3200" dirty="0" err="1">
                <a:solidFill>
                  <a:schemeClr val="bg1"/>
                </a:solidFill>
              </a:rPr>
              <a:t>Deployment</a:t>
            </a:r>
            <a:r>
              <a:rPr lang="es-ES" sz="3200" dirty="0">
                <a:solidFill>
                  <a:schemeClr val="bg1"/>
                </a:solidFill>
              </a:rPr>
              <a:t> </a:t>
            </a:r>
            <a:r>
              <a:rPr lang="es-ES" sz="3200" dirty="0" err="1">
                <a:solidFill>
                  <a:schemeClr val="bg1"/>
                </a:solidFill>
              </a:rPr>
              <a:t>process</a:t>
            </a:r>
            <a:r>
              <a:rPr lang="es-ES" sz="3200" dirty="0">
                <a:solidFill>
                  <a:schemeClr val="bg1"/>
                </a:solidFill>
              </a:rPr>
              <a:t>)</a:t>
            </a:r>
          </a:p>
        </p:txBody>
      </p:sp>
      <p:sp>
        <p:nvSpPr>
          <p:cNvPr id="11" name="Título 1">
            <a:extLst>
              <a:ext uri="{FF2B5EF4-FFF2-40B4-BE49-F238E27FC236}">
                <a16:creationId xmlns:a16="http://schemas.microsoft.com/office/drawing/2014/main" id="{E0E3B4B9-5835-4997-BF03-C0EBC1576662}"/>
              </a:ext>
            </a:extLst>
          </p:cNvPr>
          <p:cNvSpPr txBox="1">
            <a:spLocks/>
          </p:cNvSpPr>
          <p:nvPr/>
        </p:nvSpPr>
        <p:spPr>
          <a:xfrm>
            <a:off x="641727" y="1095762"/>
            <a:ext cx="10515600" cy="76944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000" dirty="0">
                <a:solidFill>
                  <a:schemeClr val="bg1"/>
                </a:solidFill>
              </a:rPr>
              <a:t>Los usuarios del modelo difieren de la tipología de la población para la que en un principio se definió el modelo o la población con la que se ha entrenado y/o testeado. </a:t>
            </a:r>
          </a:p>
        </p:txBody>
      </p:sp>
      <p:pic>
        <p:nvPicPr>
          <p:cNvPr id="4" name="Imagen 3">
            <a:extLst>
              <a:ext uri="{FF2B5EF4-FFF2-40B4-BE49-F238E27FC236}">
                <a16:creationId xmlns:a16="http://schemas.microsoft.com/office/drawing/2014/main" id="{95C2CFEF-A44B-4717-9F62-F3DE254B06E2}"/>
              </a:ext>
            </a:extLst>
          </p:cNvPr>
          <p:cNvPicPr>
            <a:picLocks noChangeAspect="1"/>
          </p:cNvPicPr>
          <p:nvPr/>
        </p:nvPicPr>
        <p:blipFill>
          <a:blip r:embed="rId2"/>
          <a:stretch>
            <a:fillRect/>
          </a:stretch>
        </p:blipFill>
        <p:spPr>
          <a:xfrm>
            <a:off x="724501" y="2121769"/>
            <a:ext cx="8159616" cy="4044020"/>
          </a:xfrm>
          <a:prstGeom prst="rect">
            <a:avLst/>
          </a:prstGeom>
        </p:spPr>
      </p:pic>
      <p:sp>
        <p:nvSpPr>
          <p:cNvPr id="15" name="Título 1">
            <a:extLst>
              <a:ext uri="{FF2B5EF4-FFF2-40B4-BE49-F238E27FC236}">
                <a16:creationId xmlns:a16="http://schemas.microsoft.com/office/drawing/2014/main" id="{9491315B-A898-4B16-AD19-D6BDAF5CE697}"/>
              </a:ext>
            </a:extLst>
          </p:cNvPr>
          <p:cNvSpPr txBox="1">
            <a:spLocks/>
          </p:cNvSpPr>
          <p:nvPr/>
        </p:nvSpPr>
        <p:spPr>
          <a:xfrm>
            <a:off x="9090723" y="3658294"/>
            <a:ext cx="2652098" cy="2669007"/>
          </a:xfrm>
          <a:prstGeom prst="rect">
            <a:avLst/>
          </a:prstGeom>
        </p:spPr>
        <p:txBody>
          <a:bodyPr>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s-ES" sz="2400" dirty="0">
                <a:solidFill>
                  <a:schemeClr val="bg1"/>
                </a:solidFill>
                <a:latin typeface="Calibri" panose="020F0502020204030204" pitchFamily="34" charset="0"/>
                <a:cs typeface="Calibri" panose="020F0502020204030204" pitchFamily="34" charset="0"/>
              </a:rPr>
              <a:t>Investigación del año 2011</a:t>
            </a:r>
          </a:p>
          <a:p>
            <a:pPr lvl="1"/>
            <a:endParaRPr lang="es-ES" sz="2400" dirty="0">
              <a:solidFill>
                <a:schemeClr val="bg1"/>
              </a:solidFill>
              <a:latin typeface="Calibri" panose="020F0502020204030204" pitchFamily="34" charset="0"/>
              <a:cs typeface="Calibri" panose="020F0502020204030204" pitchFamily="34" charset="0"/>
            </a:endParaRPr>
          </a:p>
          <a:p>
            <a:pPr lvl="1"/>
            <a:r>
              <a:rPr lang="es-ES" sz="2400" dirty="0">
                <a:solidFill>
                  <a:schemeClr val="bg1"/>
                </a:solidFill>
                <a:latin typeface="Calibri" panose="020F0502020204030204" pitchFamily="34" charset="0"/>
                <a:cs typeface="Calibri" panose="020F0502020204030204" pitchFamily="34" charset="0"/>
              </a:rPr>
              <a:t>Los modelos de reconocimiento facial tienen un rendimiento significativamente inferior sobre la población de zonas geográficas diferentes de aquella donde se desarrolló el modelo que sobre la población de la misma zona geográfica. </a:t>
            </a:r>
          </a:p>
          <a:p>
            <a:pPr lvl="1"/>
            <a:endParaRPr lang="es-ES" sz="2400" dirty="0">
              <a:solidFill>
                <a:schemeClr val="bg1"/>
              </a:solidFill>
              <a:latin typeface="Calibri" panose="020F0502020204030204" pitchFamily="34" charset="0"/>
              <a:cs typeface="Calibri" panose="020F0502020204030204" pitchFamily="34" charset="0"/>
            </a:endParaRPr>
          </a:p>
          <a:p>
            <a:pPr lvl="1"/>
            <a:endParaRPr lang="es-ES" sz="2400" dirty="0">
              <a:solidFill>
                <a:schemeClr val="bg1"/>
              </a:solidFill>
              <a:latin typeface="Calibri" panose="020F0502020204030204" pitchFamily="34" charset="0"/>
              <a:cs typeface="Calibri" panose="020F0502020204030204" pitchFamily="34" charset="0"/>
            </a:endParaRPr>
          </a:p>
          <a:p>
            <a:pPr lvl="1"/>
            <a:endParaRPr lang="es-E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2037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Diagrama&#10;&#10;Descripción generada automáticamente">
            <a:extLst>
              <a:ext uri="{FF2B5EF4-FFF2-40B4-BE49-F238E27FC236}">
                <a16:creationId xmlns:a16="http://schemas.microsoft.com/office/drawing/2014/main" id="{8F58A865-0350-4D27-91A4-EC2BCBC8EDA5}"/>
              </a:ext>
            </a:extLst>
          </p:cNvPr>
          <p:cNvPicPr>
            <a:picLocks noChangeAspect="1"/>
          </p:cNvPicPr>
          <p:nvPr/>
        </p:nvPicPr>
        <p:blipFill>
          <a:blip r:embed="rId2"/>
          <a:stretch>
            <a:fillRect/>
          </a:stretch>
        </p:blipFill>
        <p:spPr>
          <a:xfrm>
            <a:off x="1961371" y="262428"/>
            <a:ext cx="8606671" cy="6196802"/>
          </a:xfrm>
          <a:prstGeom prst="rect">
            <a:avLst/>
          </a:prstGeom>
        </p:spPr>
      </p:pic>
      <p:sp>
        <p:nvSpPr>
          <p:cNvPr id="5" name="Diagrama de flujo: conector 4">
            <a:extLst>
              <a:ext uri="{FF2B5EF4-FFF2-40B4-BE49-F238E27FC236}">
                <a16:creationId xmlns:a16="http://schemas.microsoft.com/office/drawing/2014/main" id="{43316770-FF6E-4AB4-9870-D2EAFF76B685}"/>
              </a:ext>
            </a:extLst>
          </p:cNvPr>
          <p:cNvSpPr/>
          <p:nvPr/>
        </p:nvSpPr>
        <p:spPr>
          <a:xfrm>
            <a:off x="4819576" y="1423224"/>
            <a:ext cx="1373833" cy="9529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5942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528582"/>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Retroalimentación del modelo (</a:t>
            </a:r>
            <a:r>
              <a:rPr lang="es-ES" sz="3200" dirty="0" err="1">
                <a:solidFill>
                  <a:schemeClr val="bg1"/>
                </a:solidFill>
              </a:rPr>
              <a:t>Feedback</a:t>
            </a:r>
            <a:r>
              <a:rPr lang="es-ES" sz="3200" dirty="0">
                <a:solidFill>
                  <a:schemeClr val="bg1"/>
                </a:solidFill>
              </a:rPr>
              <a:t> </a:t>
            </a:r>
            <a:r>
              <a:rPr lang="es-ES" sz="3200" dirty="0" err="1">
                <a:solidFill>
                  <a:schemeClr val="bg1"/>
                </a:solidFill>
              </a:rPr>
              <a:t>loop</a:t>
            </a:r>
            <a:r>
              <a:rPr lang="es-ES" sz="3200" dirty="0">
                <a:solidFill>
                  <a:schemeClr val="bg1"/>
                </a:solidFill>
              </a:rPr>
              <a:t>)</a:t>
            </a:r>
          </a:p>
        </p:txBody>
      </p:sp>
      <p:sp>
        <p:nvSpPr>
          <p:cNvPr id="11" name="Título 1">
            <a:extLst>
              <a:ext uri="{FF2B5EF4-FFF2-40B4-BE49-F238E27FC236}">
                <a16:creationId xmlns:a16="http://schemas.microsoft.com/office/drawing/2014/main" id="{E0E3B4B9-5835-4997-BF03-C0EBC1576662}"/>
              </a:ext>
            </a:extLst>
          </p:cNvPr>
          <p:cNvSpPr txBox="1">
            <a:spLocks/>
          </p:cNvSpPr>
          <p:nvPr/>
        </p:nvSpPr>
        <p:spPr>
          <a:xfrm>
            <a:off x="641727" y="1095762"/>
            <a:ext cx="10515600" cy="76944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ES" sz="2000" dirty="0">
              <a:solidFill>
                <a:schemeClr val="bg1"/>
              </a:solidFill>
            </a:endParaRPr>
          </a:p>
        </p:txBody>
      </p:sp>
      <p:pic>
        <p:nvPicPr>
          <p:cNvPr id="6" name="Imagen 5">
            <a:extLst>
              <a:ext uri="{FF2B5EF4-FFF2-40B4-BE49-F238E27FC236}">
                <a16:creationId xmlns:a16="http://schemas.microsoft.com/office/drawing/2014/main" id="{1794AF66-C07D-41F2-9809-1E5F5E02E415}"/>
              </a:ext>
            </a:extLst>
          </p:cNvPr>
          <p:cNvPicPr>
            <a:picLocks noChangeAspect="1"/>
          </p:cNvPicPr>
          <p:nvPr/>
        </p:nvPicPr>
        <p:blipFill>
          <a:blip r:embed="rId2"/>
          <a:stretch>
            <a:fillRect/>
          </a:stretch>
        </p:blipFill>
        <p:spPr>
          <a:xfrm>
            <a:off x="745422" y="1851094"/>
            <a:ext cx="6589938" cy="4478324"/>
          </a:xfrm>
          <a:prstGeom prst="rect">
            <a:avLst/>
          </a:prstGeom>
        </p:spPr>
      </p:pic>
      <p:sp>
        <p:nvSpPr>
          <p:cNvPr id="7" name="Marcador de texto 2">
            <a:extLst>
              <a:ext uri="{FF2B5EF4-FFF2-40B4-BE49-F238E27FC236}">
                <a16:creationId xmlns:a16="http://schemas.microsoft.com/office/drawing/2014/main" id="{4B673DC7-04DA-45FB-98C2-5362DCFC5145}"/>
              </a:ext>
            </a:extLst>
          </p:cNvPr>
          <p:cNvSpPr txBox="1">
            <a:spLocks/>
          </p:cNvSpPr>
          <p:nvPr/>
        </p:nvSpPr>
        <p:spPr>
          <a:xfrm>
            <a:off x="7518167" y="5583396"/>
            <a:ext cx="3639160" cy="1019399"/>
          </a:xfrm>
          <a:prstGeom prst="rect">
            <a:avLst/>
          </a:prstGeom>
          <a:noFill/>
          <a:ln>
            <a:noFill/>
          </a:ln>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nSpc>
                <a:spcPct val="120000"/>
              </a:lnSpc>
              <a:spcBef>
                <a:spcPts val="1000"/>
              </a:spcBef>
              <a:buClr>
                <a:schemeClr val="bg1"/>
              </a:buClr>
            </a:pPr>
            <a:r>
              <a:rPr lang="en-US" sz="1800" kern="1200" dirty="0" err="1">
                <a:solidFill>
                  <a:schemeClr val="bg1"/>
                </a:solidFill>
                <a:latin typeface="Calibri" panose="020F0502020204030204" pitchFamily="34" charset="0"/>
                <a:ea typeface="+mn-ea"/>
                <a:cs typeface="Calibri" panose="020F0502020204030204" pitchFamily="34" charset="0"/>
                <a:sym typeface="Calibri"/>
              </a:rPr>
              <a:t>Modelos</a:t>
            </a:r>
            <a:r>
              <a:rPr lang="en-US" sz="1800" kern="1200" dirty="0">
                <a:solidFill>
                  <a:schemeClr val="bg1"/>
                </a:solidFill>
                <a:latin typeface="Calibri" panose="020F0502020204030204" pitchFamily="34" charset="0"/>
                <a:ea typeface="+mn-ea"/>
                <a:cs typeface="Calibri" panose="020F0502020204030204" pitchFamily="34" charset="0"/>
                <a:sym typeface="Calibri"/>
              </a:rPr>
              <a:t> de </a:t>
            </a:r>
            <a:r>
              <a:rPr lang="en-US" sz="1800" kern="1200" dirty="0" err="1">
                <a:solidFill>
                  <a:schemeClr val="bg1"/>
                </a:solidFill>
                <a:latin typeface="Calibri" panose="020F0502020204030204" pitchFamily="34" charset="0"/>
                <a:ea typeface="+mn-ea"/>
                <a:cs typeface="Calibri" panose="020F0502020204030204" pitchFamily="34" charset="0"/>
                <a:sym typeface="Calibri"/>
              </a:rPr>
              <a:t>predicción</a:t>
            </a:r>
            <a:r>
              <a:rPr lang="en-US" sz="1800" kern="1200" dirty="0">
                <a:solidFill>
                  <a:schemeClr val="bg1"/>
                </a:solidFill>
                <a:latin typeface="Calibri" panose="020F0502020204030204" pitchFamily="34" charset="0"/>
                <a:ea typeface="+mn-ea"/>
                <a:cs typeface="Calibri" panose="020F0502020204030204" pitchFamily="34" charset="0"/>
                <a:sym typeface="Calibri"/>
              </a:rPr>
              <a:t> de </a:t>
            </a:r>
            <a:r>
              <a:rPr lang="en-US" sz="1800" kern="1200" dirty="0" err="1">
                <a:solidFill>
                  <a:schemeClr val="bg1"/>
                </a:solidFill>
                <a:latin typeface="Calibri" panose="020F0502020204030204" pitchFamily="34" charset="0"/>
                <a:ea typeface="+mn-ea"/>
                <a:cs typeface="Calibri" panose="020F0502020204030204" pitchFamily="34" charset="0"/>
                <a:sym typeface="Calibri"/>
              </a:rPr>
              <a:t>criminalidad</a:t>
            </a:r>
            <a:endParaRPr lang="en-US" sz="1800" kern="1200" dirty="0">
              <a:solidFill>
                <a:schemeClr val="bg1"/>
              </a:solidFill>
              <a:latin typeface="Calibri" panose="020F0502020204030204" pitchFamily="34" charset="0"/>
              <a:ea typeface="+mn-ea"/>
              <a:cs typeface="Calibri" panose="020F0502020204030204" pitchFamily="34" charset="0"/>
              <a:sym typeface="Calibri"/>
            </a:endParaRPr>
          </a:p>
          <a:p>
            <a:pPr lvl="3">
              <a:lnSpc>
                <a:spcPct val="120000"/>
              </a:lnSpc>
              <a:spcBef>
                <a:spcPts val="1000"/>
              </a:spcBef>
              <a:buClr>
                <a:schemeClr val="bg1"/>
              </a:buClr>
            </a:pPr>
            <a:endParaRPr lang="en-US" sz="1200" kern="1200" dirty="0">
              <a:solidFill>
                <a:schemeClr val="bg1"/>
              </a:solidFill>
              <a:latin typeface="Calibri" panose="020F0502020204030204" pitchFamily="34" charset="0"/>
              <a:ea typeface="+mn-ea"/>
              <a:cs typeface="Calibri" panose="020F0502020204030204" pitchFamily="34" charset="0"/>
              <a:sym typeface="Calibri"/>
            </a:endParaRPr>
          </a:p>
          <a:p>
            <a:pPr lvl="3" algn="ctr">
              <a:lnSpc>
                <a:spcPct val="120000"/>
              </a:lnSpc>
              <a:spcBef>
                <a:spcPts val="1000"/>
              </a:spcBef>
              <a:buClr>
                <a:schemeClr val="bg1"/>
              </a:buClr>
            </a:pPr>
            <a:endParaRPr lang="en-US" sz="1200" kern="1200" dirty="0">
              <a:solidFill>
                <a:schemeClr val="bg1"/>
              </a:solidFill>
              <a:latin typeface="Calibri" panose="020F0502020204030204" pitchFamily="34" charset="0"/>
              <a:ea typeface="+mn-ea"/>
              <a:cs typeface="Calibri" panose="020F0502020204030204" pitchFamily="34" charset="0"/>
              <a:sym typeface="Calibri"/>
            </a:endParaRPr>
          </a:p>
          <a:p>
            <a:pPr lvl="3" algn="ctr">
              <a:lnSpc>
                <a:spcPct val="120000"/>
              </a:lnSpc>
              <a:spcBef>
                <a:spcPts val="1000"/>
              </a:spcBef>
              <a:buClr>
                <a:schemeClr val="bg1"/>
              </a:buClr>
            </a:pPr>
            <a:endParaRPr lang="en-US" sz="1200" kern="1200" dirty="0">
              <a:solidFill>
                <a:schemeClr val="bg1"/>
              </a:solidFill>
              <a:latin typeface="+mn-lt"/>
              <a:ea typeface="+mn-ea"/>
              <a:cs typeface="+mn-cs"/>
            </a:endParaRPr>
          </a:p>
        </p:txBody>
      </p:sp>
      <p:sp>
        <p:nvSpPr>
          <p:cNvPr id="8" name="CuadroTexto 7">
            <a:extLst>
              <a:ext uri="{FF2B5EF4-FFF2-40B4-BE49-F238E27FC236}">
                <a16:creationId xmlns:a16="http://schemas.microsoft.com/office/drawing/2014/main" id="{97B0BB39-7573-42B0-BDB8-7C31FA12D5DD}"/>
              </a:ext>
            </a:extLst>
          </p:cNvPr>
          <p:cNvSpPr txBox="1"/>
          <p:nvPr/>
        </p:nvSpPr>
        <p:spPr>
          <a:xfrm>
            <a:off x="641727" y="1243059"/>
            <a:ext cx="9077308" cy="338554"/>
          </a:xfrm>
          <a:prstGeom prst="rect">
            <a:avLst/>
          </a:prstGeom>
          <a:noFill/>
        </p:spPr>
        <p:txBody>
          <a:bodyPr wrap="square">
            <a:spAutoFit/>
          </a:bodyPr>
          <a:lstStyle/>
          <a:p>
            <a:r>
              <a:rPr lang="es-ES" sz="1600" dirty="0">
                <a:solidFill>
                  <a:schemeClr val="bg1"/>
                </a:solidFill>
              </a:rPr>
              <a:t>Los modelos de machine learning pueden generar una profecía autocumplida…</a:t>
            </a:r>
          </a:p>
        </p:txBody>
      </p:sp>
    </p:spTree>
    <p:extLst>
      <p:ext uri="{BB962C8B-B14F-4D97-AF65-F5344CB8AC3E}">
        <p14:creationId xmlns:p14="http://schemas.microsoft.com/office/powerpoint/2010/main" val="2641911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A6B1C68-A89C-4F12-A83B-A8521FB5B364}"/>
              </a:ext>
            </a:extLst>
          </p:cNvPr>
          <p:cNvSpPr txBox="1">
            <a:spLocks/>
          </p:cNvSpPr>
          <p:nvPr/>
        </p:nvSpPr>
        <p:spPr>
          <a:xfrm>
            <a:off x="641727" y="528582"/>
            <a:ext cx="10515600" cy="76944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dirty="0">
                <a:solidFill>
                  <a:schemeClr val="bg1"/>
                </a:solidFill>
              </a:rPr>
              <a:t>Retroalimentación del modelo (</a:t>
            </a:r>
            <a:r>
              <a:rPr lang="es-ES" sz="3200" dirty="0" err="1">
                <a:solidFill>
                  <a:schemeClr val="bg1"/>
                </a:solidFill>
              </a:rPr>
              <a:t>Feedback</a:t>
            </a:r>
            <a:r>
              <a:rPr lang="es-ES" sz="3200" dirty="0">
                <a:solidFill>
                  <a:schemeClr val="bg1"/>
                </a:solidFill>
              </a:rPr>
              <a:t> </a:t>
            </a:r>
            <a:r>
              <a:rPr lang="es-ES" sz="3200" dirty="0" err="1">
                <a:solidFill>
                  <a:schemeClr val="bg1"/>
                </a:solidFill>
              </a:rPr>
              <a:t>loop</a:t>
            </a:r>
            <a:r>
              <a:rPr lang="es-ES" sz="3200" dirty="0">
                <a:solidFill>
                  <a:schemeClr val="bg1"/>
                </a:solidFill>
              </a:rPr>
              <a:t>)</a:t>
            </a:r>
          </a:p>
        </p:txBody>
      </p:sp>
      <p:sp>
        <p:nvSpPr>
          <p:cNvPr id="11" name="Título 1">
            <a:extLst>
              <a:ext uri="{FF2B5EF4-FFF2-40B4-BE49-F238E27FC236}">
                <a16:creationId xmlns:a16="http://schemas.microsoft.com/office/drawing/2014/main" id="{E0E3B4B9-5835-4997-BF03-C0EBC1576662}"/>
              </a:ext>
            </a:extLst>
          </p:cNvPr>
          <p:cNvSpPr txBox="1">
            <a:spLocks/>
          </p:cNvSpPr>
          <p:nvPr/>
        </p:nvSpPr>
        <p:spPr>
          <a:xfrm>
            <a:off x="641727" y="1095762"/>
            <a:ext cx="10515600" cy="76944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000" dirty="0">
                <a:solidFill>
                  <a:schemeClr val="bg1"/>
                </a:solidFill>
              </a:rPr>
              <a:t>Los modelos de machine learning pueden generar una profecía autocumplida…</a:t>
            </a:r>
          </a:p>
        </p:txBody>
      </p:sp>
      <p:pic>
        <p:nvPicPr>
          <p:cNvPr id="6" name="Imagen 5">
            <a:extLst>
              <a:ext uri="{FF2B5EF4-FFF2-40B4-BE49-F238E27FC236}">
                <a16:creationId xmlns:a16="http://schemas.microsoft.com/office/drawing/2014/main" id="{1794AF66-C07D-41F2-9809-1E5F5E02E41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7000"/>
                    </a14:imgEffect>
                  </a14:imgLayer>
                </a14:imgProps>
              </a:ext>
            </a:extLst>
          </a:blip>
          <a:stretch>
            <a:fillRect/>
          </a:stretch>
        </p:blipFill>
        <p:spPr>
          <a:xfrm>
            <a:off x="745422" y="1851094"/>
            <a:ext cx="6589938" cy="4478324"/>
          </a:xfrm>
          <a:prstGeom prst="rect">
            <a:avLst/>
          </a:prstGeom>
        </p:spPr>
      </p:pic>
      <p:sp>
        <p:nvSpPr>
          <p:cNvPr id="8" name="Marcador de texto 2">
            <a:extLst>
              <a:ext uri="{FF2B5EF4-FFF2-40B4-BE49-F238E27FC236}">
                <a16:creationId xmlns:a16="http://schemas.microsoft.com/office/drawing/2014/main" id="{23341412-54C7-4BDC-93FC-107AAB42DB44}"/>
              </a:ext>
            </a:extLst>
          </p:cNvPr>
          <p:cNvSpPr txBox="1">
            <a:spLocks/>
          </p:cNvSpPr>
          <p:nvPr/>
        </p:nvSpPr>
        <p:spPr>
          <a:xfrm>
            <a:off x="1080363" y="2047746"/>
            <a:ext cx="5961459" cy="4117384"/>
          </a:xfrm>
          <a:prstGeom prst="rect">
            <a:avLst/>
          </a:prstGeom>
          <a:noFill/>
          <a:ln>
            <a:solidFill>
              <a:srgbClr val="FFFF00"/>
            </a:solidFill>
          </a:ln>
        </p:spPr>
        <p:txBody>
          <a:bodyPr vert="horz" lIns="91440" tIns="45720" rIns="91440" bIns="45720" rtlCol="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3">
              <a:lnSpc>
                <a:spcPct val="120000"/>
              </a:lnSpc>
              <a:spcBef>
                <a:spcPts val="1000"/>
              </a:spcBef>
              <a:buClr>
                <a:schemeClr val="bg1"/>
              </a:buClr>
            </a:pPr>
            <a:r>
              <a:rPr lang="en-US" sz="1600" kern="1200" dirty="0">
                <a:solidFill>
                  <a:schemeClr val="bg1"/>
                </a:solidFill>
                <a:latin typeface="Calibri" panose="020F0502020204030204" pitchFamily="34" charset="0"/>
                <a:ea typeface="+mn-ea"/>
                <a:cs typeface="Calibri" panose="020F0502020204030204" pitchFamily="34" charset="0"/>
                <a:sym typeface="Calibri"/>
              </a:rPr>
              <a:t>Como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resultado</a:t>
            </a:r>
            <a:r>
              <a:rPr lang="en-US" sz="1600" kern="1200" dirty="0">
                <a:solidFill>
                  <a:schemeClr val="bg1"/>
                </a:solidFill>
                <a:latin typeface="Calibri" panose="020F0502020204030204" pitchFamily="34" charset="0"/>
                <a:ea typeface="+mn-ea"/>
                <a:cs typeface="Calibri" panose="020F0502020204030204" pitchFamily="34" charset="0"/>
                <a:sym typeface="Calibri"/>
              </a:rPr>
              <a:t> del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modelo</a:t>
            </a:r>
            <a:r>
              <a:rPr lang="en-US" sz="1600" kern="1200" dirty="0">
                <a:solidFill>
                  <a:schemeClr val="bg1"/>
                </a:solidFill>
                <a:latin typeface="Calibri" panose="020F0502020204030204" pitchFamily="34" charset="0"/>
                <a:ea typeface="+mn-ea"/>
                <a:cs typeface="Calibri" panose="020F0502020204030204" pitchFamily="34" charset="0"/>
                <a:sym typeface="Calibri"/>
              </a:rPr>
              <a:t>, la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jefatura</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policia</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incrementará</a:t>
            </a:r>
            <a:r>
              <a:rPr lang="en-US" sz="1600" kern="1200" dirty="0">
                <a:solidFill>
                  <a:schemeClr val="bg1"/>
                </a:solidFill>
                <a:latin typeface="Calibri" panose="020F0502020204030204" pitchFamily="34" charset="0"/>
                <a:ea typeface="+mn-ea"/>
                <a:cs typeface="Calibri" panose="020F0502020204030204" pitchFamily="34" charset="0"/>
                <a:sym typeface="Calibri"/>
              </a:rPr>
              <a:t> la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cantidad</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policias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destinados</a:t>
            </a:r>
            <a:r>
              <a:rPr lang="en-US" sz="1600" kern="1200" dirty="0">
                <a:solidFill>
                  <a:schemeClr val="bg1"/>
                </a:solidFill>
                <a:latin typeface="Calibri" panose="020F0502020204030204" pitchFamily="34" charset="0"/>
                <a:ea typeface="+mn-ea"/>
                <a:cs typeface="Calibri" panose="020F0502020204030204" pitchFamily="34" charset="0"/>
                <a:sym typeface="Calibri"/>
              </a:rPr>
              <a:t> a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determinados</a:t>
            </a:r>
            <a:r>
              <a:rPr lang="en-US" sz="1600" kern="1200" dirty="0">
                <a:solidFill>
                  <a:schemeClr val="bg1"/>
                </a:solidFill>
                <a:latin typeface="Calibri" panose="020F0502020204030204" pitchFamily="34" charset="0"/>
                <a:ea typeface="+mn-ea"/>
                <a:cs typeface="Calibri" panose="020F0502020204030204" pitchFamily="34" charset="0"/>
                <a:sym typeface="Calibri"/>
              </a:rPr>
              <a:t> barrios. La mayor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presencia</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policial</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conducirá</a:t>
            </a:r>
            <a:r>
              <a:rPr lang="en-US" sz="1600" kern="1200" dirty="0">
                <a:solidFill>
                  <a:schemeClr val="bg1"/>
                </a:solidFill>
                <a:latin typeface="Calibri" panose="020F0502020204030204" pitchFamily="34" charset="0"/>
                <a:ea typeface="+mn-ea"/>
                <a:cs typeface="Calibri" panose="020F0502020204030204" pitchFamily="34" charset="0"/>
                <a:sym typeface="Calibri"/>
              </a:rPr>
              <a:t> de forma natural a la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detección</a:t>
            </a:r>
            <a:r>
              <a:rPr lang="en-US" sz="1600" kern="1200" dirty="0">
                <a:solidFill>
                  <a:schemeClr val="bg1"/>
                </a:solidFill>
                <a:latin typeface="Calibri" panose="020F0502020204030204" pitchFamily="34" charset="0"/>
                <a:ea typeface="+mn-ea"/>
                <a:cs typeface="Calibri" panose="020F0502020204030204" pitchFamily="34" charset="0"/>
                <a:sym typeface="Calibri"/>
              </a:rPr>
              <a:t> de un mayor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número</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ilícitos</a:t>
            </a:r>
            <a:r>
              <a:rPr lang="en-US" sz="1600" kern="1200" dirty="0">
                <a:solidFill>
                  <a:schemeClr val="bg1"/>
                </a:solidFill>
                <a:latin typeface="Calibri" panose="020F0502020204030204" pitchFamily="34" charset="0"/>
                <a:ea typeface="+mn-ea"/>
                <a:cs typeface="Calibri" panose="020F0502020204030204" pitchFamily="34" charset="0"/>
                <a:sym typeface="Calibri"/>
              </a:rPr>
              <a:t> y, por tanto, a un mayor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número</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detenciones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realizadas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en</a:t>
            </a:r>
            <a:r>
              <a:rPr lang="en-US" sz="1600" kern="1200" dirty="0">
                <a:solidFill>
                  <a:schemeClr val="bg1"/>
                </a:solidFill>
                <a:latin typeface="Calibri" panose="020F0502020204030204" pitchFamily="34" charset="0"/>
                <a:ea typeface="+mn-ea"/>
                <a:cs typeface="Calibri" panose="020F0502020204030204" pitchFamily="34" charset="0"/>
                <a:sym typeface="Calibri"/>
              </a:rPr>
              <a:t> ese barrio con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respecto</a:t>
            </a:r>
            <a:r>
              <a:rPr lang="en-US" sz="1600" kern="1200" dirty="0">
                <a:solidFill>
                  <a:schemeClr val="bg1"/>
                </a:solidFill>
                <a:latin typeface="Calibri" panose="020F0502020204030204" pitchFamily="34" charset="0"/>
                <a:ea typeface="+mn-ea"/>
                <a:cs typeface="Calibri" panose="020F0502020204030204" pitchFamily="34" charset="0"/>
                <a:sym typeface="Calibri"/>
              </a:rPr>
              <a:t> a los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demás</a:t>
            </a:r>
            <a:r>
              <a:rPr lang="en-US" sz="1600" kern="1200" dirty="0">
                <a:solidFill>
                  <a:schemeClr val="bg1"/>
                </a:solidFill>
                <a:latin typeface="Calibri" panose="020F0502020204030204" pitchFamily="34" charset="0"/>
                <a:ea typeface="+mn-ea"/>
                <a:cs typeface="Calibri" panose="020F0502020204030204" pitchFamily="34" charset="0"/>
                <a:sym typeface="Calibri"/>
              </a:rPr>
              <a:t> barrios.</a:t>
            </a:r>
          </a:p>
          <a:p>
            <a:pPr lvl="3">
              <a:lnSpc>
                <a:spcPct val="120000"/>
              </a:lnSpc>
              <a:spcBef>
                <a:spcPts val="1000"/>
              </a:spcBef>
              <a:buClr>
                <a:schemeClr val="bg1"/>
              </a:buClr>
            </a:pPr>
            <a:r>
              <a:rPr lang="en-US" sz="1600" kern="1200" dirty="0" err="1">
                <a:solidFill>
                  <a:schemeClr val="bg1"/>
                </a:solidFill>
                <a:latin typeface="Calibri" panose="020F0502020204030204" pitchFamily="34" charset="0"/>
                <a:ea typeface="+mn-ea"/>
                <a:cs typeface="Calibri" panose="020F0502020204030204" pitchFamily="34" charset="0"/>
                <a:sym typeface="Calibri"/>
              </a:rPr>
              <a:t>Todo</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ello</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llevará</a:t>
            </a:r>
            <a:r>
              <a:rPr lang="en-US" sz="1600" kern="1200" dirty="0">
                <a:solidFill>
                  <a:schemeClr val="bg1"/>
                </a:solidFill>
                <a:latin typeface="Calibri" panose="020F0502020204030204" pitchFamily="34" charset="0"/>
                <a:ea typeface="+mn-ea"/>
                <a:cs typeface="Calibri" panose="020F0502020204030204" pitchFamily="34" charset="0"/>
                <a:sym typeface="Calibri"/>
              </a:rPr>
              <a:t> al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modelo</a:t>
            </a:r>
            <a:r>
              <a:rPr lang="en-US" sz="1600" kern="1200" dirty="0">
                <a:solidFill>
                  <a:schemeClr val="bg1"/>
                </a:solidFill>
                <a:latin typeface="Calibri" panose="020F0502020204030204" pitchFamily="34" charset="0"/>
                <a:ea typeface="+mn-ea"/>
                <a:cs typeface="Calibri" panose="020F0502020204030204" pitchFamily="34" charset="0"/>
                <a:sym typeface="Calibri"/>
              </a:rPr>
              <a:t> a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predecir</a:t>
            </a:r>
            <a:r>
              <a:rPr lang="en-US" sz="1600" kern="1200" dirty="0">
                <a:solidFill>
                  <a:schemeClr val="bg1"/>
                </a:solidFill>
                <a:latin typeface="Calibri" panose="020F0502020204030204" pitchFamily="34" charset="0"/>
                <a:ea typeface="+mn-ea"/>
                <a:cs typeface="Calibri" panose="020F0502020204030204" pitchFamily="34" charset="0"/>
                <a:sym typeface="Calibri"/>
              </a:rPr>
              <a:t> un mayor ratio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delitos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en</a:t>
            </a:r>
            <a:r>
              <a:rPr lang="en-US" sz="1600" kern="1200" dirty="0">
                <a:solidFill>
                  <a:schemeClr val="bg1"/>
                </a:solidFill>
                <a:latin typeface="Calibri" panose="020F0502020204030204" pitchFamily="34" charset="0"/>
                <a:ea typeface="+mn-ea"/>
                <a:cs typeface="Calibri" panose="020F0502020204030204" pitchFamily="34" charset="0"/>
                <a:sym typeface="Calibri"/>
              </a:rPr>
              <a:t> ese barrio y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todavía</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más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policias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serán</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asignados</a:t>
            </a:r>
            <a:r>
              <a:rPr lang="en-US" sz="1600" kern="1200" dirty="0">
                <a:solidFill>
                  <a:schemeClr val="bg1"/>
                </a:solidFill>
                <a:latin typeface="Calibri" panose="020F0502020204030204" pitchFamily="34" charset="0"/>
                <a:ea typeface="+mn-ea"/>
                <a:cs typeface="Calibri" panose="020F0502020204030204" pitchFamily="34" charset="0"/>
                <a:sym typeface="Calibri"/>
              </a:rPr>
              <a:t> al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mismo</a:t>
            </a:r>
            <a:r>
              <a:rPr lang="en-US" sz="1600" kern="1200" dirty="0">
                <a:solidFill>
                  <a:schemeClr val="bg1"/>
                </a:solidFill>
                <a:latin typeface="Calibri" panose="020F0502020204030204" pitchFamily="34" charset="0"/>
                <a:ea typeface="+mn-ea"/>
                <a:cs typeface="Calibri" panose="020F0502020204030204" pitchFamily="34" charset="0"/>
                <a:sym typeface="Calibri"/>
              </a:rPr>
              <a:t>…</a:t>
            </a:r>
          </a:p>
          <a:p>
            <a:pPr lvl="3">
              <a:lnSpc>
                <a:spcPct val="120000"/>
              </a:lnSpc>
              <a:spcBef>
                <a:spcPts val="1000"/>
              </a:spcBef>
              <a:buClr>
                <a:schemeClr val="bg1"/>
              </a:buClr>
            </a:pPr>
            <a:r>
              <a:rPr lang="en-US" sz="1600" kern="1200" dirty="0">
                <a:solidFill>
                  <a:schemeClr val="bg1"/>
                </a:solidFill>
                <a:latin typeface="Calibri" panose="020F0502020204030204" pitchFamily="34" charset="0"/>
                <a:ea typeface="+mn-ea"/>
                <a:cs typeface="Calibri" panose="020F0502020204030204" pitchFamily="34" charset="0"/>
                <a:sym typeface="Calibri"/>
              </a:rPr>
              <a:t>A </a:t>
            </a:r>
            <a:r>
              <a:rPr lang="en-US" sz="1600" i="1" kern="1200" dirty="0" err="1">
                <a:solidFill>
                  <a:schemeClr val="bg1"/>
                </a:solidFill>
                <a:latin typeface="Calibri" panose="020F0502020204030204" pitchFamily="34" charset="0"/>
                <a:ea typeface="+mn-ea"/>
                <a:cs typeface="Calibri" panose="020F0502020204030204" pitchFamily="34" charset="0"/>
                <a:sym typeface="Calibri"/>
              </a:rPr>
              <a:t>sensu</a:t>
            </a:r>
            <a:r>
              <a:rPr lang="en-US" sz="1600" i="1" kern="1200" dirty="0">
                <a:solidFill>
                  <a:schemeClr val="bg1"/>
                </a:solidFill>
                <a:latin typeface="Calibri" panose="020F0502020204030204" pitchFamily="34" charset="0"/>
                <a:ea typeface="+mn-ea"/>
                <a:cs typeface="Calibri" panose="020F0502020204030204" pitchFamily="34" charset="0"/>
                <a:sym typeface="Calibri"/>
              </a:rPr>
              <a:t> </a:t>
            </a:r>
            <a:r>
              <a:rPr lang="en-US" sz="1600" i="1" kern="1200" dirty="0" err="1">
                <a:solidFill>
                  <a:schemeClr val="bg1"/>
                </a:solidFill>
                <a:latin typeface="Calibri" panose="020F0502020204030204" pitchFamily="34" charset="0"/>
                <a:ea typeface="+mn-ea"/>
                <a:cs typeface="Calibri" panose="020F0502020204030204" pitchFamily="34" charset="0"/>
                <a:sym typeface="Calibri"/>
              </a:rPr>
              <a:t>contrario</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menos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policias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serán</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destinados</a:t>
            </a:r>
            <a:r>
              <a:rPr lang="en-US" sz="1600" kern="1200" dirty="0">
                <a:solidFill>
                  <a:schemeClr val="bg1"/>
                </a:solidFill>
                <a:latin typeface="Calibri" panose="020F0502020204030204" pitchFamily="34" charset="0"/>
                <a:ea typeface="+mn-ea"/>
                <a:cs typeface="Calibri" panose="020F0502020204030204" pitchFamily="34" charset="0"/>
                <a:sym typeface="Calibri"/>
              </a:rPr>
              <a:t> a los barrios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menos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conflictivos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según</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el</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modelo</a:t>
            </a:r>
            <a:r>
              <a:rPr lang="en-US" sz="1600" kern="1200" dirty="0">
                <a:solidFill>
                  <a:schemeClr val="bg1"/>
                </a:solidFill>
                <a:latin typeface="Calibri" panose="020F0502020204030204" pitchFamily="34" charset="0"/>
                <a:ea typeface="+mn-ea"/>
                <a:cs typeface="Calibri" panose="020F0502020204030204" pitchFamily="34" charset="0"/>
                <a:sym typeface="Calibri"/>
              </a:rPr>
              <a:t>, lo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cual</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reducirá</a:t>
            </a:r>
            <a:r>
              <a:rPr lang="en-US" sz="1600" kern="1200" dirty="0">
                <a:solidFill>
                  <a:schemeClr val="bg1"/>
                </a:solidFill>
                <a:latin typeface="Calibri" panose="020F0502020204030204" pitchFamily="34" charset="0"/>
                <a:ea typeface="+mn-ea"/>
                <a:cs typeface="Calibri" panose="020F0502020204030204" pitchFamily="34" charset="0"/>
                <a:sym typeface="Calibri"/>
              </a:rPr>
              <a:t> las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tasas</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delitos</a:t>
            </a:r>
            <a:r>
              <a:rPr lang="en-US" sz="1600" kern="1200" dirty="0">
                <a:solidFill>
                  <a:schemeClr val="bg1"/>
                </a:solidFill>
                <a:latin typeface="Calibri" panose="020F0502020204030204" pitchFamily="34" charset="0"/>
                <a:ea typeface="+mn-ea"/>
                <a:cs typeface="Calibri" panose="020F0502020204030204" pitchFamily="34" charset="0"/>
                <a:sym typeface="Calibri"/>
              </a:rPr>
              <a:t> que la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policia</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consigue</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detectar</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en</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esos</a:t>
            </a:r>
            <a:r>
              <a:rPr lang="en-US" sz="1600" kern="1200" dirty="0">
                <a:solidFill>
                  <a:schemeClr val="bg1"/>
                </a:solidFill>
                <a:latin typeface="Calibri" panose="020F0502020204030204" pitchFamily="34" charset="0"/>
                <a:ea typeface="+mn-ea"/>
                <a:cs typeface="Calibri" panose="020F0502020204030204" pitchFamily="34" charset="0"/>
                <a:sym typeface="Calibri"/>
              </a:rPr>
              <a:t> barrios, lo que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llevará</a:t>
            </a:r>
            <a:r>
              <a:rPr lang="en-US" sz="1600" kern="1200" dirty="0">
                <a:solidFill>
                  <a:schemeClr val="bg1"/>
                </a:solidFill>
                <a:latin typeface="Calibri" panose="020F0502020204030204" pitchFamily="34" charset="0"/>
                <a:ea typeface="+mn-ea"/>
                <a:cs typeface="Calibri" panose="020F0502020204030204" pitchFamily="34" charset="0"/>
                <a:sym typeface="Calibri"/>
              </a:rPr>
              <a:t> al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modelo</a:t>
            </a:r>
            <a:r>
              <a:rPr lang="en-US" sz="1600" kern="1200" dirty="0">
                <a:solidFill>
                  <a:schemeClr val="bg1"/>
                </a:solidFill>
                <a:latin typeface="Calibri" panose="020F0502020204030204" pitchFamily="34" charset="0"/>
                <a:ea typeface="+mn-ea"/>
                <a:cs typeface="Calibri" panose="020F0502020204030204" pitchFamily="34" charset="0"/>
                <a:sym typeface="Calibri"/>
              </a:rPr>
              <a:t> a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predecir</a:t>
            </a:r>
            <a:r>
              <a:rPr lang="en-US" sz="1600" kern="1200" dirty="0">
                <a:solidFill>
                  <a:schemeClr val="bg1"/>
                </a:solidFill>
                <a:latin typeface="Calibri" panose="020F0502020204030204" pitchFamily="34" charset="0"/>
                <a:ea typeface="+mn-ea"/>
                <a:cs typeface="Calibri" panose="020F0502020204030204" pitchFamily="34" charset="0"/>
                <a:sym typeface="Calibri"/>
              </a:rPr>
              <a:t> un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número</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todavía</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menor</a:t>
            </a:r>
            <a:r>
              <a:rPr lang="en-US" sz="1600" kern="1200" dirty="0">
                <a:solidFill>
                  <a:schemeClr val="bg1"/>
                </a:solidFill>
                <a:latin typeface="Calibri" panose="020F0502020204030204" pitchFamily="34" charset="0"/>
                <a:ea typeface="+mn-ea"/>
                <a:cs typeface="Calibri" panose="020F0502020204030204" pitchFamily="34" charset="0"/>
                <a:sym typeface="Calibri"/>
              </a:rPr>
              <a:t> de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delitos</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en</a:t>
            </a:r>
            <a:r>
              <a:rPr lang="en-US" sz="1600" kern="1200" dirty="0">
                <a:solidFill>
                  <a:schemeClr val="bg1"/>
                </a:solidFill>
                <a:latin typeface="Calibri" panose="020F0502020204030204" pitchFamily="34" charset="0"/>
                <a:ea typeface="+mn-ea"/>
                <a:cs typeface="Calibri" panose="020F0502020204030204" pitchFamily="34" charset="0"/>
                <a:sym typeface="Calibri"/>
              </a:rPr>
              <a:t> </a:t>
            </a:r>
            <a:r>
              <a:rPr lang="en-US" sz="1600" kern="1200" dirty="0" err="1">
                <a:solidFill>
                  <a:schemeClr val="bg1"/>
                </a:solidFill>
                <a:latin typeface="Calibri" panose="020F0502020204030204" pitchFamily="34" charset="0"/>
                <a:ea typeface="+mn-ea"/>
                <a:cs typeface="Calibri" panose="020F0502020204030204" pitchFamily="34" charset="0"/>
                <a:sym typeface="Calibri"/>
              </a:rPr>
              <a:t>esos</a:t>
            </a:r>
            <a:r>
              <a:rPr lang="en-US" sz="1600" kern="1200" dirty="0">
                <a:solidFill>
                  <a:schemeClr val="bg1"/>
                </a:solidFill>
                <a:latin typeface="Calibri" panose="020F0502020204030204" pitchFamily="34" charset="0"/>
                <a:ea typeface="+mn-ea"/>
                <a:cs typeface="Calibri" panose="020F0502020204030204" pitchFamily="34" charset="0"/>
                <a:sym typeface="Calibri"/>
              </a:rPr>
              <a:t> barrios…</a:t>
            </a:r>
          </a:p>
          <a:p>
            <a:pPr lvl="3">
              <a:lnSpc>
                <a:spcPct val="120000"/>
              </a:lnSpc>
              <a:spcBef>
                <a:spcPts val="1000"/>
              </a:spcBef>
              <a:buClr>
                <a:schemeClr val="bg1"/>
              </a:buClr>
            </a:pPr>
            <a:endParaRPr lang="en-US" sz="1200" kern="1200" dirty="0">
              <a:solidFill>
                <a:schemeClr val="bg1"/>
              </a:solidFill>
              <a:latin typeface="Calibri" panose="020F0502020204030204" pitchFamily="34" charset="0"/>
              <a:ea typeface="+mn-ea"/>
              <a:cs typeface="Calibri" panose="020F0502020204030204" pitchFamily="34" charset="0"/>
              <a:sym typeface="Calibri"/>
            </a:endParaRPr>
          </a:p>
          <a:p>
            <a:pPr lvl="3">
              <a:lnSpc>
                <a:spcPct val="120000"/>
              </a:lnSpc>
              <a:spcBef>
                <a:spcPts val="1000"/>
              </a:spcBef>
              <a:buClr>
                <a:schemeClr val="bg1"/>
              </a:buClr>
            </a:pPr>
            <a:endParaRPr lang="en-US" sz="1200" kern="1200" dirty="0">
              <a:solidFill>
                <a:schemeClr val="bg1"/>
              </a:solidFill>
              <a:latin typeface="Calibri" panose="020F0502020204030204" pitchFamily="34" charset="0"/>
              <a:ea typeface="+mn-ea"/>
              <a:cs typeface="Calibri" panose="020F0502020204030204" pitchFamily="34" charset="0"/>
              <a:sym typeface="Calibri"/>
            </a:endParaRPr>
          </a:p>
          <a:p>
            <a:pPr lvl="3" algn="ctr">
              <a:lnSpc>
                <a:spcPct val="120000"/>
              </a:lnSpc>
              <a:spcBef>
                <a:spcPts val="1000"/>
              </a:spcBef>
              <a:buClr>
                <a:schemeClr val="bg1"/>
              </a:buClr>
            </a:pPr>
            <a:endParaRPr lang="en-US" sz="1200" kern="1200" dirty="0">
              <a:solidFill>
                <a:schemeClr val="bg1"/>
              </a:solidFill>
              <a:latin typeface="Calibri" panose="020F0502020204030204" pitchFamily="34" charset="0"/>
              <a:ea typeface="+mn-ea"/>
              <a:cs typeface="Calibri" panose="020F0502020204030204" pitchFamily="34" charset="0"/>
              <a:sym typeface="Calibri"/>
            </a:endParaRPr>
          </a:p>
          <a:p>
            <a:pPr lvl="3" algn="ctr">
              <a:lnSpc>
                <a:spcPct val="120000"/>
              </a:lnSpc>
              <a:spcBef>
                <a:spcPts val="1000"/>
              </a:spcBef>
              <a:buClr>
                <a:schemeClr val="bg1"/>
              </a:buClr>
            </a:pPr>
            <a:endParaRPr lang="en-US" sz="1200" kern="1200" dirty="0">
              <a:solidFill>
                <a:schemeClr val="bg1"/>
              </a:solidFill>
              <a:latin typeface="+mn-lt"/>
              <a:ea typeface="+mn-ea"/>
              <a:cs typeface="+mn-cs"/>
            </a:endParaRPr>
          </a:p>
        </p:txBody>
      </p:sp>
    </p:spTree>
    <p:extLst>
      <p:ext uri="{BB962C8B-B14F-4D97-AF65-F5344CB8AC3E}">
        <p14:creationId xmlns:p14="http://schemas.microsoft.com/office/powerpoint/2010/main" val="3014534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698090" y="2330166"/>
            <a:ext cx="10953135" cy="21976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US" kern="1200" dirty="0">
                <a:solidFill>
                  <a:schemeClr val="accent1"/>
                </a:solidFill>
                <a:latin typeface="+mj-lt"/>
                <a:ea typeface="+mj-ea"/>
                <a:cs typeface="+mj-cs"/>
              </a:rPr>
              <a:t>CONSTRUYENDO MODELOS EQUITATIVOS</a:t>
            </a:r>
            <a:endParaRPr dirty="0"/>
          </a:p>
        </p:txBody>
      </p:sp>
    </p:spTree>
    <p:extLst>
      <p:ext uri="{BB962C8B-B14F-4D97-AF65-F5344CB8AC3E}">
        <p14:creationId xmlns:p14="http://schemas.microsoft.com/office/powerpoint/2010/main" val="2015636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ente, Red, Medios De Comunicación Social">
            <a:extLst>
              <a:ext uri="{FF2B5EF4-FFF2-40B4-BE49-F238E27FC236}">
                <a16:creationId xmlns:a16="http://schemas.microsoft.com/office/drawing/2014/main" id="{7B4235F0-E60D-4D24-86F8-09EF9ABFAA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28" b="1847"/>
          <a:stretch/>
        </p:blipFill>
        <p:spPr bwMode="auto">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noFill/>
          <a:effectLst>
            <a:outerShdw blurRad="381000" dist="1524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74" name="Freeform: Shape 7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Marcador de texto 3">
            <a:extLst>
              <a:ext uri="{FF2B5EF4-FFF2-40B4-BE49-F238E27FC236}">
                <a16:creationId xmlns:a16="http://schemas.microsoft.com/office/drawing/2014/main" id="{5CAD8FA0-090F-4FB3-86E6-D9F02D234556}"/>
              </a:ext>
            </a:extLst>
          </p:cNvPr>
          <p:cNvSpPr>
            <a:spLocks noGrp="1"/>
          </p:cNvSpPr>
          <p:nvPr>
            <p:ph type="body" idx="1"/>
          </p:nvPr>
        </p:nvSpPr>
        <p:spPr>
          <a:xfrm>
            <a:off x="536286" y="4644619"/>
            <a:ext cx="11295495" cy="2134872"/>
          </a:xfrm>
        </p:spPr>
        <p:txBody>
          <a:bodyPr>
            <a:normAutofit fontScale="47500" lnSpcReduction="20000"/>
          </a:bodyPr>
          <a:lstStyle/>
          <a:p>
            <a:pPr marL="268288" indent="0">
              <a:lnSpc>
                <a:spcPct val="120000"/>
              </a:lnSpc>
            </a:pPr>
            <a:r>
              <a:rPr lang="es-ES" sz="3800" b="0" i="1" dirty="0">
                <a:solidFill>
                  <a:schemeClr val="bg1"/>
                </a:solidFill>
                <a:effectLst/>
                <a:latin typeface="Open Sans" panose="020B0606030504020204" pitchFamily="34" charset="0"/>
              </a:rPr>
              <a:t>“Los procesos de Big Data </a:t>
            </a:r>
            <a:r>
              <a:rPr lang="es-ES" sz="3800" b="1" i="1" dirty="0">
                <a:solidFill>
                  <a:schemeClr val="bg1"/>
                </a:solidFill>
                <a:effectLst/>
                <a:latin typeface="Open Sans" panose="020B0606030504020204" pitchFamily="34" charset="0"/>
              </a:rPr>
              <a:t>codifican el pasado</a:t>
            </a:r>
            <a:r>
              <a:rPr lang="es-ES" sz="3800" b="0" i="1" dirty="0">
                <a:solidFill>
                  <a:schemeClr val="bg1"/>
                </a:solidFill>
                <a:effectLst/>
                <a:latin typeface="Open Sans" panose="020B0606030504020204" pitchFamily="34" charset="0"/>
              </a:rPr>
              <a:t>. No inventan el futuro. Tenemos que incorporar </a:t>
            </a:r>
            <a:r>
              <a:rPr lang="es-ES" sz="3800" b="1" i="1" dirty="0">
                <a:solidFill>
                  <a:schemeClr val="bg1"/>
                </a:solidFill>
                <a:effectLst/>
                <a:latin typeface="Open Sans" panose="020B0606030504020204" pitchFamily="34" charset="0"/>
              </a:rPr>
              <a:t>explícitamente</a:t>
            </a:r>
            <a:r>
              <a:rPr lang="es-ES" sz="3800" b="0" i="1" dirty="0">
                <a:solidFill>
                  <a:schemeClr val="bg1"/>
                </a:solidFill>
                <a:effectLst/>
                <a:latin typeface="Open Sans" panose="020B0606030504020204" pitchFamily="34" charset="0"/>
              </a:rPr>
              <a:t> mejores valores en nuestros algoritmos, creando modelos de </a:t>
            </a:r>
            <a:r>
              <a:rPr lang="es-ES" sz="3800" b="0" i="1" dirty="0" err="1">
                <a:solidFill>
                  <a:schemeClr val="bg1"/>
                </a:solidFill>
                <a:effectLst/>
                <a:latin typeface="Open Sans" panose="020B0606030504020204" pitchFamily="34" charset="0"/>
              </a:rPr>
              <a:t>big</a:t>
            </a:r>
            <a:r>
              <a:rPr lang="es-ES" sz="3800" b="0" i="1" dirty="0">
                <a:solidFill>
                  <a:schemeClr val="bg1"/>
                </a:solidFill>
                <a:effectLst/>
                <a:latin typeface="Open Sans" panose="020B0606030504020204" pitchFamily="34" charset="0"/>
              </a:rPr>
              <a:t> data que sigan nuestro </a:t>
            </a:r>
            <a:r>
              <a:rPr lang="es-ES" sz="3800" b="1" i="1" dirty="0">
                <a:solidFill>
                  <a:schemeClr val="bg1"/>
                </a:solidFill>
                <a:effectLst/>
                <a:latin typeface="Open Sans" panose="020B0606030504020204" pitchFamily="34" charset="0"/>
              </a:rPr>
              <a:t>liderazgo ético</a:t>
            </a:r>
            <a:r>
              <a:rPr lang="es-ES" sz="3800" b="0" i="1" dirty="0">
                <a:solidFill>
                  <a:schemeClr val="bg1"/>
                </a:solidFill>
                <a:effectLst/>
                <a:latin typeface="Open Sans" panose="020B0606030504020204" pitchFamily="34" charset="0"/>
              </a:rPr>
              <a:t>. A veces eso significa poner la </a:t>
            </a:r>
            <a:r>
              <a:rPr lang="es-ES" sz="3800" b="1" i="1" dirty="0">
                <a:solidFill>
                  <a:schemeClr val="bg1"/>
                </a:solidFill>
                <a:effectLst/>
                <a:latin typeface="Open Sans" panose="020B0606030504020204" pitchFamily="34" charset="0"/>
              </a:rPr>
              <a:t>justicia</a:t>
            </a:r>
            <a:r>
              <a:rPr lang="es-ES" sz="3800" b="0" i="1" dirty="0">
                <a:solidFill>
                  <a:schemeClr val="bg1"/>
                </a:solidFill>
                <a:effectLst/>
                <a:latin typeface="Open Sans" panose="020B0606030504020204" pitchFamily="34" charset="0"/>
              </a:rPr>
              <a:t> por delante de las ganancias”.</a:t>
            </a:r>
          </a:p>
          <a:p>
            <a:pPr marL="268288" indent="0"/>
            <a:endParaRPr lang="es-ES" sz="1100" i="1" dirty="0">
              <a:solidFill>
                <a:schemeClr val="bg1"/>
              </a:solidFill>
              <a:latin typeface="Open Sans" panose="020B0606030504020204" pitchFamily="34" charset="0"/>
            </a:endParaRPr>
          </a:p>
          <a:p>
            <a:pPr marL="268288" indent="0">
              <a:lnSpc>
                <a:spcPct val="120000"/>
              </a:lnSpc>
            </a:pPr>
            <a:r>
              <a:rPr lang="es-ES" sz="2500" b="0" i="0" dirty="0">
                <a:solidFill>
                  <a:schemeClr val="bg1"/>
                </a:solidFill>
                <a:effectLst/>
                <a:latin typeface="Open Sans" panose="020B0606030504020204" pitchFamily="34" charset="0"/>
              </a:rPr>
              <a:t>Cathy </a:t>
            </a:r>
            <a:r>
              <a:rPr lang="es-ES" sz="2500" b="0" i="0" dirty="0" err="1">
                <a:solidFill>
                  <a:schemeClr val="bg1"/>
                </a:solidFill>
                <a:effectLst/>
                <a:latin typeface="Open Sans" panose="020B0606030504020204" pitchFamily="34" charset="0"/>
              </a:rPr>
              <a:t>O’Neil</a:t>
            </a:r>
            <a:r>
              <a:rPr lang="es-ES" sz="2500" b="0" i="0" dirty="0">
                <a:solidFill>
                  <a:schemeClr val="bg1"/>
                </a:solidFill>
                <a:effectLst/>
                <a:latin typeface="Open Sans" panose="020B0606030504020204" pitchFamily="34" charset="0"/>
              </a:rPr>
              <a:t>.</a:t>
            </a:r>
            <a:endParaRPr lang="es-ES" sz="2500" b="1" i="0" dirty="0">
              <a:solidFill>
                <a:schemeClr val="bg1"/>
              </a:solidFill>
              <a:effectLst/>
              <a:latin typeface="Arial" panose="020B0604020202020204" pitchFamily="34" charset="0"/>
            </a:endParaRPr>
          </a:p>
          <a:p>
            <a:pPr marL="268288" indent="0">
              <a:lnSpc>
                <a:spcPct val="120000"/>
              </a:lnSpc>
            </a:pPr>
            <a:r>
              <a:rPr lang="es-ES" sz="1900" b="1" i="0" dirty="0">
                <a:solidFill>
                  <a:schemeClr val="bg1"/>
                </a:solidFill>
                <a:effectLst/>
                <a:latin typeface="Arial" panose="020B0604020202020204" pitchFamily="34" charset="0"/>
              </a:rPr>
              <a:t>Catherine ("Cathy") Helen </a:t>
            </a:r>
            <a:r>
              <a:rPr lang="es-ES" sz="1900" b="1" i="0" dirty="0" err="1">
                <a:solidFill>
                  <a:schemeClr val="bg1"/>
                </a:solidFill>
                <a:effectLst/>
                <a:latin typeface="Arial" panose="020B0604020202020204" pitchFamily="34" charset="0"/>
              </a:rPr>
              <a:t>O'Neil</a:t>
            </a:r>
            <a:r>
              <a:rPr lang="es-ES" sz="1900" b="0" i="0" dirty="0">
                <a:solidFill>
                  <a:schemeClr val="bg1"/>
                </a:solidFill>
                <a:effectLst/>
                <a:latin typeface="Arial" panose="020B0604020202020204" pitchFamily="34" charset="0"/>
              </a:rPr>
              <a:t> es una </a:t>
            </a:r>
            <a:r>
              <a:rPr lang="es-ES" sz="1900" b="0" i="0" u="none" strike="noStrike" dirty="0">
                <a:solidFill>
                  <a:schemeClr val="bg1"/>
                </a:solidFill>
                <a:effectLst/>
                <a:latin typeface="Arial" panose="020B0604020202020204" pitchFamily="34" charset="0"/>
                <a:hlinkClick r:id="rId4" tooltip="Matemática">
                  <a:extLst>
                    <a:ext uri="{A12FA001-AC4F-418D-AE19-62706E023703}">
                      <ahyp:hlinkClr xmlns:ahyp="http://schemas.microsoft.com/office/drawing/2018/hyperlinkcolor" val="tx"/>
                    </a:ext>
                  </a:extLst>
                </a:hlinkClick>
              </a:rPr>
              <a:t>matemática</a:t>
            </a:r>
            <a:r>
              <a:rPr lang="es-ES" sz="1900" b="0" i="0" dirty="0">
                <a:solidFill>
                  <a:schemeClr val="bg1"/>
                </a:solidFill>
                <a:effectLst/>
                <a:latin typeface="Arial" panose="020B0604020202020204" pitchFamily="34" charset="0"/>
              </a:rPr>
              <a:t> </a:t>
            </a:r>
            <a:r>
              <a:rPr lang="es-ES" sz="1900" b="0" i="0" u="none" strike="noStrike" dirty="0">
                <a:solidFill>
                  <a:schemeClr val="bg1"/>
                </a:solidFill>
                <a:effectLst/>
                <a:latin typeface="Arial" panose="020B0604020202020204" pitchFamily="34" charset="0"/>
                <a:hlinkClick r:id="rId5" tooltip="Estadounidense">
                  <a:extLst>
                    <a:ext uri="{A12FA001-AC4F-418D-AE19-62706E023703}">
                      <ahyp:hlinkClr xmlns:ahyp="http://schemas.microsoft.com/office/drawing/2018/hyperlinkcolor" val="tx"/>
                    </a:ext>
                  </a:extLst>
                </a:hlinkClick>
              </a:rPr>
              <a:t>estadounidense</a:t>
            </a:r>
            <a:r>
              <a:rPr lang="es-ES" sz="1900" b="0" i="0" dirty="0">
                <a:solidFill>
                  <a:schemeClr val="bg1"/>
                </a:solidFill>
                <a:effectLst/>
                <a:latin typeface="Arial" panose="020B0604020202020204" pitchFamily="34" charset="0"/>
              </a:rPr>
              <a:t> y autora del blog mathbabe.org y varios libros sobre </a:t>
            </a:r>
            <a:r>
              <a:rPr lang="es-ES" sz="1900" b="0" i="0" u="none" strike="noStrike" dirty="0">
                <a:solidFill>
                  <a:schemeClr val="bg1"/>
                </a:solidFill>
                <a:effectLst/>
                <a:latin typeface="Arial" panose="020B0604020202020204" pitchFamily="34" charset="0"/>
                <a:hlinkClick r:id="rId6" tooltip="Ciencia de datos">
                  <a:extLst>
                    <a:ext uri="{A12FA001-AC4F-418D-AE19-62706E023703}">
                      <ahyp:hlinkClr xmlns:ahyp="http://schemas.microsoft.com/office/drawing/2018/hyperlinkcolor" val="tx"/>
                    </a:ext>
                  </a:extLst>
                </a:hlinkClick>
              </a:rPr>
              <a:t>ciencia de datos</a:t>
            </a:r>
            <a:r>
              <a:rPr lang="es-ES" sz="1900" b="0" i="0" dirty="0">
                <a:solidFill>
                  <a:schemeClr val="bg1"/>
                </a:solidFill>
                <a:effectLst/>
                <a:latin typeface="Arial" panose="020B0604020202020204" pitchFamily="34" charset="0"/>
              </a:rPr>
              <a:t>, entre los que se incluye </a:t>
            </a:r>
            <a:r>
              <a:rPr lang="es-ES" sz="1900" b="0" i="1" u="sng" dirty="0">
                <a:solidFill>
                  <a:schemeClr val="bg1"/>
                </a:solidFill>
                <a:effectLst/>
                <a:latin typeface="Arial" panose="020B0604020202020204" pitchFamily="34" charset="0"/>
                <a:hlinkClick r:id="rId7">
                  <a:extLst>
                    <a:ext uri="{A12FA001-AC4F-418D-AE19-62706E023703}">
                      <ahyp:hlinkClr xmlns:ahyp="http://schemas.microsoft.com/office/drawing/2018/hyperlinkcolor" val="tx"/>
                    </a:ext>
                  </a:extLst>
                </a:hlinkClick>
              </a:rPr>
              <a:t>Armas de destrucción matemática</a:t>
            </a:r>
            <a:r>
              <a:rPr lang="es-ES" sz="1900" b="0" i="0" dirty="0">
                <a:solidFill>
                  <a:schemeClr val="bg1"/>
                </a:solidFill>
                <a:effectLst/>
                <a:latin typeface="Arial" panose="020B0604020202020204" pitchFamily="34" charset="0"/>
              </a:rPr>
              <a:t>. </a:t>
            </a:r>
          </a:p>
          <a:p>
            <a:pPr marL="268288" indent="0">
              <a:lnSpc>
                <a:spcPct val="120000"/>
              </a:lnSpc>
            </a:pPr>
            <a:r>
              <a:rPr lang="es-ES" sz="1700" i="1" dirty="0">
                <a:solidFill>
                  <a:schemeClr val="bg1"/>
                </a:solidFill>
                <a:hlinkClick r:id="rId8"/>
              </a:rPr>
              <a:t>https://es.wikipedia.org/wiki/Cathy_O%27Neil</a:t>
            </a:r>
            <a:endParaRPr lang="es-ES" sz="1700" dirty="0">
              <a:solidFill>
                <a:schemeClr val="bg1"/>
              </a:solidFill>
              <a:latin typeface="Arial" panose="020B0604020202020204" pitchFamily="34" charset="0"/>
            </a:endParaRPr>
          </a:p>
          <a:p>
            <a:endParaRPr lang="es-ES" dirty="0"/>
          </a:p>
        </p:txBody>
      </p:sp>
      <p:sp>
        <p:nvSpPr>
          <p:cNvPr id="10" name="Google Shape;122;ga1eac15f37_0_43">
            <a:extLst>
              <a:ext uri="{FF2B5EF4-FFF2-40B4-BE49-F238E27FC236}">
                <a16:creationId xmlns:a16="http://schemas.microsoft.com/office/drawing/2014/main" id="{D82492E4-2E7E-4CBA-A24A-A1DF2D47B090}"/>
              </a:ext>
            </a:extLst>
          </p:cNvPr>
          <p:cNvSpPr txBox="1">
            <a:spLocks noGrp="1"/>
          </p:cNvSpPr>
          <p:nvPr>
            <p:ph type="title"/>
          </p:nvPr>
        </p:nvSpPr>
        <p:spPr>
          <a:xfrm>
            <a:off x="767196" y="3707585"/>
            <a:ext cx="10515600" cy="1325700"/>
          </a:xfrm>
          <a:prstGeom prst="rect">
            <a:avLst/>
          </a:prstGeom>
          <a:noFill/>
          <a:ln>
            <a:noFill/>
          </a:ln>
        </p:spPr>
        <p:txBody>
          <a:bodyPr spcFirstLastPara="1" wrap="square" lIns="91425" tIns="45700" rIns="91425" bIns="45700" anchor="ctr" anchorCtr="0">
            <a:noAutofit/>
          </a:bodyPr>
          <a:lstStyle/>
          <a:p>
            <a:pPr marL="0" lvl="0" indent="0">
              <a:buClr>
                <a:srgbClr val="FF0000"/>
              </a:buClr>
              <a:buSzPts val="4400"/>
            </a:pPr>
            <a:r>
              <a:rPr lang="es-ES" sz="4400" dirty="0">
                <a:solidFill>
                  <a:srgbClr val="FF0000"/>
                </a:solidFill>
              </a:rPr>
              <a:t>LA OPORTUNIDAD…</a:t>
            </a:r>
          </a:p>
        </p:txBody>
      </p:sp>
    </p:spTree>
    <p:extLst>
      <p:ext uri="{BB962C8B-B14F-4D97-AF65-F5344CB8AC3E}">
        <p14:creationId xmlns:p14="http://schemas.microsoft.com/office/powerpoint/2010/main" val="157305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3CEBD49-7296-4B6E-9C7B-20CF73704A60}"/>
              </a:ext>
            </a:extLst>
          </p:cNvPr>
          <p:cNvPicPr>
            <a:picLocks noChangeAspect="1"/>
          </p:cNvPicPr>
          <p:nvPr/>
        </p:nvPicPr>
        <p:blipFill>
          <a:blip r:embed="rId2"/>
          <a:stretch>
            <a:fillRect/>
          </a:stretch>
        </p:blipFill>
        <p:spPr>
          <a:xfrm>
            <a:off x="809279" y="542674"/>
            <a:ext cx="10573442" cy="5949632"/>
          </a:xfrm>
          <a:prstGeom prst="rect">
            <a:avLst/>
          </a:prstGeom>
        </p:spPr>
      </p:pic>
    </p:spTree>
    <p:extLst>
      <p:ext uri="{BB962C8B-B14F-4D97-AF65-F5344CB8AC3E}">
        <p14:creationId xmlns:p14="http://schemas.microsoft.com/office/powerpoint/2010/main" val="38972911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698090" y="2330166"/>
            <a:ext cx="10953135" cy="21976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s-ES" sz="4400" dirty="0">
                <a:solidFill>
                  <a:schemeClr val="accent1"/>
                </a:solidFill>
              </a:rPr>
              <a:t>Medidas para mitigar los sesgos</a:t>
            </a:r>
            <a:endParaRPr dirty="0"/>
          </a:p>
        </p:txBody>
      </p:sp>
    </p:spTree>
    <p:extLst>
      <p:ext uri="{BB962C8B-B14F-4D97-AF65-F5344CB8AC3E}">
        <p14:creationId xmlns:p14="http://schemas.microsoft.com/office/powerpoint/2010/main" val="3929041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FBA9FD-C8C6-43B4-AF1D-1FE5EDAB53A0}"/>
              </a:ext>
            </a:extLst>
          </p:cNvPr>
          <p:cNvSpPr>
            <a:spLocks noGrp="1"/>
          </p:cNvSpPr>
          <p:nvPr>
            <p:ph type="title"/>
          </p:nvPr>
        </p:nvSpPr>
        <p:spPr>
          <a:xfrm>
            <a:off x="722519" y="115816"/>
            <a:ext cx="10515600" cy="1305065"/>
          </a:xfrm>
        </p:spPr>
        <p:txBody>
          <a:bodyPr>
            <a:normAutofit/>
          </a:bodyPr>
          <a:lstStyle/>
          <a:p>
            <a:r>
              <a:rPr lang="es-ES" sz="4000" dirty="0">
                <a:solidFill>
                  <a:schemeClr val="accent1"/>
                </a:solidFill>
              </a:rPr>
              <a:t>Al definir el problema</a:t>
            </a:r>
          </a:p>
        </p:txBody>
      </p:sp>
      <p:sp>
        <p:nvSpPr>
          <p:cNvPr id="3" name="Marcador de texto 2">
            <a:extLst>
              <a:ext uri="{FF2B5EF4-FFF2-40B4-BE49-F238E27FC236}">
                <a16:creationId xmlns:a16="http://schemas.microsoft.com/office/drawing/2014/main" id="{EB88BDB9-DF1D-45C6-AE4D-0EA8EB90E398}"/>
              </a:ext>
            </a:extLst>
          </p:cNvPr>
          <p:cNvSpPr>
            <a:spLocks noGrp="1"/>
          </p:cNvSpPr>
          <p:nvPr>
            <p:ph type="body" idx="1"/>
          </p:nvPr>
        </p:nvSpPr>
        <p:spPr>
          <a:xfrm>
            <a:off x="831850" y="1584357"/>
            <a:ext cx="10515600" cy="4505294"/>
          </a:xfrm>
        </p:spPr>
        <p:txBody>
          <a:bodyPr>
            <a:normAutofit fontScale="85000" lnSpcReduction="10000"/>
          </a:bodyPr>
          <a:lstStyle/>
          <a:p>
            <a:pPr marL="342900" indent="-342900">
              <a:buFont typeface="Arial" panose="020B0604020202020204" pitchFamily="34" charset="0"/>
              <a:buChar char="•"/>
            </a:pPr>
            <a:r>
              <a:rPr lang="es-ES" sz="4400" dirty="0"/>
              <a:t>Piensa</a:t>
            </a:r>
            <a:r>
              <a:rPr lang="es-ES" dirty="0"/>
              <a:t> bien si el problema que quieres resolver debe afrontarse con </a:t>
            </a:r>
            <a:r>
              <a:rPr lang="es-ES" i="1" dirty="0"/>
              <a:t>machine learning.</a:t>
            </a:r>
          </a:p>
          <a:p>
            <a:pPr marL="342900" indent="-342900">
              <a:buFont typeface="Arial" panose="020B0604020202020204" pitchFamily="34" charset="0"/>
              <a:buChar char="•"/>
            </a:pPr>
            <a:r>
              <a:rPr lang="es-ES" sz="4400" dirty="0"/>
              <a:t>Define</a:t>
            </a:r>
            <a:r>
              <a:rPr lang="es-ES" dirty="0"/>
              <a:t> claramente el problema y el resultado que buscas.</a:t>
            </a:r>
          </a:p>
          <a:p>
            <a:pPr marL="342900" indent="-342900">
              <a:buFont typeface="Arial" panose="020B0604020202020204" pitchFamily="34" charset="0"/>
              <a:buChar char="•"/>
            </a:pPr>
            <a:r>
              <a:rPr lang="es-ES" sz="4400" dirty="0"/>
              <a:t>Investiga e identifica </a:t>
            </a:r>
            <a:r>
              <a:rPr lang="es-ES" dirty="0"/>
              <a:t>los efectos indeseados y sesgos que ese tipo de modelo ha presentado antes. </a:t>
            </a:r>
          </a:p>
          <a:p>
            <a:pPr marL="342900" indent="-342900">
              <a:buFont typeface="Arial" panose="020B0604020202020204" pitchFamily="34" charset="0"/>
              <a:buChar char="•"/>
            </a:pPr>
            <a:r>
              <a:rPr lang="es-ES" sz="4400" dirty="0"/>
              <a:t>Involucra</a:t>
            </a:r>
            <a:r>
              <a:rPr lang="es-ES" dirty="0"/>
              <a:t> personas de muy diversos perfiles en el equipo, busca perspectivas diferentes.</a:t>
            </a:r>
          </a:p>
          <a:p>
            <a:pPr marL="342900" indent="-342900">
              <a:buFont typeface="Arial" panose="020B0604020202020204" pitchFamily="34" charset="0"/>
              <a:buChar char="•"/>
            </a:pPr>
            <a:r>
              <a:rPr lang="es-ES" sz="4400" dirty="0"/>
              <a:t>Documenta</a:t>
            </a:r>
            <a:r>
              <a:rPr lang="es-ES" dirty="0"/>
              <a:t> detalladamente los efectos indeseados y sesgos que identifiques en el modelo. </a:t>
            </a:r>
          </a:p>
          <a:p>
            <a:pPr marL="342900" indent="-342900">
              <a:buFont typeface="Arial" panose="020B0604020202020204" pitchFamily="34" charset="0"/>
              <a:buChar char="•"/>
            </a:pPr>
            <a:r>
              <a:rPr lang="es-ES" sz="4400" dirty="0"/>
              <a:t>Redefine</a:t>
            </a:r>
            <a:r>
              <a:rPr lang="es-ES" dirty="0"/>
              <a:t> el problema y </a:t>
            </a:r>
            <a:r>
              <a:rPr lang="es-ES" sz="4400" dirty="0"/>
              <a:t>abandona</a:t>
            </a:r>
            <a:r>
              <a:rPr lang="es-ES" dirty="0"/>
              <a:t> el proyecto si los errores del modelo son demasiado costosos.</a:t>
            </a:r>
          </a:p>
        </p:txBody>
      </p:sp>
    </p:spTree>
    <p:extLst>
      <p:ext uri="{BB962C8B-B14F-4D97-AF65-F5344CB8AC3E}">
        <p14:creationId xmlns:p14="http://schemas.microsoft.com/office/powerpoint/2010/main" val="4129683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FBA9FD-C8C6-43B4-AF1D-1FE5EDAB53A0}"/>
              </a:ext>
            </a:extLst>
          </p:cNvPr>
          <p:cNvSpPr>
            <a:spLocks noGrp="1"/>
          </p:cNvSpPr>
          <p:nvPr>
            <p:ph type="title"/>
          </p:nvPr>
        </p:nvSpPr>
        <p:spPr>
          <a:xfrm>
            <a:off x="831850" y="-257422"/>
            <a:ext cx="10515600" cy="1305065"/>
          </a:xfrm>
        </p:spPr>
        <p:txBody>
          <a:bodyPr>
            <a:normAutofit/>
          </a:bodyPr>
          <a:lstStyle/>
          <a:p>
            <a:r>
              <a:rPr lang="es-ES" sz="4000" dirty="0">
                <a:solidFill>
                  <a:schemeClr val="accent1"/>
                </a:solidFill>
              </a:rPr>
              <a:t>Al construir el </a:t>
            </a:r>
            <a:r>
              <a:rPr lang="es-ES" sz="4000" dirty="0" err="1">
                <a:solidFill>
                  <a:schemeClr val="accent1"/>
                </a:solidFill>
              </a:rPr>
              <a:t>dataset</a:t>
            </a:r>
            <a:endParaRPr lang="es-ES" sz="4000" dirty="0">
              <a:solidFill>
                <a:schemeClr val="accent1"/>
              </a:solidFill>
            </a:endParaRPr>
          </a:p>
        </p:txBody>
      </p:sp>
      <p:sp>
        <p:nvSpPr>
          <p:cNvPr id="3" name="Marcador de texto 2">
            <a:extLst>
              <a:ext uri="{FF2B5EF4-FFF2-40B4-BE49-F238E27FC236}">
                <a16:creationId xmlns:a16="http://schemas.microsoft.com/office/drawing/2014/main" id="{EB88BDB9-DF1D-45C6-AE4D-0EA8EB90E398}"/>
              </a:ext>
            </a:extLst>
          </p:cNvPr>
          <p:cNvSpPr>
            <a:spLocks noGrp="1"/>
          </p:cNvSpPr>
          <p:nvPr>
            <p:ph type="body" idx="1"/>
          </p:nvPr>
        </p:nvSpPr>
        <p:spPr>
          <a:xfrm>
            <a:off x="831850" y="1584357"/>
            <a:ext cx="10515600" cy="4505294"/>
          </a:xfrm>
        </p:spPr>
        <p:txBody>
          <a:bodyPr>
            <a:normAutofit fontScale="92500" lnSpcReduction="10000"/>
          </a:bodyPr>
          <a:lstStyle/>
          <a:p>
            <a:pPr marL="342900" indent="-342900">
              <a:buFont typeface="Arial" panose="020B0604020202020204" pitchFamily="34" charset="0"/>
              <a:buChar char="•"/>
            </a:pPr>
            <a:r>
              <a:rPr lang="es-ES" sz="3700" dirty="0"/>
              <a:t>Piensa</a:t>
            </a:r>
            <a:r>
              <a:rPr lang="es-ES" dirty="0"/>
              <a:t> antes de recolectar los datos.</a:t>
            </a:r>
          </a:p>
          <a:p>
            <a:pPr marL="342900" indent="-342900">
              <a:buFont typeface="Arial" panose="020B0604020202020204" pitchFamily="34" charset="0"/>
              <a:buChar char="•"/>
            </a:pPr>
            <a:r>
              <a:rPr lang="es-ES" sz="3700" dirty="0"/>
              <a:t>Identifica</a:t>
            </a:r>
            <a:r>
              <a:rPr lang="es-ES" dirty="0"/>
              <a:t> los sesgos sociales presentes en tu fuente de datos. </a:t>
            </a:r>
          </a:p>
          <a:p>
            <a:pPr marL="342900" indent="-342900">
              <a:buFont typeface="Arial" panose="020B0604020202020204" pitchFamily="34" charset="0"/>
              <a:buChar char="•"/>
            </a:pPr>
            <a:r>
              <a:rPr lang="es-ES" sz="3700" dirty="0"/>
              <a:t>Verifica</a:t>
            </a:r>
            <a:r>
              <a:rPr lang="es-ES" dirty="0"/>
              <a:t> que tu fuente de datos es consistente con el entorno en que vas a implementar el modelo.</a:t>
            </a:r>
          </a:p>
          <a:p>
            <a:pPr marL="342900" indent="-342900">
              <a:buFont typeface="Arial" panose="020B0604020202020204" pitchFamily="34" charset="0"/>
              <a:buChar char="•"/>
            </a:pPr>
            <a:r>
              <a:rPr lang="es-ES" sz="3700" dirty="0"/>
              <a:t>Identifica</a:t>
            </a:r>
            <a:r>
              <a:rPr lang="es-ES" dirty="0">
                <a:solidFill>
                  <a:schemeClr val="bg1"/>
                </a:solidFill>
              </a:rPr>
              <a:t> los sesgos que puedan presentar las personas que recolectan los datos y la tecnología que usan para ello.</a:t>
            </a:r>
          </a:p>
          <a:p>
            <a:pPr marL="342900" indent="-342900">
              <a:buFont typeface="Arial" panose="020B0604020202020204" pitchFamily="34" charset="0"/>
              <a:buChar char="•"/>
            </a:pPr>
            <a:r>
              <a:rPr lang="es-ES" sz="3700" dirty="0"/>
              <a:t>Asegúrate</a:t>
            </a:r>
            <a:r>
              <a:rPr lang="es-ES" dirty="0"/>
              <a:t> de que los grupos protegidos tienen suficiente representación en el </a:t>
            </a:r>
            <a:r>
              <a:rPr lang="es-ES" dirty="0" err="1"/>
              <a:t>dataset</a:t>
            </a:r>
            <a:r>
              <a:rPr lang="es-ES" dirty="0"/>
              <a:t>. </a:t>
            </a:r>
          </a:p>
          <a:p>
            <a:pPr marL="342900" indent="-342900">
              <a:buFont typeface="Arial" panose="020B0604020202020204" pitchFamily="34" charset="0"/>
              <a:buChar char="•"/>
            </a:pPr>
            <a:r>
              <a:rPr lang="es-ES" sz="3700" dirty="0"/>
              <a:t>Asegúrate </a:t>
            </a:r>
            <a:r>
              <a:rPr lang="es-ES" dirty="0"/>
              <a:t>de que las personas que etiquetan el </a:t>
            </a:r>
            <a:r>
              <a:rPr lang="es-ES" dirty="0" err="1"/>
              <a:t>dataset</a:t>
            </a:r>
            <a:r>
              <a:rPr lang="es-ES" dirty="0"/>
              <a:t> no están introduciendo sesgos en el </a:t>
            </a:r>
            <a:r>
              <a:rPr lang="es-ES" dirty="0" err="1"/>
              <a:t>dataset</a:t>
            </a:r>
            <a:r>
              <a:rPr lang="es-ES" dirty="0"/>
              <a:t>. </a:t>
            </a:r>
          </a:p>
          <a:p>
            <a:pPr marL="342900" indent="-342900">
              <a:buFont typeface="Arial" panose="020B0604020202020204" pitchFamily="34" charset="0"/>
              <a:buChar char="•"/>
            </a:pPr>
            <a:endParaRPr lang="es-ES" dirty="0"/>
          </a:p>
        </p:txBody>
      </p:sp>
    </p:spTree>
    <p:extLst>
      <p:ext uri="{BB962C8B-B14F-4D97-AF65-F5344CB8AC3E}">
        <p14:creationId xmlns:p14="http://schemas.microsoft.com/office/powerpoint/2010/main" val="30513426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FBA9FD-C8C6-43B4-AF1D-1FE5EDAB53A0}"/>
              </a:ext>
            </a:extLst>
          </p:cNvPr>
          <p:cNvSpPr>
            <a:spLocks noGrp="1"/>
          </p:cNvSpPr>
          <p:nvPr>
            <p:ph type="title"/>
          </p:nvPr>
        </p:nvSpPr>
        <p:spPr>
          <a:xfrm>
            <a:off x="737582" y="-163769"/>
            <a:ext cx="10515600" cy="1305065"/>
          </a:xfrm>
        </p:spPr>
        <p:txBody>
          <a:bodyPr>
            <a:normAutofit/>
          </a:bodyPr>
          <a:lstStyle/>
          <a:p>
            <a:r>
              <a:rPr lang="es-ES" sz="4000" dirty="0">
                <a:solidFill>
                  <a:schemeClr val="accent1"/>
                </a:solidFill>
              </a:rPr>
              <a:t>Al seleccionar el modelo de ML</a:t>
            </a:r>
          </a:p>
        </p:txBody>
      </p:sp>
      <p:sp>
        <p:nvSpPr>
          <p:cNvPr id="3" name="Marcador de texto 2">
            <a:extLst>
              <a:ext uri="{FF2B5EF4-FFF2-40B4-BE49-F238E27FC236}">
                <a16:creationId xmlns:a16="http://schemas.microsoft.com/office/drawing/2014/main" id="{EB88BDB9-DF1D-45C6-AE4D-0EA8EB90E398}"/>
              </a:ext>
            </a:extLst>
          </p:cNvPr>
          <p:cNvSpPr>
            <a:spLocks noGrp="1"/>
          </p:cNvSpPr>
          <p:nvPr>
            <p:ph type="body" idx="1"/>
          </p:nvPr>
        </p:nvSpPr>
        <p:spPr>
          <a:xfrm>
            <a:off x="737582" y="1480662"/>
            <a:ext cx="10515600" cy="2365474"/>
          </a:xfrm>
        </p:spPr>
        <p:txBody>
          <a:bodyPr>
            <a:normAutofit/>
          </a:bodyPr>
          <a:lstStyle/>
          <a:p>
            <a:pPr marL="342900" indent="-342900">
              <a:buFont typeface="Arial" panose="020B0604020202020204" pitchFamily="34" charset="0"/>
              <a:buChar char="•"/>
            </a:pPr>
            <a:r>
              <a:rPr lang="es-ES" sz="3600" dirty="0"/>
              <a:t>Define</a:t>
            </a:r>
            <a:r>
              <a:rPr lang="es-ES" dirty="0"/>
              <a:t> claramente las asunciones presentes en el modelo.</a:t>
            </a:r>
          </a:p>
          <a:p>
            <a:pPr marL="342900" indent="-342900">
              <a:buFont typeface="Arial" panose="020B0604020202020204" pitchFamily="34" charset="0"/>
              <a:buChar char="•"/>
            </a:pPr>
            <a:r>
              <a:rPr lang="es-ES" sz="3600" dirty="0"/>
              <a:t>Identifica</a:t>
            </a:r>
            <a:r>
              <a:rPr lang="es-ES" dirty="0"/>
              <a:t> los sesgos sociales presentes en las asunciones. </a:t>
            </a:r>
          </a:p>
          <a:p>
            <a:pPr marL="342900" indent="-342900">
              <a:buFont typeface="Arial" panose="020B0604020202020204" pitchFamily="34" charset="0"/>
              <a:buChar char="•"/>
            </a:pPr>
            <a:r>
              <a:rPr lang="es-ES" sz="3600" dirty="0"/>
              <a:t>Asegúrate</a:t>
            </a:r>
            <a:r>
              <a:rPr lang="es-ES" dirty="0"/>
              <a:t> de que la estructura del modelo elegido no esté introduciendo sesgos. </a:t>
            </a:r>
          </a:p>
        </p:txBody>
      </p:sp>
    </p:spTree>
    <p:extLst>
      <p:ext uri="{BB962C8B-B14F-4D97-AF65-F5344CB8AC3E}">
        <p14:creationId xmlns:p14="http://schemas.microsoft.com/office/powerpoint/2010/main" val="36620067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FBA9FD-C8C6-43B4-AF1D-1FE5EDAB53A0}"/>
              </a:ext>
            </a:extLst>
          </p:cNvPr>
          <p:cNvSpPr>
            <a:spLocks noGrp="1"/>
          </p:cNvSpPr>
          <p:nvPr>
            <p:ph type="title"/>
          </p:nvPr>
        </p:nvSpPr>
        <p:spPr>
          <a:xfrm>
            <a:off x="831850" y="279291"/>
            <a:ext cx="10515600" cy="1305065"/>
          </a:xfrm>
        </p:spPr>
        <p:txBody>
          <a:bodyPr>
            <a:normAutofit/>
          </a:bodyPr>
          <a:lstStyle/>
          <a:p>
            <a:r>
              <a:rPr lang="es-ES" sz="4000" dirty="0">
                <a:solidFill>
                  <a:schemeClr val="accent1"/>
                </a:solidFill>
              </a:rPr>
              <a:t>En las fases de testeo, puesta en producción y en el </a:t>
            </a:r>
            <a:r>
              <a:rPr lang="es-ES" sz="4000" dirty="0" err="1">
                <a:solidFill>
                  <a:schemeClr val="accent1"/>
                </a:solidFill>
              </a:rPr>
              <a:t>feedback</a:t>
            </a:r>
            <a:r>
              <a:rPr lang="es-ES" sz="4000" dirty="0">
                <a:solidFill>
                  <a:schemeClr val="accent1"/>
                </a:solidFill>
              </a:rPr>
              <a:t> </a:t>
            </a:r>
            <a:r>
              <a:rPr lang="es-ES" sz="4000" dirty="0" err="1">
                <a:solidFill>
                  <a:schemeClr val="accent1"/>
                </a:solidFill>
              </a:rPr>
              <a:t>loop</a:t>
            </a:r>
            <a:endParaRPr lang="es-ES" sz="4000" dirty="0">
              <a:solidFill>
                <a:schemeClr val="accent1"/>
              </a:solidFill>
            </a:endParaRPr>
          </a:p>
        </p:txBody>
      </p:sp>
      <p:sp>
        <p:nvSpPr>
          <p:cNvPr id="3" name="Marcador de texto 2">
            <a:extLst>
              <a:ext uri="{FF2B5EF4-FFF2-40B4-BE49-F238E27FC236}">
                <a16:creationId xmlns:a16="http://schemas.microsoft.com/office/drawing/2014/main" id="{EB88BDB9-DF1D-45C6-AE4D-0EA8EB90E398}"/>
              </a:ext>
            </a:extLst>
          </p:cNvPr>
          <p:cNvSpPr>
            <a:spLocks noGrp="1"/>
          </p:cNvSpPr>
          <p:nvPr>
            <p:ph type="body" idx="1"/>
          </p:nvPr>
        </p:nvSpPr>
        <p:spPr>
          <a:xfrm>
            <a:off x="831850" y="1898432"/>
            <a:ext cx="11065182" cy="4610523"/>
          </a:xfrm>
        </p:spPr>
        <p:txBody>
          <a:bodyPr>
            <a:normAutofit fontScale="85000" lnSpcReduction="20000"/>
          </a:bodyPr>
          <a:lstStyle/>
          <a:p>
            <a:pPr marL="342900" indent="-342900">
              <a:lnSpc>
                <a:spcPct val="120000"/>
              </a:lnSpc>
              <a:buFont typeface="Arial" panose="020B0604020202020204" pitchFamily="34" charset="0"/>
              <a:buChar char="•"/>
            </a:pPr>
            <a:r>
              <a:rPr lang="es-ES" sz="3400" dirty="0"/>
              <a:t>Testea</a:t>
            </a:r>
            <a:r>
              <a:rPr lang="es-ES" sz="2000" dirty="0">
                <a:solidFill>
                  <a:schemeClr val="bg1"/>
                </a:solidFill>
                <a:latin typeface="Calibri" panose="020F0502020204030204" pitchFamily="34" charset="0"/>
                <a:cs typeface="Calibri" panose="020F0502020204030204" pitchFamily="34" charset="0"/>
              </a:rPr>
              <a:t> explícitamente el modelo con diferentes segmentos de población para asegurarte de que funciona bien para todos.</a:t>
            </a:r>
          </a:p>
          <a:p>
            <a:pPr marL="342900" indent="-342900">
              <a:lnSpc>
                <a:spcPct val="120000"/>
              </a:lnSpc>
              <a:buFont typeface="Arial" panose="020B0604020202020204" pitchFamily="34" charset="0"/>
              <a:buChar char="•"/>
            </a:pPr>
            <a:r>
              <a:rPr lang="es-ES" sz="3400" dirty="0"/>
              <a:t>Verifica</a:t>
            </a:r>
            <a:r>
              <a:rPr lang="es-ES" sz="2000" dirty="0"/>
              <a:t> que el contexto de tus datos coincide con el contexto en que se va a implementar el modelo. </a:t>
            </a:r>
          </a:p>
          <a:p>
            <a:pPr marL="342900" indent="-342900">
              <a:lnSpc>
                <a:spcPct val="120000"/>
              </a:lnSpc>
              <a:buFont typeface="Arial" panose="020B0604020202020204" pitchFamily="34" charset="0"/>
              <a:buChar char="•"/>
            </a:pPr>
            <a:r>
              <a:rPr lang="es-ES" sz="3400" dirty="0"/>
              <a:t>Utiliza</a:t>
            </a:r>
            <a:r>
              <a:rPr lang="es-ES" sz="3600" dirty="0"/>
              <a:t> </a:t>
            </a:r>
            <a:r>
              <a:rPr lang="es-ES" sz="2100" dirty="0"/>
              <a:t>métricas de equidad para medir la equidad del modelo tanto en fase de testeo como una vez puesto en producción.</a:t>
            </a:r>
          </a:p>
          <a:p>
            <a:pPr marL="342900" indent="-342900">
              <a:lnSpc>
                <a:spcPct val="120000"/>
              </a:lnSpc>
              <a:buFont typeface="Arial" panose="020B0604020202020204" pitchFamily="34" charset="0"/>
              <a:buChar char="•"/>
            </a:pPr>
            <a:r>
              <a:rPr lang="es-ES" sz="3400" dirty="0"/>
              <a:t>Define</a:t>
            </a:r>
            <a:r>
              <a:rPr lang="es-ES" sz="2000" dirty="0"/>
              <a:t> qué métricas de equidad vas a optimizar para satisfacer el principio de equidad en tu caso concreto.</a:t>
            </a:r>
          </a:p>
          <a:p>
            <a:pPr marL="342900" indent="-342900">
              <a:lnSpc>
                <a:spcPct val="120000"/>
              </a:lnSpc>
              <a:buFont typeface="Arial" panose="020B0604020202020204" pitchFamily="34" charset="0"/>
              <a:buChar char="•"/>
            </a:pPr>
            <a:r>
              <a:rPr lang="es-ES" sz="3400" dirty="0"/>
              <a:t>Involucra</a:t>
            </a:r>
            <a:r>
              <a:rPr lang="es-ES" sz="2000" dirty="0"/>
              <a:t> personas de diferentes perfiles y perspectivas tanto en el testeo del modelo como en la auditoría del mismo una vez puesto en producción.</a:t>
            </a:r>
          </a:p>
          <a:p>
            <a:pPr marL="342900" indent="-342900">
              <a:lnSpc>
                <a:spcPct val="120000"/>
              </a:lnSpc>
              <a:buFont typeface="Arial" panose="020B0604020202020204" pitchFamily="34" charset="0"/>
              <a:buChar char="•"/>
            </a:pPr>
            <a:r>
              <a:rPr lang="es-ES" sz="3400" dirty="0"/>
              <a:t>Monitoriza</a:t>
            </a:r>
            <a:r>
              <a:rPr lang="es-ES" sz="2000" dirty="0"/>
              <a:t> el </a:t>
            </a:r>
            <a:r>
              <a:rPr lang="es-ES" sz="2000" dirty="0" err="1"/>
              <a:t>feedback</a:t>
            </a:r>
            <a:r>
              <a:rPr lang="es-ES" sz="2000" dirty="0"/>
              <a:t> de los usuarios en su interacción con el sistema, en particular las quejas de los usuarios.</a:t>
            </a:r>
          </a:p>
        </p:txBody>
      </p:sp>
    </p:spTree>
    <p:extLst>
      <p:ext uri="{BB962C8B-B14F-4D97-AF65-F5344CB8AC3E}">
        <p14:creationId xmlns:p14="http://schemas.microsoft.com/office/powerpoint/2010/main" val="4072498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698090" y="2330166"/>
            <a:ext cx="10953135" cy="21976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s-ES" sz="4400" dirty="0">
                <a:solidFill>
                  <a:schemeClr val="accent1"/>
                </a:solidFill>
              </a:rPr>
              <a:t>Soluciones en el mercado</a:t>
            </a:r>
            <a:endParaRPr dirty="0"/>
          </a:p>
        </p:txBody>
      </p:sp>
    </p:spTree>
    <p:extLst>
      <p:ext uri="{BB962C8B-B14F-4D97-AF65-F5344CB8AC3E}">
        <p14:creationId xmlns:p14="http://schemas.microsoft.com/office/powerpoint/2010/main" val="2238901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BEB68A54-2220-43E2-B4E2-164D853DF2DA}"/>
              </a:ext>
            </a:extLst>
          </p:cNvPr>
          <p:cNvPicPr>
            <a:picLocks noChangeAspect="1"/>
          </p:cNvPicPr>
          <p:nvPr/>
        </p:nvPicPr>
        <p:blipFill rotWithShape="1">
          <a:blip r:embed="rId2"/>
          <a:srcRect l="5783" r="5787"/>
          <a:stretch/>
        </p:blipFill>
        <p:spPr>
          <a:xfrm>
            <a:off x="-1" y="10"/>
            <a:ext cx="12228129" cy="4666928"/>
          </a:xfrm>
          <a:prstGeom prst="rect">
            <a:avLst/>
          </a:prstGeom>
        </p:spPr>
      </p:pic>
      <p:grpSp>
        <p:nvGrpSpPr>
          <p:cNvPr id="14" name="Group 13">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5" name="Freeform: Shape 14">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8" name="Freeform: Shape 17">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3" name="CuadroTexto 2">
            <a:extLst>
              <a:ext uri="{FF2B5EF4-FFF2-40B4-BE49-F238E27FC236}">
                <a16:creationId xmlns:a16="http://schemas.microsoft.com/office/drawing/2014/main" id="{43D4FCB1-C986-430B-8A42-0D39DE7E04D6}"/>
              </a:ext>
            </a:extLst>
          </p:cNvPr>
          <p:cNvSpPr txBox="1"/>
          <p:nvPr/>
        </p:nvSpPr>
        <p:spPr>
          <a:xfrm>
            <a:off x="1035655" y="4929658"/>
            <a:ext cx="6535554" cy="1509935"/>
          </a:xfr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200" kern="1200" dirty="0">
                <a:solidFill>
                  <a:srgbClr val="00B0F0"/>
                </a:solidFill>
                <a:latin typeface="+mn-lt"/>
                <a:ea typeface="+mn-ea"/>
                <a:cs typeface="+mn-cs"/>
                <a:hlinkClick r:id="rId3">
                  <a:extLst>
                    <a:ext uri="{A12FA001-AC4F-418D-AE19-62706E023703}">
                      <ahyp:hlinkClr xmlns:ahyp="http://schemas.microsoft.com/office/drawing/2018/hyperlinkcolor" val="tx"/>
                    </a:ext>
                  </a:extLst>
                </a:hlinkClick>
              </a:rPr>
              <a:t>http://www.datasciencepublicpolicy.org/projects/aequitas/</a:t>
            </a:r>
            <a:endParaRPr lang="en-US" sz="1200" kern="1200" dirty="0">
              <a:solidFill>
                <a:srgbClr val="00B0F0"/>
              </a:solidFill>
              <a:latin typeface="+mn-lt"/>
              <a:ea typeface="+mn-ea"/>
              <a:cs typeface="+mn-cs"/>
            </a:endParaRPr>
          </a:p>
          <a:p>
            <a:pPr indent="-228600">
              <a:lnSpc>
                <a:spcPct val="90000"/>
              </a:lnSpc>
              <a:spcAft>
                <a:spcPts val="600"/>
              </a:spcAft>
              <a:buFont typeface="Arial" panose="020B0604020202020204" pitchFamily="34" charset="0"/>
              <a:buChar char="•"/>
            </a:pPr>
            <a:endParaRPr lang="en-US" sz="1800" kern="1200" dirty="0">
              <a:solidFill>
                <a:schemeClr val="bg1"/>
              </a:solidFill>
              <a:latin typeface="+mn-lt"/>
              <a:ea typeface="+mn-ea"/>
              <a:cs typeface="+mn-cs"/>
            </a:endParaRPr>
          </a:p>
        </p:txBody>
      </p:sp>
      <p:sp>
        <p:nvSpPr>
          <p:cNvPr id="19" name="CuadroTexto 18">
            <a:extLst>
              <a:ext uri="{FF2B5EF4-FFF2-40B4-BE49-F238E27FC236}">
                <a16:creationId xmlns:a16="http://schemas.microsoft.com/office/drawing/2014/main" id="{A83E6EB8-BC43-4229-85C6-67F83A8CBDE2}"/>
              </a:ext>
            </a:extLst>
          </p:cNvPr>
          <p:cNvSpPr txBox="1"/>
          <p:nvPr/>
        </p:nvSpPr>
        <p:spPr>
          <a:xfrm>
            <a:off x="1302327" y="4463342"/>
            <a:ext cx="8940800" cy="830997"/>
          </a:xfrm>
          <a:prstGeom prst="rect">
            <a:avLst/>
          </a:prstGeom>
          <a:noFill/>
        </p:spPr>
        <p:txBody>
          <a:bodyPr wrap="square">
            <a:spAutoFit/>
          </a:bodyPr>
          <a:lstStyle/>
          <a:p>
            <a:pPr algn="l"/>
            <a:r>
              <a:rPr lang="en-US" sz="1200" b="0" i="0" dirty="0">
                <a:solidFill>
                  <a:schemeClr val="bg1"/>
                </a:solidFill>
                <a:effectLst/>
                <a:latin typeface="Open Sans" panose="020B0606030504020204" pitchFamily="34" charset="0"/>
              </a:rPr>
              <a:t>You can audit your risk assessment system for two types of biases:</a:t>
            </a:r>
          </a:p>
          <a:p>
            <a:pPr marL="285750" indent="-285750" algn="l">
              <a:buClr>
                <a:schemeClr val="bg1"/>
              </a:buClr>
              <a:buFont typeface="Arial" panose="020B0604020202020204" pitchFamily="34" charset="0"/>
              <a:buChar char="•"/>
            </a:pPr>
            <a:r>
              <a:rPr lang="en-US" sz="1200" b="0" i="0" dirty="0">
                <a:solidFill>
                  <a:schemeClr val="bg1"/>
                </a:solidFill>
                <a:effectLst/>
                <a:latin typeface="Open Sans" panose="020B0606030504020204" pitchFamily="34" charset="0"/>
              </a:rPr>
              <a:t>Biased actions or interventions that are not allocated in a way that’s representative of the population.</a:t>
            </a:r>
          </a:p>
          <a:p>
            <a:pPr marL="285750" indent="-285750" algn="l">
              <a:buClr>
                <a:schemeClr val="bg1"/>
              </a:buClr>
              <a:buFont typeface="Arial" panose="020B0604020202020204" pitchFamily="34" charset="0"/>
              <a:buChar char="•"/>
            </a:pPr>
            <a:r>
              <a:rPr lang="en-US" sz="1200" b="0" i="0" dirty="0">
                <a:solidFill>
                  <a:schemeClr val="bg1"/>
                </a:solidFill>
                <a:effectLst/>
                <a:latin typeface="Open Sans" panose="020B0606030504020204" pitchFamily="34" charset="0"/>
              </a:rPr>
              <a:t>Biased outcomes through actions or interventions that are a result of your system being wrong about certain groups of people.</a:t>
            </a:r>
          </a:p>
        </p:txBody>
      </p:sp>
    </p:spTree>
    <p:extLst>
      <p:ext uri="{BB962C8B-B14F-4D97-AF65-F5344CB8AC3E}">
        <p14:creationId xmlns:p14="http://schemas.microsoft.com/office/powerpoint/2010/main" val="1429228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77D83AC-BFAD-48A1-A99B-E5F3C10FDBEF}"/>
              </a:ext>
            </a:extLst>
          </p:cNvPr>
          <p:cNvPicPr>
            <a:picLocks noChangeAspect="1"/>
          </p:cNvPicPr>
          <p:nvPr/>
        </p:nvPicPr>
        <p:blipFill>
          <a:blip r:embed="rId2"/>
          <a:stretch>
            <a:fillRect/>
          </a:stretch>
        </p:blipFill>
        <p:spPr>
          <a:xfrm>
            <a:off x="3312160" y="0"/>
            <a:ext cx="5811519" cy="688331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pic>
    </p:spTree>
    <p:extLst>
      <p:ext uri="{BB962C8B-B14F-4D97-AF65-F5344CB8AC3E}">
        <p14:creationId xmlns:p14="http://schemas.microsoft.com/office/powerpoint/2010/main" val="6671006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descr="Interfaz de usuario gráfica, Aplicación, Sitio web&#10;&#10;Descripción generada automáticamente">
            <a:extLst>
              <a:ext uri="{FF2B5EF4-FFF2-40B4-BE49-F238E27FC236}">
                <a16:creationId xmlns:a16="http://schemas.microsoft.com/office/drawing/2014/main" id="{9F91A3A4-2B75-4403-87D5-60DA5F81D86F}"/>
              </a:ext>
            </a:extLst>
          </p:cNvPr>
          <p:cNvPicPr>
            <a:picLocks noChangeAspect="1"/>
          </p:cNvPicPr>
          <p:nvPr/>
        </p:nvPicPr>
        <p:blipFill rotWithShape="1">
          <a:blip r:embed="rId3"/>
          <a:srcRect b="200"/>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5" name="Group 14">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6" name="Freeform: Shape 15">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CuadroTexto 5">
            <a:extLst>
              <a:ext uri="{FF2B5EF4-FFF2-40B4-BE49-F238E27FC236}">
                <a16:creationId xmlns:a16="http://schemas.microsoft.com/office/drawing/2014/main" id="{8E790BCE-3463-48EF-80DB-2DA8E32AD449}"/>
              </a:ext>
            </a:extLst>
          </p:cNvPr>
          <p:cNvSpPr txBox="1"/>
          <p:nvPr/>
        </p:nvSpPr>
        <p:spPr>
          <a:xfrm>
            <a:off x="4728755" y="4441531"/>
            <a:ext cx="6701245" cy="2261098"/>
          </a:xfrm>
        </p:spPr>
        <p:txBody>
          <a:bodyPr vert="horz" lIns="91440" tIns="45720" rIns="91440" bIns="45720" rtlCol="0">
            <a:normAutofit fontScale="92500" lnSpcReduction="20000"/>
          </a:bodyPr>
          <a:lstStyle/>
          <a:p>
            <a:pPr>
              <a:lnSpc>
                <a:spcPct val="90000"/>
              </a:lnSpc>
            </a:pPr>
            <a:r>
              <a:rPr lang="en-US" sz="4400" b="0" i="0" u="sng" kern="1200" dirty="0">
                <a:solidFill>
                  <a:schemeClr val="bg1">
                    <a:alpha val="80000"/>
                  </a:schemeClr>
                </a:solidFill>
                <a:effectLst/>
                <a:latin typeface="Calibri" panose="020F0502020204030204" pitchFamily="34" charset="0"/>
                <a:ea typeface="+mn-ea"/>
                <a:cs typeface="Calibri" panose="020F0502020204030204" pitchFamily="34" charset="0"/>
                <a:hlinkClick r:id="rId5">
                  <a:extLst>
                    <a:ext uri="{A12FA001-AC4F-418D-AE19-62706E023703}">
                      <ahyp:hlinkClr xmlns:ahyp="http://schemas.microsoft.com/office/drawing/2018/hyperlinkcolor" val="tx"/>
                    </a:ext>
                  </a:extLst>
                </a:hlinkClick>
              </a:rPr>
              <a:t>AI Fairness 360</a:t>
            </a:r>
            <a:r>
              <a:rPr lang="en-US" sz="4400" b="0" i="0" kern="1200" dirty="0">
                <a:solidFill>
                  <a:schemeClr val="bg1">
                    <a:alpha val="80000"/>
                  </a:schemeClr>
                </a:solidFill>
                <a:effectLst/>
                <a:latin typeface="Calibri" panose="020F0502020204030204" pitchFamily="34" charset="0"/>
                <a:ea typeface="+mn-ea"/>
                <a:cs typeface="Calibri" panose="020F0502020204030204" pitchFamily="34" charset="0"/>
              </a:rPr>
              <a:t> </a:t>
            </a:r>
            <a:r>
              <a:rPr lang="en-US" sz="4400" kern="1200" dirty="0">
                <a:solidFill>
                  <a:schemeClr val="bg1">
                    <a:alpha val="80000"/>
                  </a:schemeClr>
                </a:solidFill>
                <a:latin typeface="Calibri" panose="020F0502020204030204" pitchFamily="34" charset="0"/>
                <a:ea typeface="+mn-ea"/>
                <a:cs typeface="Calibri" panose="020F0502020204030204" pitchFamily="34" charset="0"/>
              </a:rPr>
              <a:t>(IBM)</a:t>
            </a:r>
          </a:p>
          <a:p>
            <a:pPr marL="0" indent="-228600">
              <a:lnSpc>
                <a:spcPct val="90000"/>
              </a:lnSpc>
              <a:buFont typeface="Arial" panose="020B0604020202020204" pitchFamily="34" charset="0"/>
              <a:buChar char="•"/>
            </a:pPr>
            <a:endParaRPr lang="en-US" sz="1600" b="0" i="0" kern="1200" dirty="0">
              <a:solidFill>
                <a:schemeClr val="bg1">
                  <a:alpha val="80000"/>
                </a:schemeClr>
              </a:solidFill>
              <a:effectLst/>
              <a:latin typeface="Calibri" panose="020F0502020204030204" pitchFamily="34" charset="0"/>
              <a:ea typeface="+mn-ea"/>
              <a:cs typeface="Calibri" panose="020F0502020204030204" pitchFamily="34" charset="0"/>
            </a:endParaRPr>
          </a:p>
          <a:p>
            <a:pPr>
              <a:lnSpc>
                <a:spcPct val="110000"/>
              </a:lnSpc>
            </a:pPr>
            <a:r>
              <a:rPr lang="en-US" sz="1500" b="0" i="0" kern="1200" dirty="0" err="1">
                <a:solidFill>
                  <a:schemeClr val="bg1">
                    <a:alpha val="80000"/>
                  </a:schemeClr>
                </a:solidFill>
                <a:effectLst/>
                <a:latin typeface="Calibri" panose="020F0502020204030204" pitchFamily="34" charset="0"/>
                <a:ea typeface="+mn-ea"/>
                <a:cs typeface="Calibri" panose="020F0502020204030204" pitchFamily="34" charset="0"/>
              </a:rPr>
              <a:t>Librería</a:t>
            </a:r>
            <a:r>
              <a:rPr lang="en-US" sz="1500" b="0" i="0" kern="1200" dirty="0">
                <a:solidFill>
                  <a:schemeClr val="bg1">
                    <a:alpha val="80000"/>
                  </a:schemeClr>
                </a:solidFill>
                <a:effectLst/>
                <a:latin typeface="Calibri" panose="020F0502020204030204" pitchFamily="34" charset="0"/>
                <a:ea typeface="+mn-ea"/>
                <a:cs typeface="Calibri" panose="020F0502020204030204" pitchFamily="34" charset="0"/>
              </a:rPr>
              <a:t> open-source  </a:t>
            </a:r>
            <a:r>
              <a:rPr lang="en-US" sz="1500" b="0" i="0" kern="1200" dirty="0">
                <a:solidFill>
                  <a:schemeClr val="bg1">
                    <a:alpha val="80000"/>
                  </a:schemeClr>
                </a:solidFill>
                <a:latin typeface="Calibri" panose="020F0502020204030204" pitchFamily="34" charset="0"/>
                <a:ea typeface="+mn-ea"/>
                <a:cs typeface="Calibri" panose="020F0502020204030204" pitchFamily="34" charset="0"/>
              </a:rPr>
              <a:t>que </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permite</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a los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programadores</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de IA:</a:t>
            </a:r>
          </a:p>
          <a:p>
            <a:pPr>
              <a:lnSpc>
                <a:spcPct val="110000"/>
              </a:lnSpc>
            </a:pPr>
            <a:endParaRPr lang="en-US" sz="1500" kern="1200" dirty="0">
              <a:solidFill>
                <a:schemeClr val="bg1">
                  <a:alpha val="80000"/>
                </a:schemeClr>
              </a:solidFill>
              <a:effectLst/>
              <a:latin typeface="Calibri" panose="020F0502020204030204" pitchFamily="34" charset="0"/>
              <a:ea typeface="+mn-ea"/>
              <a:cs typeface="Calibri" panose="020F0502020204030204" pitchFamily="34" charset="0"/>
            </a:endParaRPr>
          </a:p>
          <a:p>
            <a:pPr marL="285750" indent="-228600">
              <a:lnSpc>
                <a:spcPct val="110000"/>
              </a:lnSpc>
              <a:buClr>
                <a:schemeClr val="bg1"/>
              </a:buClr>
              <a:buSzPct val="150000"/>
              <a:buFont typeface="Arial" panose="020B0604020202020204" pitchFamily="34" charset="0"/>
              <a:buChar char="•"/>
            </a:pPr>
            <a:r>
              <a:rPr lang="en-US" sz="1500" kern="1200" dirty="0" err="1">
                <a:solidFill>
                  <a:schemeClr val="bg1">
                    <a:alpha val="80000"/>
                  </a:schemeClr>
                </a:solidFill>
                <a:latin typeface="Calibri" panose="020F0502020204030204" pitchFamily="34" charset="0"/>
                <a:ea typeface="+mn-ea"/>
                <a:cs typeface="Calibri" panose="020F0502020204030204" pitchFamily="34" charset="0"/>
              </a:rPr>
              <a:t>Detectar</a:t>
            </a:r>
            <a:r>
              <a:rPr lang="en-US" sz="1500" kern="1200" dirty="0">
                <a:solidFill>
                  <a:schemeClr val="bg1">
                    <a:alpha val="80000"/>
                  </a:schemeClr>
                </a:solidFill>
                <a:latin typeface="Calibri" panose="020F0502020204030204" pitchFamily="34" charset="0"/>
                <a:ea typeface="+mn-ea"/>
                <a:cs typeface="Calibri" panose="020F0502020204030204" pitchFamily="34" charset="0"/>
              </a:rPr>
              <a:t> y </a:t>
            </a:r>
            <a:r>
              <a:rPr lang="en-US" sz="1500" kern="1200" dirty="0" err="1">
                <a:solidFill>
                  <a:schemeClr val="bg1">
                    <a:alpha val="80000"/>
                  </a:schemeClr>
                </a:solidFill>
                <a:latin typeface="Calibri" panose="020F0502020204030204" pitchFamily="34" charset="0"/>
                <a:ea typeface="+mn-ea"/>
                <a:cs typeface="Calibri" panose="020F0502020204030204" pitchFamily="34" charset="0"/>
              </a:rPr>
              <a:t>evaluar</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sesgos</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en</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modelos</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y conjuntos de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datos</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con un conjunto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completo</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de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métricas</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a:t>
            </a:r>
          </a:p>
          <a:p>
            <a:pPr marL="285750" indent="-228600">
              <a:lnSpc>
                <a:spcPct val="110000"/>
              </a:lnSpc>
              <a:buClr>
                <a:schemeClr val="bg1"/>
              </a:buClr>
              <a:buSzPct val="150000"/>
              <a:buFont typeface="Arial" panose="020B0604020202020204" pitchFamily="34" charset="0"/>
              <a:buChar char="•"/>
            </a:pPr>
            <a:endParaRPr lang="en-US" sz="1500" kern="1200" dirty="0">
              <a:solidFill>
                <a:schemeClr val="bg1">
                  <a:alpha val="80000"/>
                </a:schemeClr>
              </a:solidFill>
              <a:effectLst/>
              <a:latin typeface="Calibri" panose="020F0502020204030204" pitchFamily="34" charset="0"/>
              <a:ea typeface="+mn-ea"/>
              <a:cs typeface="Calibri" panose="020F0502020204030204" pitchFamily="34" charset="0"/>
            </a:endParaRPr>
          </a:p>
          <a:p>
            <a:pPr marL="285750" indent="-228600">
              <a:lnSpc>
                <a:spcPct val="110000"/>
              </a:lnSpc>
              <a:spcAft>
                <a:spcPts val="800"/>
              </a:spcAft>
              <a:buClr>
                <a:schemeClr val="bg1"/>
              </a:buClr>
              <a:buSzPct val="150000"/>
              <a:buFont typeface="Arial" panose="020B0604020202020204" pitchFamily="34" charset="0"/>
              <a:buChar char="•"/>
            </a:pP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Mitigar</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los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sesgos</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con la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ayuda</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de 12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algoritmos</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empaquetados</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a:t>
            </a:r>
            <a:r>
              <a:rPr lang="en-US" sz="1500" kern="1200" dirty="0" err="1">
                <a:solidFill>
                  <a:schemeClr val="bg1">
                    <a:alpha val="80000"/>
                  </a:schemeClr>
                </a:solidFill>
                <a:effectLst/>
                <a:latin typeface="Calibri" panose="020F0502020204030204" pitchFamily="34" charset="0"/>
                <a:ea typeface="+mn-ea"/>
                <a:cs typeface="Calibri" panose="020F0502020204030204" pitchFamily="34" charset="0"/>
              </a:rPr>
              <a:t>como</a:t>
            </a:r>
            <a:r>
              <a:rPr lang="en-US" sz="1500" kern="1200" dirty="0">
                <a:solidFill>
                  <a:schemeClr val="bg1">
                    <a:alpha val="80000"/>
                  </a:schemeClr>
                </a:solidFill>
                <a:effectLst/>
                <a:latin typeface="Calibri" panose="020F0502020204030204" pitchFamily="34" charset="0"/>
                <a:ea typeface="+mn-ea"/>
                <a:cs typeface="Calibri" panose="020F0502020204030204" pitchFamily="34" charset="0"/>
              </a:rPr>
              <a:t> Learning Fair Representations, Reject Option Classification, Disparate Impact Remover.</a:t>
            </a:r>
            <a:endParaRPr lang="en-US" sz="1500" kern="1200" dirty="0">
              <a:solidFill>
                <a:schemeClr val="bg1">
                  <a:alpha val="80000"/>
                </a:schemeClr>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17476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600E0D82-D429-492C-AE1C-0EF31C9E7256}"/>
              </a:ext>
            </a:extLst>
          </p:cNvPr>
          <p:cNvPicPr>
            <a:picLocks noChangeAspect="1"/>
          </p:cNvPicPr>
          <p:nvPr/>
        </p:nvPicPr>
        <p:blipFill rotWithShape="1">
          <a:blip r:embed="rId3"/>
          <a:srcRect r="-1" b="6895"/>
          <a:stretch/>
        </p:blipFill>
        <p:spPr>
          <a:xfrm>
            <a:off x="320040" y="320040"/>
            <a:ext cx="11548872" cy="4462272"/>
          </a:xfrm>
          <a:prstGeom prst="rect">
            <a:avLst/>
          </a:prstGeom>
        </p:spPr>
      </p:pic>
      <p:cxnSp>
        <p:nvCxnSpPr>
          <p:cNvPr id="31" name="Straight Connector 30">
            <a:extLst>
              <a:ext uri="{FF2B5EF4-FFF2-40B4-BE49-F238E27FC236}">
                <a16:creationId xmlns:a16="http://schemas.microsoft.com/office/drawing/2014/main" id="{8AD2EEB5-F5B4-4BDA-8293-9A997C1299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27285" y="5121601"/>
            <a:ext cx="0" cy="914400"/>
          </a:xfrm>
          <a:prstGeom prst="line">
            <a:avLst/>
          </a:prstGeom>
          <a:ln w="19050">
            <a:solidFill>
              <a:schemeClr val="tx1">
                <a:lumMod val="65000"/>
                <a:lumOff val="35000"/>
                <a:alpha val="80000"/>
              </a:schemeClr>
            </a:solidFill>
          </a:ln>
        </p:spPr>
        <p:style>
          <a:lnRef idx="1">
            <a:schemeClr val="accent1"/>
          </a:lnRef>
          <a:fillRef idx="0">
            <a:schemeClr val="accent1"/>
          </a:fillRef>
          <a:effectRef idx="0">
            <a:schemeClr val="accent1"/>
          </a:effectRef>
          <a:fontRef idx="minor">
            <a:schemeClr val="tx1"/>
          </a:fontRef>
        </p:style>
      </p:cxnSp>
      <p:sp>
        <p:nvSpPr>
          <p:cNvPr id="6" name="Título 1">
            <a:extLst>
              <a:ext uri="{FF2B5EF4-FFF2-40B4-BE49-F238E27FC236}">
                <a16:creationId xmlns:a16="http://schemas.microsoft.com/office/drawing/2014/main" id="{A0DB6181-E4C3-4E8C-A4DD-BC4B26FDACCB}"/>
              </a:ext>
            </a:extLst>
          </p:cNvPr>
          <p:cNvSpPr txBox="1">
            <a:spLocks/>
          </p:cNvSpPr>
          <p:nvPr/>
        </p:nvSpPr>
        <p:spPr>
          <a:xfrm>
            <a:off x="228889" y="218069"/>
            <a:ext cx="10515600" cy="836817"/>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es-ES" dirty="0">
              <a:solidFill>
                <a:srgbClr val="FF0000"/>
              </a:solidFill>
            </a:endParaRPr>
          </a:p>
        </p:txBody>
      </p:sp>
      <p:sp>
        <p:nvSpPr>
          <p:cNvPr id="17" name="CuadroTexto 16">
            <a:extLst>
              <a:ext uri="{FF2B5EF4-FFF2-40B4-BE49-F238E27FC236}">
                <a16:creationId xmlns:a16="http://schemas.microsoft.com/office/drawing/2014/main" id="{2A031180-30A7-4032-A830-248F8124CE4B}"/>
              </a:ext>
            </a:extLst>
          </p:cNvPr>
          <p:cNvSpPr txBox="1"/>
          <p:nvPr/>
        </p:nvSpPr>
        <p:spPr>
          <a:xfrm>
            <a:off x="7985761" y="5759002"/>
            <a:ext cx="3598671" cy="338554"/>
          </a:xfrm>
          <a:prstGeom prst="rect">
            <a:avLst/>
          </a:prstGeom>
          <a:noFill/>
        </p:spPr>
        <p:txBody>
          <a:bodyPr wrap="square">
            <a:spAutoFit/>
          </a:bodyPr>
          <a:lstStyle/>
          <a:p>
            <a:r>
              <a:rPr lang="es-ES" sz="1600" dirty="0">
                <a:solidFill>
                  <a:schemeClr val="bg1"/>
                </a:solidFill>
                <a:hlinkClick r:id="rId4"/>
              </a:rPr>
              <a:t>http://aif360.mybluemix.net/</a:t>
            </a:r>
            <a:endParaRPr lang="es-ES" sz="1600" dirty="0">
              <a:solidFill>
                <a:schemeClr val="bg1"/>
              </a:solidFill>
            </a:endParaRPr>
          </a:p>
        </p:txBody>
      </p:sp>
    </p:spTree>
    <p:extLst>
      <p:ext uri="{BB962C8B-B14F-4D97-AF65-F5344CB8AC3E}">
        <p14:creationId xmlns:p14="http://schemas.microsoft.com/office/powerpoint/2010/main" val="458563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n en blanco y negro de un oso panda&#10;&#10;Descripción generada automáticamente con confianza baja">
            <a:extLst>
              <a:ext uri="{FF2B5EF4-FFF2-40B4-BE49-F238E27FC236}">
                <a16:creationId xmlns:a16="http://schemas.microsoft.com/office/drawing/2014/main" id="{282DE30A-2074-4D5A-96F9-B75D367D5B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24" r="-1" b="11425"/>
          <a:stretch/>
        </p:blipFill>
        <p:spPr bwMode="auto">
          <a:xfrm>
            <a:off x="321733" y="282404"/>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45265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DA93081-76A2-4945-A0FD-1117BFE8DEBB}"/>
              </a:ext>
            </a:extLst>
          </p:cNvPr>
          <p:cNvSpPr>
            <a:spLocks noGrp="1"/>
          </p:cNvSpPr>
          <p:nvPr>
            <p:ph type="body" idx="1"/>
          </p:nvPr>
        </p:nvSpPr>
        <p:spPr>
          <a:xfrm>
            <a:off x="537210" y="366415"/>
            <a:ext cx="10515600" cy="4890115"/>
          </a:xfrm>
        </p:spPr>
        <p:txBody>
          <a:bodyPr>
            <a:normAutofit/>
          </a:bodyPr>
          <a:lstStyle/>
          <a:p>
            <a:pPr marL="0" indent="0" algn="l"/>
            <a:r>
              <a:rPr lang="es-ES" sz="4800" b="0" i="0" dirty="0">
                <a:solidFill>
                  <a:schemeClr val="bg1"/>
                </a:solidFill>
                <a:effectLst/>
                <a:latin typeface="Calibri" panose="020F0502020204030204" pitchFamily="34" charset="0"/>
                <a:cs typeface="Calibri" panose="020F0502020204030204" pitchFamily="34" charset="0"/>
              </a:rPr>
              <a:t>Otras herramientas</a:t>
            </a:r>
            <a:endParaRPr lang="en-US" sz="4800" b="0" i="0" dirty="0">
              <a:solidFill>
                <a:schemeClr val="bg1"/>
              </a:solidFill>
              <a:effectLst/>
              <a:latin typeface="Calibri" panose="020F0502020204030204" pitchFamily="34" charset="0"/>
              <a:cs typeface="Calibri" panose="020F0502020204030204" pitchFamily="34" charset="0"/>
            </a:endParaRPr>
          </a:p>
          <a:p>
            <a:pPr marL="0" indent="0" algn="just">
              <a:lnSpc>
                <a:spcPct val="107000"/>
              </a:lnSpc>
              <a:spcAft>
                <a:spcPts val="800"/>
              </a:spcAft>
            </a:pPr>
            <a:r>
              <a:rPr lang="es-ES" sz="3200" dirty="0">
                <a:effectLst/>
                <a:latin typeface="Calibri" panose="020F0502020204030204" pitchFamily="34" charset="0"/>
                <a:ea typeface="Calibri" panose="020F0502020204030204" pitchFamily="34" charset="0"/>
                <a:cs typeface="Times New Roman" panose="02020603050405020304" pitchFamily="18" charset="0"/>
              </a:rPr>
              <a:t>Watson OpenScale de IBM</a:t>
            </a:r>
          </a:p>
          <a:p>
            <a:pPr marL="0" indent="0" algn="just">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Realiza la verificación y mitigación de sesgos en tiempo real cuando la IA toma sus decisiones.</a:t>
            </a:r>
          </a:p>
          <a:p>
            <a:pPr marL="0" indent="0" algn="just">
              <a:lnSpc>
                <a:spcPct val="107000"/>
              </a:lnSpc>
              <a:spcAft>
                <a:spcPts val="800"/>
              </a:spcAft>
            </a:pPr>
            <a:r>
              <a:rPr lang="es-ES" sz="3200" dirty="0" err="1">
                <a:latin typeface="Calibri" panose="020F0502020204030204" pitchFamily="34" charset="0"/>
                <a:cs typeface="Times New Roman" panose="02020603050405020304" pitchFamily="18" charset="0"/>
              </a:rPr>
              <a:t>What-If</a:t>
            </a:r>
            <a:r>
              <a:rPr lang="es-ES" sz="3200" dirty="0">
                <a:latin typeface="Calibri" panose="020F0502020204030204" pitchFamily="34" charset="0"/>
                <a:cs typeface="Times New Roman" panose="02020603050405020304" pitchFamily="18" charset="0"/>
              </a:rPr>
              <a:t> de Google</a:t>
            </a:r>
          </a:p>
          <a:p>
            <a:pPr marL="0" indent="0" algn="just">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Con la herramienta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What-If</a:t>
            </a:r>
            <a:r>
              <a:rPr lang="es-ES" sz="1800" dirty="0">
                <a:effectLst/>
                <a:latin typeface="Calibri" panose="020F0502020204030204" pitchFamily="34" charset="0"/>
                <a:ea typeface="Calibri" panose="020F0502020204030204" pitchFamily="34" charset="0"/>
                <a:cs typeface="Times New Roman" panose="02020603050405020304" pitchFamily="18" charset="0"/>
              </a:rPr>
              <a:t>, puede probar el rendimiento en situaciones hipotéticas, analizar la importancia de diferentes características de datos y visualizar el comportamiento del modelo en múltiples modelos y subconjuntos de datos de entrada, y para diferentes métricas de equidad de ML.</a:t>
            </a:r>
          </a:p>
          <a:p>
            <a:pPr lvl="0">
              <a:buClr>
                <a:schemeClr val="bg1"/>
              </a:buClr>
            </a:pPr>
            <a:endParaRPr lang="en-US" sz="3600" dirty="0">
              <a:solidFill>
                <a:schemeClr val="bg1"/>
              </a:solidFill>
              <a:latin typeface="Calibri"/>
              <a:cs typeface="Calibri"/>
              <a:sym typeface="Calibri"/>
            </a:endParaRPr>
          </a:p>
        </p:txBody>
      </p:sp>
    </p:spTree>
    <p:extLst>
      <p:ext uri="{BB962C8B-B14F-4D97-AF65-F5344CB8AC3E}">
        <p14:creationId xmlns:p14="http://schemas.microsoft.com/office/powerpoint/2010/main" val="4104179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DC9D24-18F2-46EC-B1CE-034090A8A80E}"/>
              </a:ext>
            </a:extLst>
          </p:cNvPr>
          <p:cNvSpPr>
            <a:spLocks noGrp="1"/>
          </p:cNvSpPr>
          <p:nvPr>
            <p:ph type="title"/>
          </p:nvPr>
        </p:nvSpPr>
        <p:spPr>
          <a:xfrm>
            <a:off x="831850" y="362718"/>
            <a:ext cx="10515600" cy="836817"/>
          </a:xfrm>
        </p:spPr>
        <p:txBody>
          <a:bodyPr>
            <a:normAutofit fontScale="90000"/>
          </a:bodyPr>
          <a:lstStyle/>
          <a:p>
            <a:r>
              <a:rPr lang="es-ES" dirty="0">
                <a:solidFill>
                  <a:srgbClr val="FF0000"/>
                </a:solidFill>
              </a:rPr>
              <a:t>Limitaciones </a:t>
            </a:r>
          </a:p>
        </p:txBody>
      </p:sp>
      <p:sp>
        <p:nvSpPr>
          <p:cNvPr id="3" name="Marcador de texto 2">
            <a:extLst>
              <a:ext uri="{FF2B5EF4-FFF2-40B4-BE49-F238E27FC236}">
                <a16:creationId xmlns:a16="http://schemas.microsoft.com/office/drawing/2014/main" id="{1DA93081-76A2-4945-A0FD-1117BFE8DEBB}"/>
              </a:ext>
            </a:extLst>
          </p:cNvPr>
          <p:cNvSpPr>
            <a:spLocks noGrp="1"/>
          </p:cNvSpPr>
          <p:nvPr>
            <p:ph type="body" idx="1"/>
          </p:nvPr>
        </p:nvSpPr>
        <p:spPr>
          <a:xfrm>
            <a:off x="831850" y="1199535"/>
            <a:ext cx="10515600" cy="3814917"/>
          </a:xfrm>
        </p:spPr>
        <p:txBody>
          <a:bodyPr>
            <a:normAutofit/>
          </a:bodyPr>
          <a:lstStyle/>
          <a:p>
            <a:pPr algn="l"/>
            <a:r>
              <a:rPr lang="en-US" sz="2800" b="0" i="0" dirty="0">
                <a:solidFill>
                  <a:srgbClr val="000000"/>
                </a:solidFill>
                <a:effectLst/>
                <a:latin typeface="Barlow Condensed" panose="00000506000000000000" pitchFamily="2" charset="0"/>
              </a:rPr>
              <a:t>Tools to reduce bias</a:t>
            </a:r>
          </a:p>
          <a:p>
            <a:pPr indent="-457200" algn="l">
              <a:buSzPct val="15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Estas</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herramientas</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estan</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diseñadas</a:t>
            </a:r>
            <a:r>
              <a:rPr lang="en-US" dirty="0">
                <a:solidFill>
                  <a:schemeClr val="bg1"/>
                </a:solidFill>
                <a:latin typeface="Calibri" panose="020F0502020204030204" pitchFamily="34" charset="0"/>
                <a:cs typeface="Calibri" panose="020F0502020204030204" pitchFamily="34" charset="0"/>
              </a:rPr>
              <a:t> para </a:t>
            </a:r>
            <a:r>
              <a:rPr lang="en-US" dirty="0" err="1">
                <a:solidFill>
                  <a:schemeClr val="bg1"/>
                </a:solidFill>
                <a:latin typeface="Calibri" panose="020F0502020204030204" pitchFamily="34" charset="0"/>
                <a:cs typeface="Calibri" panose="020F0502020204030204" pitchFamily="34" charset="0"/>
              </a:rPr>
              <a:t>detectar</a:t>
            </a:r>
            <a:r>
              <a:rPr lang="en-US" dirty="0">
                <a:solidFill>
                  <a:schemeClr val="bg1"/>
                </a:solidFill>
                <a:latin typeface="Calibri" panose="020F0502020204030204" pitchFamily="34" charset="0"/>
                <a:cs typeface="Calibri" panose="020F0502020204030204" pitchFamily="34" charset="0"/>
              </a:rPr>
              <a:t> y </a:t>
            </a:r>
            <a:r>
              <a:rPr lang="en-US" dirty="0" err="1">
                <a:solidFill>
                  <a:schemeClr val="bg1"/>
                </a:solidFill>
                <a:latin typeface="Calibri" panose="020F0502020204030204" pitchFamily="34" charset="0"/>
                <a:cs typeface="Calibri" panose="020F0502020204030204" pitchFamily="34" charset="0"/>
              </a:rPr>
              <a:t>mitigar</a:t>
            </a:r>
            <a:r>
              <a:rPr lang="en-US" dirty="0">
                <a:solidFill>
                  <a:schemeClr val="bg1"/>
                </a:solidFill>
                <a:latin typeface="Calibri" panose="020F0502020204030204" pitchFamily="34" charset="0"/>
                <a:cs typeface="Calibri" panose="020F0502020204030204" pitchFamily="34" charset="0"/>
              </a:rPr>
              <a:t> los </a:t>
            </a:r>
            <a:r>
              <a:rPr lang="en-US" dirty="0" err="1">
                <a:solidFill>
                  <a:schemeClr val="bg1"/>
                </a:solidFill>
                <a:latin typeface="Calibri" panose="020F0502020204030204" pitchFamily="34" charset="0"/>
                <a:cs typeface="Calibri" panose="020F0502020204030204" pitchFamily="34" charset="0"/>
              </a:rPr>
              <a:t>daños</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tipo</a:t>
            </a:r>
            <a:r>
              <a:rPr lang="en-US" dirty="0">
                <a:solidFill>
                  <a:schemeClr val="bg1"/>
                </a:solidFill>
                <a:latin typeface="Calibri" panose="020F0502020204030204" pitchFamily="34" charset="0"/>
                <a:cs typeface="Calibri" panose="020F0502020204030204" pitchFamily="34" charset="0"/>
              </a:rPr>
              <a:t> </a:t>
            </a:r>
            <a:r>
              <a:rPr lang="en-US" i="1" dirty="0">
                <a:solidFill>
                  <a:schemeClr val="bg1"/>
                </a:solidFill>
                <a:latin typeface="Calibri" panose="020F0502020204030204" pitchFamily="34" charset="0"/>
                <a:cs typeface="Calibri" panose="020F0502020204030204" pitchFamily="34" charset="0"/>
              </a:rPr>
              <a:t>allocation</a:t>
            </a:r>
            <a:r>
              <a:rPr lang="en-US" dirty="0">
                <a:solidFill>
                  <a:schemeClr val="bg1"/>
                </a:solidFill>
                <a:latin typeface="Calibri" panose="020F0502020204030204" pitchFamily="34" charset="0"/>
                <a:cs typeface="Calibri" panose="020F0502020204030204" pitchFamily="34" charset="0"/>
              </a:rPr>
              <a:t> y </a:t>
            </a:r>
            <a:r>
              <a:rPr lang="en-US" i="1" dirty="0">
                <a:solidFill>
                  <a:schemeClr val="bg1"/>
                </a:solidFill>
                <a:latin typeface="Calibri" panose="020F0502020204030204" pitchFamily="34" charset="0"/>
                <a:cs typeface="Calibri" panose="020F0502020204030204" pitchFamily="34" charset="0"/>
              </a:rPr>
              <a:t>stereotyping</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pero</a:t>
            </a:r>
            <a:r>
              <a:rPr lang="en-US" dirty="0">
                <a:solidFill>
                  <a:schemeClr val="bg1"/>
                </a:solidFill>
                <a:latin typeface="Calibri" panose="020F0502020204030204" pitchFamily="34" charset="0"/>
                <a:cs typeface="Calibri" panose="020F0502020204030204" pitchFamily="34" charset="0"/>
              </a:rPr>
              <a:t> hay </a:t>
            </a:r>
            <a:r>
              <a:rPr lang="en-US" dirty="0" err="1">
                <a:solidFill>
                  <a:schemeClr val="bg1"/>
                </a:solidFill>
                <a:latin typeface="Calibri" panose="020F0502020204030204" pitchFamily="34" charset="0"/>
                <a:cs typeface="Calibri" panose="020F0502020204030204" pitchFamily="34" charset="0"/>
              </a:rPr>
              <a:t>otros</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tipos</a:t>
            </a:r>
            <a:r>
              <a:rPr lang="en-US" dirty="0">
                <a:solidFill>
                  <a:schemeClr val="bg1"/>
                </a:solidFill>
                <a:latin typeface="Calibri" panose="020F0502020204030204" pitchFamily="34" charset="0"/>
                <a:cs typeface="Calibri" panose="020F0502020204030204" pitchFamily="34" charset="0"/>
              </a:rPr>
              <a:t> de </a:t>
            </a:r>
            <a:r>
              <a:rPr lang="en-US" dirty="0" err="1">
                <a:solidFill>
                  <a:schemeClr val="bg1"/>
                </a:solidFill>
                <a:latin typeface="Calibri" panose="020F0502020204030204" pitchFamily="34" charset="0"/>
                <a:cs typeface="Calibri" panose="020F0502020204030204" pitchFamily="34" charset="0"/>
              </a:rPr>
              <a:t>daños</a:t>
            </a:r>
            <a:r>
              <a:rPr lang="en-US" dirty="0">
                <a:solidFill>
                  <a:schemeClr val="bg1"/>
                </a:solidFill>
                <a:latin typeface="Calibri" panose="020F0502020204030204" pitchFamily="34" charset="0"/>
                <a:cs typeface="Calibri" panose="020F0502020204030204" pitchFamily="34" charset="0"/>
              </a:rPr>
              <a:t>.</a:t>
            </a:r>
            <a:endParaRPr lang="en-US" b="0" i="0" dirty="0">
              <a:solidFill>
                <a:schemeClr val="bg1"/>
              </a:solidFill>
              <a:effectLst/>
              <a:latin typeface="Calibri" panose="020F0502020204030204" pitchFamily="34" charset="0"/>
              <a:cs typeface="Calibri" panose="020F0502020204030204" pitchFamily="34" charset="0"/>
            </a:endParaRPr>
          </a:p>
          <a:p>
            <a:pPr indent="-457200" algn="l">
              <a:buSzPct val="15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Necesitan</a:t>
            </a:r>
            <a:r>
              <a:rPr lang="en-US" dirty="0">
                <a:solidFill>
                  <a:schemeClr val="bg1"/>
                </a:solidFill>
                <a:latin typeface="Calibri" panose="020F0502020204030204" pitchFamily="34" charset="0"/>
                <a:cs typeface="Calibri" panose="020F0502020204030204" pitchFamily="34" charset="0"/>
              </a:rPr>
              <a:t> que una persona </a:t>
            </a:r>
            <a:r>
              <a:rPr lang="en-US" dirty="0" err="1">
                <a:solidFill>
                  <a:schemeClr val="bg1"/>
                </a:solidFill>
                <a:latin typeface="Calibri" panose="020F0502020204030204" pitchFamily="34" charset="0"/>
                <a:cs typeface="Calibri" panose="020F0502020204030204" pitchFamily="34" charset="0"/>
              </a:rPr>
              <a:t>indentifique</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el</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grupo</a:t>
            </a:r>
            <a:r>
              <a:rPr lang="en-US" dirty="0">
                <a:solidFill>
                  <a:schemeClr val="bg1"/>
                </a:solidFill>
                <a:latin typeface="Calibri" panose="020F0502020204030204" pitchFamily="34" charset="0"/>
                <a:cs typeface="Calibri" panose="020F0502020204030204" pitchFamily="34" charset="0"/>
              </a:rPr>
              <a:t> o </a:t>
            </a:r>
            <a:r>
              <a:rPr lang="en-US" dirty="0" err="1">
                <a:solidFill>
                  <a:schemeClr val="bg1"/>
                </a:solidFill>
                <a:latin typeface="Calibri" panose="020F0502020204030204" pitchFamily="34" charset="0"/>
                <a:cs typeface="Calibri" panose="020F0502020204030204" pitchFamily="34" charset="0"/>
              </a:rPr>
              <a:t>grupos</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protegidos</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en</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función</a:t>
            </a:r>
            <a:r>
              <a:rPr lang="en-US" dirty="0">
                <a:solidFill>
                  <a:schemeClr val="bg1"/>
                </a:solidFill>
                <a:latin typeface="Calibri" panose="020F0502020204030204" pitchFamily="34" charset="0"/>
                <a:cs typeface="Calibri" panose="020F0502020204030204" pitchFamily="34" charset="0"/>
              </a:rPr>
              <a:t> de los </a:t>
            </a:r>
            <a:r>
              <a:rPr lang="en-US" dirty="0" err="1">
                <a:solidFill>
                  <a:schemeClr val="bg1"/>
                </a:solidFill>
                <a:latin typeface="Calibri" panose="020F0502020204030204" pitchFamily="34" charset="0"/>
                <a:cs typeface="Calibri" panose="020F0502020204030204" pitchFamily="34" charset="0"/>
              </a:rPr>
              <a:t>cuales</a:t>
            </a:r>
            <a:r>
              <a:rPr lang="en-US" dirty="0">
                <a:solidFill>
                  <a:schemeClr val="bg1"/>
                </a:solidFill>
                <a:latin typeface="Calibri" panose="020F0502020204030204" pitchFamily="34" charset="0"/>
                <a:cs typeface="Calibri" panose="020F0502020204030204" pitchFamily="34" charset="0"/>
              </a:rPr>
              <a:t> debe </a:t>
            </a:r>
            <a:r>
              <a:rPr lang="en-US" dirty="0" err="1">
                <a:solidFill>
                  <a:schemeClr val="bg1"/>
                </a:solidFill>
                <a:latin typeface="Calibri" panose="020F0502020204030204" pitchFamily="34" charset="0"/>
                <a:cs typeface="Calibri" panose="020F0502020204030204" pitchFamily="34" charset="0"/>
              </a:rPr>
              <a:t>auditarse</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el</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modelo</a:t>
            </a:r>
            <a:r>
              <a:rPr lang="en-US" dirty="0">
                <a:solidFill>
                  <a:schemeClr val="bg1"/>
                </a:solidFill>
                <a:latin typeface="Calibri" panose="020F0502020204030204" pitchFamily="34" charset="0"/>
                <a:cs typeface="Calibri" panose="020F0502020204030204" pitchFamily="34" charset="0"/>
              </a:rPr>
              <a:t>. </a:t>
            </a:r>
          </a:p>
          <a:p>
            <a:pPr marL="0" indent="0" algn="l"/>
            <a:endParaRPr lang="en-US" b="0" i="0" dirty="0">
              <a:solidFill>
                <a:schemeClr val="bg1"/>
              </a:solidFill>
              <a:effectLst/>
              <a:latin typeface="Calibri" panose="020F0502020204030204" pitchFamily="34" charset="0"/>
              <a:cs typeface="Calibri" panose="020F0502020204030204" pitchFamily="34" charset="0"/>
            </a:endParaRPr>
          </a:p>
          <a:p>
            <a:pPr marL="0" indent="0" algn="l"/>
            <a:r>
              <a:rPr lang="en-US" b="0" i="0" dirty="0">
                <a:solidFill>
                  <a:schemeClr val="bg1"/>
                </a:solidFill>
                <a:effectLst/>
                <a:latin typeface="Calibri" panose="020F0502020204030204" pitchFamily="34" charset="0"/>
                <a:cs typeface="Calibri" panose="020F0502020204030204" pitchFamily="34" charset="0"/>
              </a:rPr>
              <a:t>Pero los </a:t>
            </a:r>
            <a:r>
              <a:rPr lang="en-US" b="0" i="0" dirty="0" err="1">
                <a:solidFill>
                  <a:schemeClr val="bg1"/>
                </a:solidFill>
                <a:effectLst/>
                <a:latin typeface="Calibri" panose="020F0502020204030204" pitchFamily="34" charset="0"/>
                <a:cs typeface="Calibri" panose="020F0502020204030204" pitchFamily="34" charset="0"/>
              </a:rPr>
              <a:t>equipos</a:t>
            </a:r>
            <a:r>
              <a:rPr lang="en-US" b="0" i="0" dirty="0">
                <a:solidFill>
                  <a:schemeClr val="bg1"/>
                </a:solidFill>
                <a:effectLst/>
                <a:latin typeface="Calibri" panose="020F0502020204030204" pitchFamily="34" charset="0"/>
                <a:cs typeface="Calibri" panose="020F0502020204030204" pitchFamily="34" charset="0"/>
              </a:rPr>
              <a:t> de </a:t>
            </a:r>
            <a:r>
              <a:rPr lang="en-US" b="0" i="0" dirty="0" err="1">
                <a:solidFill>
                  <a:schemeClr val="bg1"/>
                </a:solidFill>
                <a:effectLst/>
                <a:latin typeface="Calibri" panose="020F0502020204030204" pitchFamily="34" charset="0"/>
                <a:cs typeface="Calibri" panose="020F0502020204030204" pitchFamily="34" charset="0"/>
              </a:rPr>
              <a:t>de</a:t>
            </a:r>
            <a:r>
              <a:rPr lang="en-US" dirty="0" err="1">
                <a:solidFill>
                  <a:schemeClr val="bg1"/>
                </a:solidFill>
                <a:latin typeface="Calibri" panose="020F0502020204030204" pitchFamily="34" charset="0"/>
                <a:cs typeface="Calibri" panose="020F0502020204030204" pitchFamily="34" charset="0"/>
              </a:rPr>
              <a:t>sarrollo</a:t>
            </a:r>
            <a:r>
              <a:rPr lang="en-US" dirty="0">
                <a:solidFill>
                  <a:schemeClr val="bg1"/>
                </a:solidFill>
                <a:latin typeface="Calibri" panose="020F0502020204030204" pitchFamily="34" charset="0"/>
                <a:cs typeface="Calibri" panose="020F0502020204030204" pitchFamily="34" charset="0"/>
              </a:rPr>
              <a:t> no </a:t>
            </a:r>
            <a:r>
              <a:rPr lang="en-US" dirty="0" err="1">
                <a:solidFill>
                  <a:schemeClr val="bg1"/>
                </a:solidFill>
                <a:latin typeface="Calibri" panose="020F0502020204030204" pitchFamily="34" charset="0"/>
                <a:cs typeface="Calibri" panose="020F0502020204030204" pitchFamily="34" charset="0"/>
              </a:rPr>
              <a:t>siempre</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tienen</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acceso</a:t>
            </a:r>
            <a:r>
              <a:rPr lang="en-US" dirty="0">
                <a:solidFill>
                  <a:schemeClr val="bg1"/>
                </a:solidFill>
                <a:latin typeface="Calibri" panose="020F0502020204030204" pitchFamily="34" charset="0"/>
                <a:cs typeface="Calibri" panose="020F0502020204030204" pitchFamily="34" charset="0"/>
              </a:rPr>
              <a:t> a </a:t>
            </a:r>
            <a:r>
              <a:rPr lang="en-US" dirty="0" err="1">
                <a:solidFill>
                  <a:schemeClr val="bg1"/>
                </a:solidFill>
                <a:latin typeface="Calibri" panose="020F0502020204030204" pitchFamily="34" charset="0"/>
                <a:cs typeface="Calibri" panose="020F0502020204030204" pitchFamily="34" charset="0"/>
              </a:rPr>
              <a:t>esta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información</a:t>
            </a:r>
            <a:r>
              <a:rPr lang="en-US" dirty="0">
                <a:solidFill>
                  <a:schemeClr val="bg1"/>
                </a:solidFill>
                <a:latin typeface="Calibri" panose="020F0502020204030204" pitchFamily="34" charset="0"/>
                <a:cs typeface="Calibri" panose="020F0502020204030204" pitchFamily="34" charset="0"/>
              </a:rPr>
              <a:t>…</a:t>
            </a:r>
            <a:endParaRPr lang="en-US" sz="3600" dirty="0">
              <a:solidFill>
                <a:schemeClr val="bg1"/>
              </a:solidFill>
              <a:latin typeface="Calibri"/>
              <a:cs typeface="Calibri"/>
              <a:sym typeface="Calibri"/>
            </a:endParaRPr>
          </a:p>
        </p:txBody>
      </p:sp>
    </p:spTree>
    <p:extLst>
      <p:ext uri="{BB962C8B-B14F-4D97-AF65-F5344CB8AC3E}">
        <p14:creationId xmlns:p14="http://schemas.microsoft.com/office/powerpoint/2010/main" val="21312713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6329847-D0C7-4CA6-9509-02FDCBE7F979}"/>
              </a:ext>
            </a:extLst>
          </p:cNvPr>
          <p:cNvSpPr>
            <a:spLocks noGrp="1"/>
          </p:cNvSpPr>
          <p:nvPr>
            <p:ph type="body" idx="1"/>
          </p:nvPr>
        </p:nvSpPr>
        <p:spPr>
          <a:xfrm>
            <a:off x="831850" y="609601"/>
            <a:ext cx="10515600" cy="5480050"/>
          </a:xfrm>
        </p:spPr>
        <p:txBody>
          <a:bodyPr>
            <a:normAutofit fontScale="77500" lnSpcReduction="20000"/>
          </a:bodyPr>
          <a:lstStyle/>
          <a:p>
            <a:pPr marL="0" indent="0" algn="just"/>
            <a:r>
              <a:rPr lang="en-US" sz="4000" i="1" dirty="0">
                <a:solidFill>
                  <a:schemeClr val="bg1"/>
                </a:solidFill>
                <a:sym typeface="Arial"/>
              </a:rPr>
              <a:t>There are </a:t>
            </a:r>
            <a:r>
              <a:rPr lang="en-US" sz="4000" i="1" dirty="0">
                <a:solidFill>
                  <a:schemeClr val="bg1"/>
                </a:solidFill>
                <a:sym typeface="Arial"/>
                <a:hlinkClick r:id="rId2">
                  <a:extLst>
                    <a:ext uri="{A12FA001-AC4F-418D-AE19-62706E023703}">
                      <ahyp:hlinkClr xmlns:ahyp="http://schemas.microsoft.com/office/drawing/2018/hyperlinkcolor" val="tx"/>
                    </a:ext>
                  </a:extLst>
                </a:hlinkClick>
              </a:rPr>
              <a:t>many choices</a:t>
            </a:r>
            <a:r>
              <a:rPr lang="en-US" sz="4000" i="1" dirty="0">
                <a:solidFill>
                  <a:schemeClr val="bg1"/>
                </a:solidFill>
                <a:sym typeface="Arial"/>
              </a:rPr>
              <a:t> that people are responsible for along the way to </a:t>
            </a:r>
            <a:r>
              <a:rPr lang="en-US" sz="4000" i="1" dirty="0">
                <a:solidFill>
                  <a:schemeClr val="bg1"/>
                </a:solidFill>
                <a:sym typeface="Arial"/>
                <a:hlinkClick r:id="rId3">
                  <a:extLst>
                    <a:ext uri="{A12FA001-AC4F-418D-AE19-62706E023703}">
                      <ahyp:hlinkClr xmlns:ahyp="http://schemas.microsoft.com/office/drawing/2018/hyperlinkcolor" val="tx"/>
                    </a:ext>
                  </a:extLst>
                </a:hlinkClick>
              </a:rPr>
              <a:t>AI</a:t>
            </a:r>
            <a:r>
              <a:rPr lang="en-US" sz="4000" i="1" dirty="0">
                <a:solidFill>
                  <a:schemeClr val="bg1"/>
                </a:solidFill>
                <a:sym typeface="Arial"/>
              </a:rPr>
              <a:t>. Half of the solution is striving to design systems to be good and fair and just to everyone. The other half is annihilating your ignorance of the consequences of your </a:t>
            </a:r>
            <a:r>
              <a:rPr lang="en-US" sz="4000" i="1" dirty="0">
                <a:solidFill>
                  <a:schemeClr val="bg1"/>
                </a:solidFill>
                <a:sym typeface="Arial"/>
                <a:hlinkClick r:id="rId2">
                  <a:extLst>
                    <a:ext uri="{A12FA001-AC4F-418D-AE19-62706E023703}">
                      <ahyp:hlinkClr xmlns:ahyp="http://schemas.microsoft.com/office/drawing/2018/hyperlinkcolor" val="tx"/>
                    </a:ext>
                  </a:extLst>
                </a:hlinkClick>
              </a:rPr>
              <a:t>choices along the way</a:t>
            </a:r>
            <a:r>
              <a:rPr lang="en-US" sz="4000" i="1" dirty="0">
                <a:solidFill>
                  <a:schemeClr val="bg1"/>
                </a:solidFill>
                <a:sym typeface="Arial"/>
              </a:rPr>
              <a:t>. Think. Carefully. (And use </a:t>
            </a:r>
            <a:r>
              <a:rPr lang="en-US" sz="4000" i="1" dirty="0">
                <a:solidFill>
                  <a:schemeClr val="bg1"/>
                </a:solidFill>
                <a:sym typeface="Arial"/>
                <a:hlinkClick r:id="rId4">
                  <a:extLst>
                    <a:ext uri="{A12FA001-AC4F-418D-AE19-62706E023703}">
                      <ahyp:hlinkClr xmlns:ahyp="http://schemas.microsoft.com/office/drawing/2018/hyperlinkcolor" val="tx"/>
                    </a:ext>
                  </a:extLst>
                </a:hlinkClick>
              </a:rPr>
              <a:t>analytics</a:t>
            </a:r>
            <a:r>
              <a:rPr lang="en-US" sz="4000" i="1" dirty="0">
                <a:solidFill>
                  <a:schemeClr val="bg1"/>
                </a:solidFill>
                <a:sym typeface="Arial"/>
              </a:rPr>
              <a:t> to help you think even more carefully.)</a:t>
            </a:r>
          </a:p>
          <a:p>
            <a:pPr marL="0" indent="0" algn="just"/>
            <a:endParaRPr lang="en-US" sz="4000" i="1" dirty="0">
              <a:solidFill>
                <a:schemeClr val="bg1"/>
              </a:solidFill>
              <a:sym typeface="Arial"/>
            </a:endParaRPr>
          </a:p>
          <a:p>
            <a:pPr>
              <a:lnSpc>
                <a:spcPct val="100000"/>
              </a:lnSpc>
              <a:spcAft>
                <a:spcPts val="800"/>
              </a:spcAft>
            </a:pPr>
            <a:r>
              <a:rPr lang="en-US" sz="2300" u="sng"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Cassie </a:t>
            </a:r>
            <a:r>
              <a:rPr lang="en-US" sz="2300" u="sng" kern="1800" dirty="0" err="1">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Kozyrkov</a:t>
            </a:r>
            <a:r>
              <a:rPr lang="en-US" sz="2300" u="sng" kern="1800" dirty="0">
                <a:solidFill>
                  <a:schemeClr val="bg1">
                    <a:lumMod val="95000"/>
                  </a:schemeClr>
                </a:solidFill>
                <a:latin typeface="Open Sans" panose="020B0606030504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US" sz="2300" u="sng" kern="1800" dirty="0">
                <a:solidFill>
                  <a:schemeClr val="bg1">
                    <a:lumMod val="95000"/>
                  </a:schemeClr>
                </a:solidFill>
                <a:latin typeface="Open Sans" panose="020B0606030504020204" pitchFamily="34" charset="0"/>
                <a:cs typeface="Times New Roman" panose="02020603050405020304" pitchFamily="18" charset="0"/>
              </a:rPr>
              <a:t>Chief Decision Scientist at Google.</a:t>
            </a:r>
          </a:p>
          <a:p>
            <a:pPr>
              <a:lnSpc>
                <a:spcPct val="100000"/>
              </a:lnSpc>
              <a:spcAft>
                <a:spcPts val="800"/>
              </a:spcAft>
            </a:pPr>
            <a:endParaRPr lang="en-US" sz="1500" u="sng"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endParaRPr>
          </a:p>
          <a:p>
            <a:pPr>
              <a:lnSpc>
                <a:spcPct val="100000"/>
              </a:lnSpc>
              <a:spcAft>
                <a:spcPts val="800"/>
              </a:spcAft>
            </a:pPr>
            <a:endParaRPr lang="en-US" sz="1500" u="sng"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endParaRPr>
          </a:p>
          <a:p>
            <a:pPr>
              <a:lnSpc>
                <a:spcPct val="100000"/>
              </a:lnSpc>
              <a:spcAft>
                <a:spcPts val="800"/>
              </a:spcAft>
            </a:pPr>
            <a:r>
              <a:rPr lang="en-US" sz="1500" u="sng"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rPr>
              <a:t>“</a:t>
            </a:r>
            <a:r>
              <a:rPr lang="en-US" sz="1500" i="1" kern="1800" dirty="0">
                <a:solidFill>
                  <a:schemeClr val="bg1">
                    <a:lumMod val="95000"/>
                  </a:schemeClr>
                </a:solidFill>
                <a:latin typeface="Open Sans" panose="020B0606030504020204" pitchFamily="34" charset="0"/>
                <a:ea typeface="Times New Roman" panose="02020603050405020304" pitchFamily="18" charset="0"/>
                <a:cs typeface="Times New Roman" panose="02020603050405020304" pitchFamily="18" charset="0"/>
              </a:rPr>
              <a:t>Pay attention to that man behind the curtain. AI bias and what you can do about it.” </a:t>
            </a:r>
            <a:endParaRPr lang="es-ES" sz="1500" i="1"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800"/>
              </a:spcAft>
            </a:pPr>
            <a:r>
              <a:rPr lang="en-US" sz="1500" u="sng"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Towards Data Science, 25 de </a:t>
            </a:r>
            <a:r>
              <a:rPr lang="en-US" sz="1500" u="sng" kern="1800" dirty="0" err="1">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enero</a:t>
            </a:r>
            <a:r>
              <a:rPr lang="en-US" sz="1500" u="sng" kern="1800" dirty="0">
                <a:solidFill>
                  <a:schemeClr val="bg1">
                    <a:lumMod val="95000"/>
                  </a:schemeClr>
                </a:solidFill>
                <a:effectLst/>
                <a:latin typeface="Open Sans" panose="020B0606030504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de 2019.</a:t>
            </a:r>
            <a:endParaRPr lang="es-ES" sz="1500" dirty="0">
              <a:solidFill>
                <a:schemeClr val="bg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1500" u="sng" kern="18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hlinkClick r:id="rId6"/>
              </a:rPr>
              <a:t>https://medium.com/hackernoon/ai-bias-and-what-you-can-do-about-it-4a6ae48b338e</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endParaRPr lang="en-US" sz="1500" i="1" dirty="0">
              <a:solidFill>
                <a:schemeClr val="bg1"/>
              </a:solidFill>
              <a:sym typeface="Arial"/>
            </a:endParaRPr>
          </a:p>
          <a:p>
            <a:pPr marL="0" indent="0" algn="just"/>
            <a:endParaRPr lang="en-US" sz="1500" i="1" dirty="0">
              <a:solidFill>
                <a:schemeClr val="bg1"/>
              </a:solidFill>
              <a:sym typeface="Arial"/>
            </a:endParaRPr>
          </a:p>
          <a:p>
            <a:pPr marL="0" indent="0" algn="just"/>
            <a:endParaRPr lang="es-ES" sz="4000" i="1" dirty="0">
              <a:solidFill>
                <a:schemeClr val="bg1"/>
              </a:solidFill>
              <a:sym typeface="Arial"/>
            </a:endParaRPr>
          </a:p>
        </p:txBody>
      </p:sp>
    </p:spTree>
    <p:extLst>
      <p:ext uri="{BB962C8B-B14F-4D97-AF65-F5344CB8AC3E}">
        <p14:creationId xmlns:p14="http://schemas.microsoft.com/office/powerpoint/2010/main" val="3376072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DA93081-76A2-4945-A0FD-1117BFE8DEBB}"/>
              </a:ext>
            </a:extLst>
          </p:cNvPr>
          <p:cNvSpPr>
            <a:spLocks noGrp="1"/>
          </p:cNvSpPr>
          <p:nvPr>
            <p:ph type="body" idx="1"/>
          </p:nvPr>
        </p:nvSpPr>
        <p:spPr>
          <a:xfrm>
            <a:off x="831850" y="1199535"/>
            <a:ext cx="10515600" cy="4890115"/>
          </a:xfrm>
        </p:spPr>
        <p:txBody>
          <a:bodyPr>
            <a:normAutofit/>
          </a:bodyPr>
          <a:lstStyle/>
          <a:p>
            <a:pPr algn="ctr">
              <a:buClr>
                <a:schemeClr val="bg1"/>
              </a:buClr>
            </a:pPr>
            <a:endParaRPr lang="es-ES" sz="3600" dirty="0">
              <a:solidFill>
                <a:srgbClr val="FF0000"/>
              </a:solidFill>
            </a:endParaRPr>
          </a:p>
          <a:p>
            <a:pPr algn="ctr">
              <a:buClr>
                <a:schemeClr val="bg1"/>
              </a:buClr>
            </a:pPr>
            <a:endParaRPr lang="es-ES" sz="3600" dirty="0">
              <a:solidFill>
                <a:srgbClr val="FF0000"/>
              </a:solidFill>
            </a:endParaRPr>
          </a:p>
          <a:p>
            <a:pPr algn="ctr">
              <a:buClr>
                <a:schemeClr val="bg1"/>
              </a:buClr>
            </a:pPr>
            <a:r>
              <a:rPr lang="es-ES" sz="4400" dirty="0">
                <a:solidFill>
                  <a:srgbClr val="FF0000"/>
                </a:solidFill>
              </a:rPr>
              <a:t>Marcos de trabajo</a:t>
            </a:r>
          </a:p>
          <a:p>
            <a:pPr algn="ctr">
              <a:buClr>
                <a:schemeClr val="bg1"/>
              </a:buClr>
            </a:pPr>
            <a:r>
              <a:rPr lang="es-ES" sz="4400" dirty="0">
                <a:solidFill>
                  <a:srgbClr val="FF0000"/>
                </a:solidFill>
              </a:rPr>
              <a:t>(</a:t>
            </a:r>
            <a:r>
              <a:rPr lang="es-ES" sz="4400" dirty="0" err="1">
                <a:solidFill>
                  <a:srgbClr val="FF0000"/>
                </a:solidFill>
              </a:rPr>
              <a:t>Frameworks</a:t>
            </a:r>
            <a:r>
              <a:rPr lang="es-ES" sz="4400" dirty="0">
                <a:solidFill>
                  <a:srgbClr val="FF0000"/>
                </a:solidFill>
              </a:rPr>
              <a:t>)</a:t>
            </a:r>
          </a:p>
          <a:p>
            <a:pPr lvl="0">
              <a:buClr>
                <a:schemeClr val="bg1"/>
              </a:buClr>
            </a:pPr>
            <a:endParaRPr lang="en-US" sz="3600" dirty="0">
              <a:solidFill>
                <a:schemeClr val="bg1"/>
              </a:solidFill>
              <a:latin typeface="Calibri"/>
              <a:cs typeface="Calibri"/>
              <a:sym typeface="Calibri"/>
            </a:endParaRPr>
          </a:p>
        </p:txBody>
      </p:sp>
    </p:spTree>
    <p:extLst>
      <p:ext uri="{BB962C8B-B14F-4D97-AF65-F5344CB8AC3E}">
        <p14:creationId xmlns:p14="http://schemas.microsoft.com/office/powerpoint/2010/main" val="1866136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CuadroTexto 3">
            <a:extLst>
              <a:ext uri="{FF2B5EF4-FFF2-40B4-BE49-F238E27FC236}">
                <a16:creationId xmlns:a16="http://schemas.microsoft.com/office/drawing/2014/main" id="{20FF48DD-8DC6-493E-A58E-FBE466144E76}"/>
              </a:ext>
            </a:extLst>
          </p:cNvPr>
          <p:cNvSpPr txBox="1"/>
          <p:nvPr/>
        </p:nvSpPr>
        <p:spPr>
          <a:xfrm>
            <a:off x="643468" y="2638043"/>
            <a:ext cx="3363974" cy="3415623"/>
          </a:xfrm>
        </p:spPr>
        <p:txBody>
          <a:bodyPr vert="horz" lIns="91440" tIns="45720" rIns="91440" bIns="45720" rtlCol="0">
            <a:normAutofit/>
          </a:bodyPr>
          <a:lstStyle/>
          <a:p>
            <a:pPr>
              <a:lnSpc>
                <a:spcPct val="90000"/>
              </a:lnSpc>
              <a:spcAft>
                <a:spcPts val="600"/>
              </a:spcAft>
            </a:pPr>
            <a:r>
              <a:rPr lang="en-US" sz="2000" b="0" i="0" kern="1200" dirty="0">
                <a:solidFill>
                  <a:schemeClr val="tx1"/>
                </a:solidFill>
                <a:effectLst/>
                <a:latin typeface="+mn-lt"/>
                <a:ea typeface="+mn-ea"/>
                <a:cs typeface="+mn-cs"/>
              </a:rPr>
              <a:t>Tackling bias in artificial intelligence (and in humans)</a:t>
            </a:r>
          </a:p>
          <a:p>
            <a:pPr>
              <a:lnSpc>
                <a:spcPct val="90000"/>
              </a:lnSpc>
              <a:spcAft>
                <a:spcPts val="600"/>
              </a:spcAft>
            </a:pPr>
            <a:r>
              <a:rPr lang="en-US" kern="1200" dirty="0">
                <a:solidFill>
                  <a:schemeClr val="tx1"/>
                </a:solidFill>
                <a:latin typeface="+mn-lt"/>
                <a:ea typeface="+mn-ea"/>
                <a:cs typeface="+mn-cs"/>
                <a:sym typeface="Calibri"/>
                <a:hlinkClick r:id="rId2"/>
              </a:rPr>
              <a:t>https://www.mckinsey.com/featured-insights/artificial-intelligence/tackling-bias-in-artificial-intelligence-and-in-humans</a:t>
            </a:r>
            <a:endParaRPr lang="en-US" kern="1200" dirty="0">
              <a:solidFill>
                <a:schemeClr val="tx1"/>
              </a:solidFill>
              <a:latin typeface="+mn-lt"/>
              <a:ea typeface="+mn-ea"/>
              <a:cs typeface="+mn-cs"/>
              <a:sym typeface="Calibri"/>
            </a:endParaRPr>
          </a:p>
          <a:p>
            <a:pPr indent="-228600">
              <a:lnSpc>
                <a:spcPct val="90000"/>
              </a:lnSpc>
              <a:spcAft>
                <a:spcPts val="600"/>
              </a:spcAft>
              <a:buFont typeface="Arial" panose="020B0604020202020204" pitchFamily="34" charset="0"/>
              <a:buChar char="•"/>
            </a:pPr>
            <a:endParaRPr lang="en-US" sz="2000" kern="1200" dirty="0">
              <a:solidFill>
                <a:schemeClr val="tx1"/>
              </a:solidFill>
              <a:latin typeface="+mn-lt"/>
              <a:ea typeface="+mn-ea"/>
              <a:cs typeface="+mn-cs"/>
              <a:sym typeface="Calibri"/>
            </a:endParaRPr>
          </a:p>
        </p:txBody>
      </p:sp>
      <p:pic>
        <p:nvPicPr>
          <p:cNvPr id="5122" name="Picture 2" descr="Imagen subida">
            <a:extLst>
              <a:ext uri="{FF2B5EF4-FFF2-40B4-BE49-F238E27FC236}">
                <a16:creationId xmlns:a16="http://schemas.microsoft.com/office/drawing/2014/main" id="{982244D9-7DA2-4797-B471-D9779CFBBB6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1262372"/>
            <a:ext cx="6250769" cy="417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965682"/>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ente, Red, Medios De Comunicación Social">
            <a:extLst>
              <a:ext uri="{FF2B5EF4-FFF2-40B4-BE49-F238E27FC236}">
                <a16:creationId xmlns:a16="http://schemas.microsoft.com/office/drawing/2014/main" id="{332CAD69-2DE2-4E66-BC22-CE239273FEF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rcRect t="7865" b="7865"/>
          <a:stretch/>
        </p:blipFill>
        <p:spPr bwMode="auto">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3" name="Marcador de texto 2">
            <a:extLst>
              <a:ext uri="{FF2B5EF4-FFF2-40B4-BE49-F238E27FC236}">
                <a16:creationId xmlns:a16="http://schemas.microsoft.com/office/drawing/2014/main" id="{1DA93081-76A2-4945-A0FD-1117BFE8DEBB}"/>
              </a:ext>
            </a:extLst>
          </p:cNvPr>
          <p:cNvSpPr>
            <a:spLocks noGrp="1"/>
          </p:cNvSpPr>
          <p:nvPr>
            <p:ph type="body" idx="1"/>
          </p:nvPr>
        </p:nvSpPr>
        <p:spPr>
          <a:xfrm>
            <a:off x="132680" y="5469340"/>
            <a:ext cx="7003616" cy="1334923"/>
          </a:xfrm>
        </p:spPr>
        <p:txBody>
          <a:bodyPr vert="horz" lIns="91440" tIns="45720" rIns="91440" bIns="45720" rtlCol="0" anchor="t">
            <a:normAutofit fontScale="85000" lnSpcReduction="10000"/>
          </a:bodyPr>
          <a:lstStyle/>
          <a:p>
            <a:pPr marL="0" indent="0">
              <a:lnSpc>
                <a:spcPct val="107000"/>
              </a:lnSpc>
              <a:spcAft>
                <a:spcPts val="800"/>
              </a:spcAft>
            </a:pPr>
            <a:r>
              <a:rPr lang="en-US" sz="2200" i="1" dirty="0">
                <a:solidFill>
                  <a:schemeClr val="bg1"/>
                </a:solidFill>
                <a:latin typeface="Calibri"/>
                <a:cs typeface="Calibri"/>
              </a:rPr>
              <a:t>“Think about how your actions will affect people and do your best to give those you’ll affect a voice to guide you through your blind spots.”</a:t>
            </a:r>
          </a:p>
          <a:p>
            <a:pPr marL="0" indent="0">
              <a:buClr>
                <a:schemeClr val="bg1"/>
              </a:buClr>
            </a:pPr>
            <a:r>
              <a:rPr lang="en-US" sz="1100"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Cassie </a:t>
            </a:r>
            <a:r>
              <a:rPr lang="en-US" sz="1100" kern="1200" dirty="0" err="1">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Kozyrkov</a:t>
            </a:r>
            <a:r>
              <a:rPr lang="en-US" sz="1100" kern="1200" dirty="0">
                <a:solidFill>
                  <a:schemeClr val="bg1"/>
                </a:solidFill>
                <a:effectLst/>
                <a:latin typeface="+mn-lt"/>
                <a:ea typeface="+mn-ea"/>
                <a:cs typeface="+mn-cs"/>
                <a:hlinkClick r:id="rId4">
                  <a:extLst>
                    <a:ext uri="{A12FA001-AC4F-418D-AE19-62706E023703}">
                      <ahyp:hlinkClr xmlns:ahyp="http://schemas.microsoft.com/office/drawing/2018/hyperlinkcolor" val="tx"/>
                    </a:ext>
                  </a:extLst>
                </a:hlinkClick>
              </a:rPr>
              <a:t>. </a:t>
            </a:r>
            <a:r>
              <a:rPr lang="en-US" sz="1100" kern="1200" dirty="0">
                <a:solidFill>
                  <a:schemeClr val="bg1"/>
                </a:solidFill>
                <a:latin typeface="+mn-lt"/>
                <a:ea typeface="+mn-ea"/>
                <a:cs typeface="+mn-cs"/>
              </a:rPr>
              <a:t>Chief Decision Scientist at Google.</a:t>
            </a:r>
          </a:p>
          <a:p>
            <a:pPr marL="0" lvl="0" indent="0">
              <a:buClr>
                <a:schemeClr val="bg1"/>
              </a:buClr>
            </a:pPr>
            <a:endParaRPr lang="en-US" sz="400" kern="1200" dirty="0">
              <a:solidFill>
                <a:schemeClr val="tx1">
                  <a:lumMod val="85000"/>
                  <a:lumOff val="15000"/>
                </a:schemeClr>
              </a:solidFill>
              <a:latin typeface="+mn-lt"/>
              <a:ea typeface="+mn-ea"/>
              <a:cs typeface="+mn-cs"/>
            </a:endParaRPr>
          </a:p>
        </p:txBody>
      </p:sp>
    </p:spTree>
    <p:extLst>
      <p:ext uri="{BB962C8B-B14F-4D97-AF65-F5344CB8AC3E}">
        <p14:creationId xmlns:p14="http://schemas.microsoft.com/office/powerpoint/2010/main" val="2248587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a1eac15f37_0_43"/>
          <p:cNvSpPr txBox="1">
            <a:spLocks noGrp="1"/>
          </p:cNvSpPr>
          <p:nvPr>
            <p:ph type="title"/>
          </p:nvPr>
        </p:nvSpPr>
        <p:spPr>
          <a:xfrm>
            <a:off x="3345426" y="2380738"/>
            <a:ext cx="5297129" cy="1325700"/>
          </a:xfrm>
          <a:prstGeom prst="rect">
            <a:avLst/>
          </a:prstGeom>
          <a:noFill/>
          <a:ln>
            <a:noFill/>
          </a:ln>
        </p:spPr>
        <p:txBody>
          <a:bodyPr spcFirstLastPara="1" wrap="square" lIns="91425" tIns="45700" rIns="91425" bIns="45700" anchor="ctr" anchorCtr="0">
            <a:noAutofit/>
          </a:bodyPr>
          <a:lstStyle/>
          <a:p>
            <a:pPr marL="0" lvl="0" indent="0">
              <a:buClr>
                <a:srgbClr val="FF0000"/>
              </a:buClr>
              <a:buSzPts val="4400"/>
            </a:pPr>
            <a:r>
              <a:rPr lang="es-ES" sz="7200" dirty="0">
                <a:solidFill>
                  <a:srgbClr val="FF0000"/>
                </a:solidFill>
              </a:rPr>
              <a:t>¿Regulación?</a:t>
            </a:r>
            <a:endParaRPr sz="7200" dirty="0">
              <a:solidFill>
                <a:srgbClr val="FF0000"/>
              </a:solidFill>
            </a:endParaRPr>
          </a:p>
        </p:txBody>
      </p:sp>
    </p:spTree>
    <p:extLst>
      <p:ext uri="{BB962C8B-B14F-4D97-AF65-F5344CB8AC3E}">
        <p14:creationId xmlns:p14="http://schemas.microsoft.com/office/powerpoint/2010/main" val="13342214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ga1eac15f37_0_43"/>
          <p:cNvSpPr txBox="1"/>
          <p:nvPr/>
        </p:nvSpPr>
        <p:spPr>
          <a:xfrm>
            <a:off x="538627" y="1688388"/>
            <a:ext cx="5108029" cy="3848263"/>
          </a:xfrm>
          <a:prstGeom prst="rect">
            <a:avLst/>
          </a:prstGeom>
          <a:noFill/>
          <a:ln>
            <a:noFill/>
          </a:ln>
        </p:spPr>
        <p:txBody>
          <a:bodyPr spcFirstLastPara="1" wrap="square" lIns="91425" tIns="91425" rIns="91425" bIns="91425" anchor="t" anchorCtr="0">
            <a:noAutofit/>
          </a:bodyPr>
          <a:lstStyle/>
          <a:p>
            <a:pPr algn="l"/>
            <a:r>
              <a:rPr lang="en-US" sz="4400" dirty="0">
                <a:solidFill>
                  <a:srgbClr val="FF0000"/>
                </a:solidFill>
                <a:latin typeface="Calibri"/>
                <a:cs typeface="Calibri"/>
                <a:sym typeface="Calibri"/>
              </a:rPr>
              <a:t>	</a:t>
            </a:r>
            <a:endParaRPr lang="en-US" sz="2000" dirty="0">
              <a:solidFill>
                <a:schemeClr val="bg1"/>
              </a:solidFill>
              <a:effectLst/>
            </a:endParaRPr>
          </a:p>
          <a:p>
            <a:pPr marL="285750" indent="-285750">
              <a:buClr>
                <a:schemeClr val="bg1"/>
              </a:buClr>
              <a:buFont typeface="Arial" panose="020B0604020202020204" pitchFamily="34" charset="0"/>
              <a:buChar char="•"/>
            </a:pPr>
            <a:r>
              <a:rPr lang="en-US" sz="1600" dirty="0">
                <a:solidFill>
                  <a:schemeClr val="bg1"/>
                </a:solidFill>
              </a:rPr>
              <a:t>8/04/2019  - </a:t>
            </a:r>
            <a:r>
              <a:rPr lang="en-US" sz="1600" dirty="0">
                <a:solidFill>
                  <a:schemeClr val="bg1"/>
                </a:solidFill>
                <a:effectLst/>
              </a:rPr>
              <a:t> Ethics guidelines for trustworthy AI </a:t>
            </a:r>
            <a:endParaRPr lang="en-US" sz="1600" dirty="0">
              <a:solidFill>
                <a:schemeClr val="bg1"/>
              </a:solidFill>
            </a:endParaRPr>
          </a:p>
          <a:p>
            <a:pPr marL="263525" indent="-84138">
              <a:buFont typeface="Arial" panose="020B0604020202020204" pitchFamily="34" charset="0"/>
              <a:buChar char="•"/>
            </a:pPr>
            <a:r>
              <a:rPr lang="en-US" sz="1200" b="1" dirty="0">
                <a:solidFill>
                  <a:schemeClr val="bg1"/>
                </a:solidFill>
                <a:hlinkClick r:id="rId3"/>
              </a:rPr>
              <a:t>https://digital-strategy.ec.europa.eu/en/library/ethics-guidelines-trustworthy-ai</a:t>
            </a:r>
            <a:endParaRPr lang="en-US" sz="1200" b="1" dirty="0">
              <a:solidFill>
                <a:schemeClr val="bg1"/>
              </a:solidFill>
            </a:endParaRPr>
          </a:p>
          <a:p>
            <a:pPr marL="525463" indent="-171450" algn="l">
              <a:buFont typeface="Arial" panose="020B0604020202020204" pitchFamily="34" charset="0"/>
              <a:buChar char="•"/>
            </a:pPr>
            <a:endParaRPr lang="en-US" sz="1200" b="1" dirty="0">
              <a:solidFill>
                <a:schemeClr val="bg1"/>
              </a:solidFill>
            </a:endParaRPr>
          </a:p>
          <a:p>
            <a:pPr marL="525463" indent="-171450" algn="l">
              <a:buFont typeface="Arial" panose="020B0604020202020204" pitchFamily="34" charset="0"/>
              <a:buChar char="•"/>
            </a:pPr>
            <a:endParaRPr lang="en-US" sz="1200" b="1" dirty="0">
              <a:solidFill>
                <a:schemeClr val="bg1"/>
              </a:solidFill>
            </a:endParaRPr>
          </a:p>
          <a:p>
            <a:pPr marL="285750" indent="-285750" algn="l">
              <a:buClr>
                <a:schemeClr val="bg1"/>
              </a:buClr>
              <a:buFont typeface="Arial" panose="020B0604020202020204" pitchFamily="34" charset="0"/>
              <a:buChar char="•"/>
            </a:pPr>
            <a:r>
              <a:rPr lang="en-US" sz="1600" dirty="0">
                <a:solidFill>
                  <a:schemeClr val="bg1"/>
                </a:solidFill>
              </a:rPr>
              <a:t>19/02/2020 - Whitepaper on artificial intelligence. An European approach to excellence and trust.</a:t>
            </a:r>
          </a:p>
          <a:p>
            <a:pPr marL="263525">
              <a:buClr>
                <a:schemeClr val="bg1"/>
              </a:buClr>
            </a:pPr>
            <a:r>
              <a:rPr lang="en-US" sz="1200" b="1" dirty="0">
                <a:solidFill>
                  <a:schemeClr val="bg1"/>
                </a:solidFill>
                <a:hlinkClick r:id="rId4"/>
              </a:rPr>
              <a:t>https://ec.europa.eu/info/sites/default/files/commission-white-paper-artificial-intelligence-  feb2020_en.pdf</a:t>
            </a:r>
            <a:endParaRPr lang="en-US" sz="1200" b="1" dirty="0">
              <a:solidFill>
                <a:schemeClr val="bg1"/>
              </a:solidFill>
            </a:endParaRPr>
          </a:p>
          <a:p>
            <a:pPr marL="285750" indent="-285750" algn="l">
              <a:buClr>
                <a:schemeClr val="bg1"/>
              </a:buClr>
              <a:buFont typeface="Arial" panose="020B0604020202020204" pitchFamily="34" charset="0"/>
              <a:buChar char="•"/>
            </a:pPr>
            <a:endParaRPr lang="en-US" sz="1600" dirty="0">
              <a:solidFill>
                <a:schemeClr val="bg1"/>
              </a:solidFill>
            </a:endParaRPr>
          </a:p>
          <a:p>
            <a:pPr marL="354013" indent="-342900">
              <a:buFont typeface="Arial" panose="020B0604020202020204" pitchFamily="34" charset="0"/>
              <a:buChar char="•"/>
            </a:pPr>
            <a:endParaRPr lang="en-US" sz="1200" b="1" dirty="0">
              <a:solidFill>
                <a:schemeClr val="bg1"/>
              </a:solidFill>
            </a:endParaRPr>
          </a:p>
          <a:p>
            <a:pPr marL="285750" indent="-285750">
              <a:buClr>
                <a:schemeClr val="bg1"/>
              </a:buClr>
              <a:buFont typeface="Arial" panose="020B0604020202020204" pitchFamily="34" charset="0"/>
              <a:buChar char="•"/>
            </a:pPr>
            <a:r>
              <a:rPr lang="en-US" sz="1600" dirty="0">
                <a:solidFill>
                  <a:schemeClr val="bg1"/>
                </a:solidFill>
              </a:rPr>
              <a:t>21/02/2021 - Proposal for a regulation of the European Parliament and of the Council: Laying down harmonized rules on artificial intelligence (artificial intelligence act) and amending certain union. </a:t>
            </a:r>
          </a:p>
          <a:p>
            <a:pPr marL="263525">
              <a:buClr>
                <a:schemeClr val="bg1"/>
              </a:buClr>
            </a:pPr>
            <a:r>
              <a:rPr lang="en-US" sz="1100" b="1" dirty="0">
                <a:solidFill>
                  <a:schemeClr val="bg1"/>
                </a:solidFill>
                <a:hlinkClick r:id="rId5"/>
              </a:rPr>
              <a:t>https://eur-lex.europa.eu/legal-content/EN/TXT/?qid=1623335154975&amp;uri=CELEX%3A52021PC0206</a:t>
            </a:r>
            <a:endParaRPr lang="en-US" sz="1100" b="1" dirty="0">
              <a:solidFill>
                <a:schemeClr val="bg1"/>
              </a:solidFill>
            </a:endParaRPr>
          </a:p>
          <a:p>
            <a:pPr marL="342900" indent="-342900" algn="l">
              <a:buClr>
                <a:schemeClr val="bg1"/>
              </a:buClr>
              <a:buFont typeface="Wingdings" panose="05000000000000000000" pitchFamily="2" charset="2"/>
              <a:buChar char="q"/>
            </a:pPr>
            <a:endParaRPr lang="en-US" sz="2000" dirty="0">
              <a:solidFill>
                <a:schemeClr val="bg1"/>
              </a:solidFill>
            </a:endParaRPr>
          </a:p>
        </p:txBody>
      </p:sp>
      <p:pic>
        <p:nvPicPr>
          <p:cNvPr id="5" name="Imagen 4">
            <a:extLst>
              <a:ext uri="{FF2B5EF4-FFF2-40B4-BE49-F238E27FC236}">
                <a16:creationId xmlns:a16="http://schemas.microsoft.com/office/drawing/2014/main" id="{EA3EA098-0319-4155-B4C1-169F5708B554}"/>
              </a:ext>
            </a:extLst>
          </p:cNvPr>
          <p:cNvPicPr>
            <a:picLocks noChangeAspect="1"/>
          </p:cNvPicPr>
          <p:nvPr/>
        </p:nvPicPr>
        <p:blipFill>
          <a:blip r:embed="rId6"/>
          <a:stretch>
            <a:fillRect/>
          </a:stretch>
        </p:blipFill>
        <p:spPr>
          <a:xfrm>
            <a:off x="2202187" y="611844"/>
            <a:ext cx="2039875" cy="1338864"/>
          </a:xfrm>
          <a:prstGeom prst="rect">
            <a:avLst/>
          </a:prstGeom>
        </p:spPr>
      </p:pic>
      <p:sp>
        <p:nvSpPr>
          <p:cNvPr id="6" name="CuadroTexto 5">
            <a:extLst>
              <a:ext uri="{FF2B5EF4-FFF2-40B4-BE49-F238E27FC236}">
                <a16:creationId xmlns:a16="http://schemas.microsoft.com/office/drawing/2014/main" id="{6C55443F-9A40-4FD4-9D1F-1133D8ABBC1C}"/>
              </a:ext>
            </a:extLst>
          </p:cNvPr>
          <p:cNvSpPr txBox="1"/>
          <p:nvPr/>
        </p:nvSpPr>
        <p:spPr>
          <a:xfrm>
            <a:off x="6740165" y="2384562"/>
            <a:ext cx="4807670" cy="3086101"/>
          </a:xfrm>
          <a:prstGeom prst="rect">
            <a:avLst/>
          </a:prstGeom>
          <a:noFill/>
        </p:spPr>
        <p:txBody>
          <a:bodyPr wrap="square">
            <a:spAutoFit/>
          </a:bodyPr>
          <a:lstStyle/>
          <a:p>
            <a:pPr marL="342900" indent="-342900" fontAlgn="base">
              <a:buClr>
                <a:schemeClr val="bg1"/>
              </a:buClr>
              <a:buFont typeface="Arial" panose="020B0604020202020204" pitchFamily="34" charset="0"/>
              <a:buChar char="•"/>
            </a:pPr>
            <a:r>
              <a:rPr lang="es-ES" sz="1600" dirty="0">
                <a:solidFill>
                  <a:schemeClr val="bg1"/>
                </a:solidFill>
              </a:rPr>
              <a:t>Ley Orgánica 3/2018, de 5 de diciembre, de Protección de Datos Personales y garantía de los derechos digitales.</a:t>
            </a:r>
          </a:p>
          <a:p>
            <a:pPr marL="358775" lvl="0" fontAlgn="base">
              <a:buClr>
                <a:schemeClr val="bg1"/>
              </a:buClr>
            </a:pPr>
            <a:r>
              <a:rPr lang="es-ES" sz="1200" dirty="0">
                <a:solidFill>
                  <a:schemeClr val="bg1"/>
                </a:solidFill>
                <a:hlinkClick r:id="rId7"/>
              </a:rPr>
              <a:t>https://www.boe.es/buscar/act.php?id=BOE-A-2018-16673</a:t>
            </a:r>
            <a:endParaRPr lang="es-ES" sz="1200" dirty="0">
              <a:solidFill>
                <a:schemeClr val="bg1"/>
              </a:solidFill>
            </a:endParaRPr>
          </a:p>
          <a:p>
            <a:pPr marL="342900" lvl="0" indent="-342900" fontAlgn="base">
              <a:buClr>
                <a:schemeClr val="bg1"/>
              </a:buClr>
              <a:buFont typeface="Arial" panose="020B0604020202020204" pitchFamily="34" charset="0"/>
              <a:buChar char="•"/>
            </a:pPr>
            <a:endParaRPr lang="es-ES" sz="1600" dirty="0">
              <a:solidFill>
                <a:schemeClr val="bg1"/>
              </a:solidFill>
            </a:endParaRPr>
          </a:p>
          <a:p>
            <a:pPr marL="342900" lvl="0" indent="-342900" fontAlgn="base">
              <a:buClr>
                <a:schemeClr val="bg1"/>
              </a:buClr>
              <a:buFont typeface="Arial" panose="020B0604020202020204" pitchFamily="34" charset="0"/>
              <a:buChar char="•"/>
            </a:pPr>
            <a:endParaRPr lang="es-ES" sz="1600" dirty="0">
              <a:solidFill>
                <a:schemeClr val="bg1"/>
              </a:solidFill>
            </a:endParaRPr>
          </a:p>
          <a:p>
            <a:pPr marL="342900" lvl="0" indent="-342900" fontAlgn="base">
              <a:buClr>
                <a:schemeClr val="bg1"/>
              </a:buClr>
              <a:buFont typeface="Arial" panose="020B0604020202020204" pitchFamily="34" charset="0"/>
              <a:buChar char="•"/>
            </a:pPr>
            <a:r>
              <a:rPr lang="es-ES" sz="1600" dirty="0">
                <a:solidFill>
                  <a:schemeClr val="bg1"/>
                </a:solidFill>
              </a:rPr>
              <a:t>2/12/2020, Estrategia Nacional de Inteligencia Artificial, enumera una serie de acciones a desarrollar en los próximos años.</a:t>
            </a:r>
          </a:p>
          <a:p>
            <a:pPr marL="342900" lvl="0" indent="-342900" algn="just" fontAlgn="base">
              <a:lnSpc>
                <a:spcPct val="107000"/>
              </a:lnSpc>
              <a:spcAft>
                <a:spcPts val="1500"/>
              </a:spcAft>
              <a:buFont typeface="Symbol" panose="05050102010706020507" pitchFamily="18" charset="2"/>
              <a:buChar char=""/>
            </a:pPr>
            <a:r>
              <a:rPr lang="es-ES" sz="1200" dirty="0">
                <a:effectLst/>
                <a:latin typeface="Calibri" panose="020F0502020204030204" pitchFamily="34" charset="0"/>
                <a:ea typeface="Calibri" panose="020F0502020204030204" pitchFamily="34" charset="0"/>
                <a:cs typeface="Times New Roman" panose="02020603050405020304" pitchFamily="18" charset="0"/>
                <a:hlinkClick r:id="rId8"/>
              </a:rPr>
              <a:t>https://www.lamoncloa.gob.es/presidente/actividades/Documents/2020/ENIA2B.pdf</a:t>
            </a:r>
            <a:endParaRPr lang="es-ES" sz="1200" dirty="0">
              <a:solidFill>
                <a:srgbClr val="6D6D6D"/>
              </a:solidFill>
              <a:latin typeface="Open Sans" panose="020B060603050402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1500"/>
              </a:spcAft>
              <a:buFont typeface="Symbol" panose="05050102010706020507" pitchFamily="18" charset="2"/>
              <a:buChar char=""/>
            </a:pPr>
            <a:endParaRPr lang="es-E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9DE4E3EB-009B-4837-8336-40BCD1406A0B}"/>
              </a:ext>
            </a:extLst>
          </p:cNvPr>
          <p:cNvPicPr>
            <a:picLocks noChangeAspect="1"/>
          </p:cNvPicPr>
          <p:nvPr/>
        </p:nvPicPr>
        <p:blipFill>
          <a:blip r:embed="rId9"/>
          <a:stretch>
            <a:fillRect/>
          </a:stretch>
        </p:blipFill>
        <p:spPr>
          <a:xfrm>
            <a:off x="8265143" y="658337"/>
            <a:ext cx="1943184" cy="1292371"/>
          </a:xfrm>
          <a:prstGeom prst="rect">
            <a:avLst/>
          </a:prstGeom>
        </p:spPr>
      </p:pic>
    </p:spTree>
    <p:extLst>
      <p:ext uri="{BB962C8B-B14F-4D97-AF65-F5344CB8AC3E}">
        <p14:creationId xmlns:p14="http://schemas.microsoft.com/office/powerpoint/2010/main" val="1457266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CD0D30F-B071-45A2-B3F6-1143828EE01B}"/>
              </a:ext>
            </a:extLst>
          </p:cNvPr>
          <p:cNvPicPr>
            <a:picLocks noChangeAspect="1"/>
          </p:cNvPicPr>
          <p:nvPr/>
        </p:nvPicPr>
        <p:blipFill>
          <a:blip r:embed="rId2"/>
          <a:stretch>
            <a:fillRect/>
          </a:stretch>
        </p:blipFill>
        <p:spPr>
          <a:xfrm>
            <a:off x="568953" y="2107927"/>
            <a:ext cx="6282607" cy="4509689"/>
          </a:xfrm>
          <a:prstGeom prst="rect">
            <a:avLst/>
          </a:prstGeom>
        </p:spPr>
      </p:pic>
      <p:sp>
        <p:nvSpPr>
          <p:cNvPr id="4" name="CuadroTexto 3">
            <a:extLst>
              <a:ext uri="{FF2B5EF4-FFF2-40B4-BE49-F238E27FC236}">
                <a16:creationId xmlns:a16="http://schemas.microsoft.com/office/drawing/2014/main" id="{1FF5FB67-1F01-477A-9260-7549DD93C362}"/>
              </a:ext>
            </a:extLst>
          </p:cNvPr>
          <p:cNvSpPr txBox="1"/>
          <p:nvPr/>
        </p:nvSpPr>
        <p:spPr>
          <a:xfrm>
            <a:off x="7381189" y="2299497"/>
            <a:ext cx="4117042" cy="3862596"/>
          </a:xfrm>
          <a:prstGeom prst="rect">
            <a:avLst/>
          </a:prstGeom>
          <a:noFill/>
        </p:spPr>
        <p:txBody>
          <a:bodyPr wrap="square">
            <a:spAutoFit/>
          </a:bodyPr>
          <a:lstStyle/>
          <a:p>
            <a:r>
              <a:rPr lang="en-US" sz="1100" b="0" i="1" dirty="0">
                <a:solidFill>
                  <a:schemeClr val="bg1"/>
                </a:solidFill>
                <a:effectLst/>
                <a:latin typeface="Open Sans" panose="020B0606030504020204" pitchFamily="34" charset="0"/>
              </a:rPr>
              <a:t>Following the so-called ‘risk pyramid’, most uses of AI are expected to have no or low risks, while high-risk or harmful applications are considered to be less numerous but will be strictly regulated.</a:t>
            </a:r>
          </a:p>
          <a:p>
            <a:endParaRPr lang="en-US" sz="1100" b="0" i="1" dirty="0">
              <a:solidFill>
                <a:schemeClr val="bg1"/>
              </a:solidFill>
              <a:effectLst/>
              <a:latin typeface="Open Sans" panose="020B0606030504020204" pitchFamily="34" charset="0"/>
            </a:endParaRPr>
          </a:p>
          <a:p>
            <a:pPr algn="just"/>
            <a:r>
              <a:rPr lang="en-US" sz="1100" b="0" i="1" dirty="0">
                <a:solidFill>
                  <a:schemeClr val="bg1"/>
                </a:solidFill>
                <a:effectLst/>
                <a:latin typeface="Open Sans" panose="020B0606030504020204" pitchFamily="34" charset="0"/>
              </a:rPr>
              <a:t>The draft regulation includes a series of obligations for AI applications that are considered to be ‘risky’, as they could have a direct impact on someone’s personal or professional life (e.g. mortgage risk assessment or recruitment process). In these cases, the </a:t>
            </a:r>
            <a:r>
              <a:rPr lang="en-US" sz="1100" b="0" i="1" dirty="0" err="1">
                <a:solidFill>
                  <a:schemeClr val="bg1"/>
                </a:solidFill>
                <a:effectLst/>
                <a:latin typeface="Open Sans" panose="020B0606030504020204" pitchFamily="34" charset="0"/>
              </a:rPr>
              <a:t>organisation</a:t>
            </a:r>
            <a:r>
              <a:rPr lang="en-US" sz="1100" b="0" i="1" dirty="0">
                <a:solidFill>
                  <a:schemeClr val="bg1"/>
                </a:solidFill>
                <a:effectLst/>
                <a:latin typeface="Open Sans" panose="020B0606030504020204" pitchFamily="34" charset="0"/>
              </a:rPr>
              <a:t> using AI would need to ensure high quality of data, a detailed documentation that proves compliance with the existing regulations, transparency and human oversight on the process, as well as an high level of accuracy and cybersecurity.</a:t>
            </a:r>
          </a:p>
          <a:p>
            <a:pPr algn="just"/>
            <a:endParaRPr lang="en-US" sz="1100" b="0" i="1" dirty="0">
              <a:solidFill>
                <a:schemeClr val="bg1"/>
              </a:solidFill>
              <a:effectLst/>
              <a:latin typeface="Open Sans" panose="020B0606030504020204" pitchFamily="34" charset="0"/>
            </a:endParaRPr>
          </a:p>
          <a:p>
            <a:pPr algn="just"/>
            <a:r>
              <a:rPr lang="en-US" sz="1100" b="0" i="1" dirty="0">
                <a:solidFill>
                  <a:schemeClr val="bg1"/>
                </a:solidFill>
                <a:effectLst/>
                <a:latin typeface="Open Sans" panose="020B0606030504020204" pitchFamily="34" charset="0"/>
              </a:rPr>
              <a:t>The Commission also proposes to prohibit certain AI uses that are considered as incompatible with EU values. These include AI systems aimed at procuring harm or manipulating human </a:t>
            </a:r>
            <a:r>
              <a:rPr lang="en-US" sz="1100" b="0" i="1" dirty="0" err="1">
                <a:solidFill>
                  <a:schemeClr val="bg1"/>
                </a:solidFill>
                <a:effectLst/>
                <a:latin typeface="Open Sans" panose="020B0606030504020204" pitchFamily="34" charset="0"/>
              </a:rPr>
              <a:t>behaviour</a:t>
            </a:r>
            <a:r>
              <a:rPr lang="en-US" sz="1100" b="0" i="1" dirty="0">
                <a:solidFill>
                  <a:schemeClr val="bg1"/>
                </a:solidFill>
                <a:effectLst/>
                <a:latin typeface="Open Sans" panose="020B0606030504020204" pitchFamily="34" charset="0"/>
              </a:rPr>
              <a:t> as they are considered an ‘unacceptable risk’. Similarly, ‘Chinese-style’ scoring systems are also banned, a senior Commission official told reporters.</a:t>
            </a:r>
          </a:p>
          <a:p>
            <a:endParaRPr lang="es-ES" dirty="0">
              <a:solidFill>
                <a:schemeClr val="bg1"/>
              </a:solidFill>
            </a:endParaRPr>
          </a:p>
        </p:txBody>
      </p:sp>
      <p:sp>
        <p:nvSpPr>
          <p:cNvPr id="6" name="CuadroTexto 5">
            <a:extLst>
              <a:ext uri="{FF2B5EF4-FFF2-40B4-BE49-F238E27FC236}">
                <a16:creationId xmlns:a16="http://schemas.microsoft.com/office/drawing/2014/main" id="{7830E214-10E7-4FEC-9C51-C5F152689EF4}"/>
              </a:ext>
            </a:extLst>
          </p:cNvPr>
          <p:cNvSpPr txBox="1"/>
          <p:nvPr/>
        </p:nvSpPr>
        <p:spPr>
          <a:xfrm>
            <a:off x="433651" y="452981"/>
            <a:ext cx="10716129" cy="646331"/>
          </a:xfrm>
          <a:prstGeom prst="rect">
            <a:avLst/>
          </a:prstGeom>
          <a:noFill/>
        </p:spPr>
        <p:txBody>
          <a:bodyPr wrap="square">
            <a:spAutoFit/>
          </a:bodyPr>
          <a:lstStyle/>
          <a:p>
            <a:r>
              <a:rPr lang="en-US" sz="3600" dirty="0">
                <a:solidFill>
                  <a:srgbClr val="FF0000"/>
                </a:solidFill>
              </a:rPr>
              <a:t>EU COMMISSION. Proposal for AI regulation</a:t>
            </a:r>
            <a:endParaRPr lang="es-ES" sz="3600" dirty="0"/>
          </a:p>
        </p:txBody>
      </p:sp>
      <p:sp>
        <p:nvSpPr>
          <p:cNvPr id="8" name="CuadroTexto 7">
            <a:extLst>
              <a:ext uri="{FF2B5EF4-FFF2-40B4-BE49-F238E27FC236}">
                <a16:creationId xmlns:a16="http://schemas.microsoft.com/office/drawing/2014/main" id="{EAFCB18E-29A9-4267-990F-180C09A02D15}"/>
              </a:ext>
            </a:extLst>
          </p:cNvPr>
          <p:cNvSpPr txBox="1"/>
          <p:nvPr/>
        </p:nvSpPr>
        <p:spPr>
          <a:xfrm>
            <a:off x="462116" y="1400041"/>
            <a:ext cx="6096000" cy="584775"/>
          </a:xfrm>
          <a:prstGeom prst="rect">
            <a:avLst/>
          </a:prstGeom>
          <a:noFill/>
        </p:spPr>
        <p:txBody>
          <a:bodyPr wrap="square">
            <a:spAutoFit/>
          </a:bodyPr>
          <a:lstStyle/>
          <a:p>
            <a:r>
              <a:rPr lang="es-ES" sz="1600" b="0" i="0" dirty="0">
                <a:solidFill>
                  <a:schemeClr val="bg1"/>
                </a:solidFill>
                <a:effectLst/>
                <a:latin typeface="charter"/>
              </a:rPr>
              <a:t>La Comisión propone un enfoque basado en el riesgo, con cuatro niveles de riesgo:</a:t>
            </a:r>
            <a:endParaRPr lang="es-ES" sz="1600" dirty="0">
              <a:solidFill>
                <a:schemeClr val="bg1"/>
              </a:solidFill>
            </a:endParaRPr>
          </a:p>
        </p:txBody>
      </p:sp>
    </p:spTree>
    <p:extLst>
      <p:ext uri="{BB962C8B-B14F-4D97-AF65-F5344CB8AC3E}">
        <p14:creationId xmlns:p14="http://schemas.microsoft.com/office/powerpoint/2010/main" val="129664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a1eac15f37_0_43"/>
          <p:cNvSpPr txBox="1">
            <a:spLocks noGrp="1"/>
          </p:cNvSpPr>
          <p:nvPr>
            <p:ph type="title"/>
          </p:nvPr>
        </p:nvSpPr>
        <p:spPr>
          <a:xfrm>
            <a:off x="3345426" y="2380738"/>
            <a:ext cx="5297129" cy="1325700"/>
          </a:xfrm>
          <a:prstGeom prst="rect">
            <a:avLst/>
          </a:prstGeom>
          <a:noFill/>
          <a:ln>
            <a:noFill/>
          </a:ln>
        </p:spPr>
        <p:txBody>
          <a:bodyPr spcFirstLastPara="1" wrap="square" lIns="91425" tIns="45700" rIns="91425" bIns="45700" anchor="ctr" anchorCtr="0">
            <a:noAutofit/>
          </a:bodyPr>
          <a:lstStyle/>
          <a:p>
            <a:pPr marL="0" lvl="0" indent="0">
              <a:buClr>
                <a:srgbClr val="FF0000"/>
              </a:buClr>
              <a:buSzPts val="4400"/>
            </a:pPr>
            <a:r>
              <a:rPr lang="es-ES" sz="7200" dirty="0">
                <a:solidFill>
                  <a:srgbClr val="FF0000"/>
                </a:solidFill>
              </a:rPr>
              <a:t>Bibliografía</a:t>
            </a:r>
            <a:endParaRPr sz="7200" dirty="0">
              <a:solidFill>
                <a:srgbClr val="FF0000"/>
              </a:solidFill>
            </a:endParaRPr>
          </a:p>
        </p:txBody>
      </p:sp>
    </p:spTree>
    <p:extLst>
      <p:ext uri="{BB962C8B-B14F-4D97-AF65-F5344CB8AC3E}">
        <p14:creationId xmlns:p14="http://schemas.microsoft.com/office/powerpoint/2010/main" val="3378804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18EDAD8-4090-438D-A837-FD1DFEBF8A05}"/>
              </a:ext>
            </a:extLst>
          </p:cNvPr>
          <p:cNvSpPr txBox="1"/>
          <p:nvPr/>
        </p:nvSpPr>
        <p:spPr>
          <a:xfrm>
            <a:off x="485963" y="5467132"/>
            <a:ext cx="5958348" cy="1046440"/>
          </a:xfrm>
          <a:prstGeom prst="rect">
            <a:avLst/>
          </a:prstGeom>
          <a:noFill/>
        </p:spPr>
        <p:txBody>
          <a:bodyPr wrap="square">
            <a:spAutoFit/>
          </a:bodyPr>
          <a:lstStyle/>
          <a:p>
            <a:r>
              <a:rPr lang="en-US" b="1" i="0" dirty="0">
                <a:solidFill>
                  <a:schemeClr val="bg1"/>
                </a:solidFill>
                <a:effectLst/>
                <a:latin typeface="sohne"/>
              </a:rPr>
              <a:t>Forget the robots! Here’s how AI will get you</a:t>
            </a:r>
          </a:p>
          <a:p>
            <a:r>
              <a:rPr lang="en-US" sz="1200" b="0" i="0" dirty="0">
                <a:solidFill>
                  <a:schemeClr val="bg1"/>
                </a:solidFill>
                <a:effectLst/>
                <a:latin typeface="sohne"/>
              </a:rPr>
              <a:t>The real reason AI is more dangerous than traditional software</a:t>
            </a:r>
          </a:p>
          <a:p>
            <a:pPr marL="0" indent="0">
              <a:buClr>
                <a:schemeClr val="bg1"/>
              </a:buClr>
            </a:pPr>
            <a:r>
              <a:rPr lang="en-US" sz="1200" kern="1200" dirty="0">
                <a:solidFill>
                  <a:srgbClr val="FFFFFF"/>
                </a:solidFill>
                <a:effectLst/>
                <a:latin typeface="+mn-lt"/>
                <a:ea typeface="+mn-ea"/>
                <a:cs typeface="+mn-cs"/>
                <a:hlinkClick r:id="rId2">
                  <a:extLst>
                    <a:ext uri="{A12FA001-AC4F-418D-AE19-62706E023703}">
                      <ahyp:hlinkClr xmlns:ahyp="http://schemas.microsoft.com/office/drawing/2018/hyperlinkcolor" val="tx"/>
                    </a:ext>
                  </a:extLst>
                </a:hlinkClick>
              </a:rPr>
              <a:t>Cassie </a:t>
            </a:r>
            <a:r>
              <a:rPr lang="en-US" sz="1200" kern="1200" dirty="0" err="1">
                <a:solidFill>
                  <a:srgbClr val="FFFFFF"/>
                </a:solidFill>
                <a:effectLst/>
                <a:latin typeface="+mn-lt"/>
                <a:ea typeface="+mn-ea"/>
                <a:cs typeface="+mn-cs"/>
                <a:hlinkClick r:id="rId2">
                  <a:extLst>
                    <a:ext uri="{A12FA001-AC4F-418D-AE19-62706E023703}">
                      <ahyp:hlinkClr xmlns:ahyp="http://schemas.microsoft.com/office/drawing/2018/hyperlinkcolor" val="tx"/>
                    </a:ext>
                  </a:extLst>
                </a:hlinkClick>
              </a:rPr>
              <a:t>Kozyrkov</a:t>
            </a:r>
            <a:r>
              <a:rPr lang="en-US" sz="1200" kern="1200" dirty="0">
                <a:solidFill>
                  <a:srgbClr val="FFFFFF"/>
                </a:solidFill>
                <a:effectLst/>
                <a:latin typeface="+mn-lt"/>
                <a:ea typeface="+mn-ea"/>
                <a:cs typeface="+mn-cs"/>
                <a:hlinkClick r:id="rId2">
                  <a:extLst>
                    <a:ext uri="{A12FA001-AC4F-418D-AE19-62706E023703}">
                      <ahyp:hlinkClr xmlns:ahyp="http://schemas.microsoft.com/office/drawing/2018/hyperlinkcolor" val="tx"/>
                    </a:ext>
                  </a:extLst>
                </a:hlinkClick>
              </a:rPr>
              <a:t>. </a:t>
            </a:r>
            <a:r>
              <a:rPr lang="en-US" sz="1200" kern="1200" dirty="0">
                <a:solidFill>
                  <a:srgbClr val="FFFFFF"/>
                </a:solidFill>
                <a:latin typeface="+mn-lt"/>
                <a:ea typeface="+mn-ea"/>
                <a:cs typeface="+mn-cs"/>
              </a:rPr>
              <a:t>Chief Decision Scientist at Google.</a:t>
            </a:r>
          </a:p>
          <a:p>
            <a:pPr marL="0" indent="0">
              <a:buClr>
                <a:schemeClr val="bg1"/>
              </a:buClr>
            </a:pPr>
            <a:r>
              <a:rPr lang="en-US" sz="1200" kern="1200" dirty="0">
                <a:solidFill>
                  <a:srgbClr val="FFFFFF"/>
                </a:solidFill>
                <a:latin typeface="+mn-lt"/>
                <a:ea typeface="+mn-ea"/>
                <a:cs typeface="+mn-cs"/>
                <a:hlinkClick r:id="rId3"/>
              </a:rPr>
              <a:t>https://towardsdatascience.com/forget-the-robots-heres-how-ai-will-get-you-b674c28d6a34</a:t>
            </a:r>
            <a:endParaRPr lang="en-US" sz="1200" kern="1200" dirty="0">
              <a:solidFill>
                <a:srgbClr val="FFFFFF"/>
              </a:solidFill>
              <a:latin typeface="+mn-lt"/>
              <a:ea typeface="+mn-ea"/>
              <a:cs typeface="+mn-cs"/>
            </a:endParaRPr>
          </a:p>
        </p:txBody>
      </p:sp>
      <p:sp>
        <p:nvSpPr>
          <p:cNvPr id="4" name="CuadroTexto 3">
            <a:extLst>
              <a:ext uri="{FF2B5EF4-FFF2-40B4-BE49-F238E27FC236}">
                <a16:creationId xmlns:a16="http://schemas.microsoft.com/office/drawing/2014/main" id="{793687AD-BA46-46A9-9B1D-1BC46E2D9E66}"/>
              </a:ext>
            </a:extLst>
          </p:cNvPr>
          <p:cNvSpPr txBox="1"/>
          <p:nvPr/>
        </p:nvSpPr>
        <p:spPr>
          <a:xfrm>
            <a:off x="382268" y="1585990"/>
            <a:ext cx="7070584" cy="3558859"/>
          </a:xfrm>
          <a:prstGeom prst="rect">
            <a:avLst/>
          </a:prstGeom>
          <a:noFill/>
        </p:spPr>
        <p:txBody>
          <a:bodyPr wrap="square">
            <a:spAutoFit/>
          </a:bodyPr>
          <a:lstStyle/>
          <a:p>
            <a:pPr marL="285750" indent="-285750">
              <a:lnSpc>
                <a:spcPct val="107000"/>
              </a:lnSpc>
              <a:spcAft>
                <a:spcPts val="800"/>
              </a:spcAft>
              <a:buClr>
                <a:schemeClr val="bg1"/>
              </a:buClr>
              <a:buSzPct val="150000"/>
              <a:buFont typeface="Arial" panose="020B0604020202020204" pitchFamily="34" charset="0"/>
              <a:buChar char="•"/>
            </a:pPr>
            <a:r>
              <a:rPr lang="es-E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 un alto nivel de abstracción a un inédito nivel de distracción.</a:t>
            </a:r>
          </a:p>
          <a:p>
            <a:pPr marL="265113">
              <a:lnSpc>
                <a:spcPct val="107000"/>
              </a:lnSpc>
              <a:spcAft>
                <a:spcPts val="800"/>
              </a:spcAft>
              <a:buClr>
                <a:schemeClr val="bg1"/>
              </a:buClr>
              <a:buSzPct val="150000"/>
            </a:pPr>
            <a:r>
              <a:rPr lang="es-ES" dirty="0">
                <a:solidFill>
                  <a:schemeClr val="bg1"/>
                </a:solidFill>
                <a:latin typeface="Calibri" panose="020F0502020204030204" pitchFamily="34" charset="0"/>
                <a:cs typeface="Times New Roman" panose="02020603050405020304" pitchFamily="18" charset="0"/>
              </a:rPr>
              <a:t>En lugar de programar "haz esto, luego esto, luego esto, luego ...", puedes decir "intenta obtener una buen </a:t>
            </a:r>
            <a:r>
              <a:rPr lang="es-ES" dirty="0" err="1">
                <a:solidFill>
                  <a:schemeClr val="bg1"/>
                </a:solidFill>
                <a:latin typeface="Calibri" panose="020F0502020204030204" pitchFamily="34" charset="0"/>
                <a:cs typeface="Times New Roman" panose="02020603050405020304" pitchFamily="18" charset="0"/>
              </a:rPr>
              <a:t>Accuracy</a:t>
            </a:r>
            <a:r>
              <a:rPr lang="es-ES" dirty="0">
                <a:solidFill>
                  <a:schemeClr val="bg1"/>
                </a:solidFill>
                <a:latin typeface="Calibri" panose="020F0502020204030204" pitchFamily="34" charset="0"/>
                <a:cs typeface="Times New Roman" panose="02020603050405020304" pitchFamily="18" charset="0"/>
              </a:rPr>
              <a:t> con estos datos"…</a:t>
            </a:r>
          </a:p>
          <a:p>
            <a:pPr marL="285750" indent="-285750">
              <a:lnSpc>
                <a:spcPct val="107000"/>
              </a:lnSpc>
              <a:spcAft>
                <a:spcPts val="800"/>
              </a:spcAft>
              <a:buClr>
                <a:schemeClr val="bg1"/>
              </a:buClr>
              <a:buSzPct val="150000"/>
              <a:buFont typeface="Arial" panose="020B0604020202020204" pitchFamily="34" charset="0"/>
              <a:buChar char="•"/>
            </a:pPr>
            <a:r>
              <a:rPr lang="es-E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Agravado por el “misticismo matemático”</a:t>
            </a:r>
          </a:p>
          <a:p>
            <a:pPr marL="265113">
              <a:lnSpc>
                <a:spcPct val="107000"/>
              </a:lnSpc>
              <a:spcAft>
                <a:spcPts val="800"/>
              </a:spcAft>
              <a:buClr>
                <a:schemeClr val="bg1"/>
              </a:buClr>
              <a:buSzPct val="150000"/>
            </a:pPr>
            <a:r>
              <a:rPr lang="es-E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 capa de matemáticas hace que las personas piensen aún menos en lo que están haciendo cuando eligen sus objetivos y ejemplos.</a:t>
            </a:r>
          </a:p>
          <a:p>
            <a:pPr marL="285750" indent="-285750">
              <a:lnSpc>
                <a:spcPct val="107000"/>
              </a:lnSpc>
              <a:spcAft>
                <a:spcPts val="800"/>
              </a:spcAft>
              <a:buClr>
                <a:schemeClr val="bg1"/>
              </a:buClr>
              <a:buSzPct val="150000"/>
              <a:buFont typeface="Arial" panose="020B0604020202020204" pitchFamily="34" charset="0"/>
              <a:buChar char="•"/>
            </a:pPr>
            <a:r>
              <a:rPr lang="es-E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 la evolución de las herramientas…</a:t>
            </a:r>
          </a:p>
          <a:p>
            <a:pPr marL="354013">
              <a:lnSpc>
                <a:spcPct val="107000"/>
              </a:lnSpc>
              <a:spcAft>
                <a:spcPts val="800"/>
              </a:spcAft>
              <a:buClr>
                <a:schemeClr val="bg1"/>
              </a:buClr>
              <a:buSzPct val="150000"/>
            </a:pPr>
            <a:r>
              <a:rPr lang="es-E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medida que las herramientas mejoren, las barreras de entrada serán tan bajas que cualquiera podrá montar un modelo de machine learning sin apenas saber lo que hace…</a:t>
            </a:r>
          </a:p>
        </p:txBody>
      </p:sp>
      <p:sp>
        <p:nvSpPr>
          <p:cNvPr id="5" name="CuadroTexto 4">
            <a:extLst>
              <a:ext uri="{FF2B5EF4-FFF2-40B4-BE49-F238E27FC236}">
                <a16:creationId xmlns:a16="http://schemas.microsoft.com/office/drawing/2014/main" id="{CA5FB39A-6FE5-4A5E-ABA5-B5A7712FCBE3}"/>
              </a:ext>
            </a:extLst>
          </p:cNvPr>
          <p:cNvSpPr txBox="1"/>
          <p:nvPr/>
        </p:nvSpPr>
        <p:spPr>
          <a:xfrm>
            <a:off x="7757652" y="3749852"/>
            <a:ext cx="4168878" cy="1394997"/>
          </a:xfrm>
          <a:prstGeom prst="rect">
            <a:avLst/>
          </a:prstGeom>
          <a:noFill/>
        </p:spPr>
        <p:txBody>
          <a:bodyPr wrap="square">
            <a:spAutoFit/>
          </a:bodyPr>
          <a:lstStyle/>
          <a:p>
            <a:pPr marL="265113">
              <a:lnSpc>
                <a:spcPct val="107000"/>
              </a:lnSpc>
              <a:spcAft>
                <a:spcPts val="800"/>
              </a:spcAft>
              <a:buClr>
                <a:schemeClr val="bg1"/>
              </a:buClr>
              <a:buSzPct val="150000"/>
            </a:pPr>
            <a:r>
              <a:rPr lang="en-US" sz="20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“When the wellbeing of our fellow humans is at stake, </a:t>
            </a:r>
            <a:r>
              <a:rPr lang="en-US" sz="2000" b="1"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thoughtlessness</a:t>
            </a:r>
            <a:r>
              <a:rPr lang="en-US" sz="20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is a hazard. ML/AI is a thoughtlessness enabler”.</a:t>
            </a:r>
            <a:endPar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31E9E6DC-C58F-4FDA-9983-057DCB18E07B}"/>
              </a:ext>
            </a:extLst>
          </p:cNvPr>
          <p:cNvSpPr txBox="1"/>
          <p:nvPr/>
        </p:nvSpPr>
        <p:spPr>
          <a:xfrm>
            <a:off x="7757652" y="1739585"/>
            <a:ext cx="3696930" cy="1724318"/>
          </a:xfrm>
          <a:prstGeom prst="rect">
            <a:avLst/>
          </a:prstGeom>
          <a:noFill/>
        </p:spPr>
        <p:txBody>
          <a:bodyPr wrap="square">
            <a:spAutoFit/>
          </a:bodyPr>
          <a:lstStyle/>
          <a:p>
            <a:pPr marL="265113">
              <a:lnSpc>
                <a:spcPct val="107000"/>
              </a:lnSpc>
              <a:spcAft>
                <a:spcPts val="800"/>
              </a:spcAft>
              <a:buClr>
                <a:schemeClr val="bg1"/>
              </a:buClr>
              <a:buSzPct val="150000"/>
            </a:pPr>
            <a:r>
              <a:rPr lang="en-US" sz="20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“Alas, there are no brains here but your own and the math is a tiny layer of objectivity in the middle of </a:t>
            </a:r>
            <a:r>
              <a:rPr lang="en-US" sz="2000" i="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your subjectivity sandwich</a:t>
            </a:r>
            <a:r>
              <a:rPr lang="en-US" sz="20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s-E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uadroTexto 8">
            <a:extLst>
              <a:ext uri="{FF2B5EF4-FFF2-40B4-BE49-F238E27FC236}">
                <a16:creationId xmlns:a16="http://schemas.microsoft.com/office/drawing/2014/main" id="{BE42C50F-CADF-441B-9D74-C6D4BC930D7D}"/>
              </a:ext>
            </a:extLst>
          </p:cNvPr>
          <p:cNvSpPr txBox="1"/>
          <p:nvPr/>
        </p:nvSpPr>
        <p:spPr>
          <a:xfrm>
            <a:off x="285133" y="454763"/>
            <a:ext cx="10540181" cy="658835"/>
          </a:xfrm>
          <a:prstGeom prst="rect">
            <a:avLst/>
          </a:prstGeom>
          <a:noFill/>
        </p:spPr>
        <p:txBody>
          <a:bodyPr wrap="square">
            <a:spAutoFit/>
          </a:bodyPr>
          <a:lstStyle/>
          <a:p>
            <a:pPr>
              <a:lnSpc>
                <a:spcPct val="107000"/>
              </a:lnSpc>
              <a:spcAft>
                <a:spcPts val="800"/>
              </a:spcAft>
            </a:pPr>
            <a:r>
              <a:rPr lang="es-ES" sz="3600" b="1" i="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“A </a:t>
            </a:r>
            <a:r>
              <a:rPr lang="es-ES" sz="3600" b="1" i="1" dirty="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recipe</a:t>
            </a:r>
            <a:r>
              <a:rPr lang="es-ES" sz="3600" b="1" i="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r>
              <a:rPr lang="es-ES" sz="3600" b="1" i="1" dirty="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for</a:t>
            </a:r>
            <a:r>
              <a:rPr lang="es-ES" sz="3600" b="1" i="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r>
              <a:rPr lang="es-ES" sz="3600" b="1" i="1" dirty="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negligence</a:t>
            </a:r>
            <a:r>
              <a:rPr lang="es-ES" sz="3600" b="1" i="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r>
              <a:rPr lang="es-ES" sz="3600" b="1" i="1" dirty="0" err="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amplified</a:t>
            </a:r>
            <a:r>
              <a:rPr lang="es-ES" sz="3600" b="1" i="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a:t>
            </a:r>
            <a:endParaRPr lang="es-ES" sz="3600" i="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88053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D68EF77-EB90-45CE-8F71-045AD594FE0F}"/>
              </a:ext>
            </a:extLst>
          </p:cNvPr>
          <p:cNvSpPr>
            <a:spLocks noGrp="1"/>
          </p:cNvSpPr>
          <p:nvPr>
            <p:ph type="body" idx="1"/>
          </p:nvPr>
        </p:nvSpPr>
        <p:spPr>
          <a:xfrm>
            <a:off x="753529" y="837861"/>
            <a:ext cx="11580867" cy="5182277"/>
          </a:xfrm>
        </p:spPr>
        <p:txBody>
          <a:bodyPr>
            <a:normAutofit/>
          </a:bodyPr>
          <a:lstStyle/>
          <a:p>
            <a:r>
              <a:rPr lang="es-ES" sz="1200" dirty="0"/>
              <a:t>Europa y la IA</a:t>
            </a:r>
          </a:p>
          <a:p>
            <a:r>
              <a:rPr lang="es-ES" sz="1200" dirty="0">
                <a:hlinkClick r:id="rId2"/>
              </a:rPr>
              <a:t>https://carnegieendowment.org/2020/07/09/europe-and-ai-leading-lagging-behind-or-carving-its-own-way-pub-82236</a:t>
            </a:r>
            <a:endParaRPr lang="es-ES" sz="1200" dirty="0"/>
          </a:p>
          <a:p>
            <a:endParaRPr lang="es-ES" sz="1200" dirty="0"/>
          </a:p>
          <a:p>
            <a:r>
              <a:rPr lang="en-US" sz="1200" dirty="0"/>
              <a:t>Pay attention to that man behind the curtain. AI bias and what you can do about it. </a:t>
            </a:r>
          </a:p>
          <a:p>
            <a:r>
              <a:rPr lang="es-ES" sz="1200" u="sng" kern="1800" dirty="0">
                <a:solidFill>
                  <a:schemeClr val="bg1"/>
                </a:solidFill>
                <a:latin typeface="Open Sans" panose="020B0606030504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Cassie </a:t>
            </a:r>
            <a:r>
              <a:rPr lang="es-ES" sz="1200" u="sng" kern="1800" dirty="0" err="1">
                <a:solidFill>
                  <a:schemeClr val="bg1"/>
                </a:solidFill>
                <a:latin typeface="Open Sans" panose="020B0606030504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Kozyrkov</a:t>
            </a:r>
            <a:r>
              <a:rPr lang="es-ES" sz="1200" u="sng" kern="1800" dirty="0">
                <a:solidFill>
                  <a:schemeClr val="bg1"/>
                </a:solidFill>
                <a:latin typeface="Open Sans" panose="020B0606030504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s-ES" sz="1200" u="sng" kern="1800" dirty="0" err="1">
                <a:solidFill>
                  <a:schemeClr val="bg1"/>
                </a:solidFill>
                <a:latin typeface="Open Sans" panose="020B0606030504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Towards</a:t>
            </a:r>
            <a:r>
              <a:rPr lang="es-ES" sz="1200" u="sng" kern="1800" dirty="0">
                <a:solidFill>
                  <a:schemeClr val="bg1"/>
                </a:solidFill>
                <a:latin typeface="Open Sans" panose="020B0606030504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 Data </a:t>
            </a:r>
            <a:r>
              <a:rPr lang="es-ES" sz="1200" u="sng" kern="1800" dirty="0" err="1">
                <a:solidFill>
                  <a:schemeClr val="bg1"/>
                </a:solidFill>
                <a:latin typeface="Open Sans" panose="020B0606030504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Science</a:t>
            </a:r>
            <a:r>
              <a:rPr lang="es-ES" sz="1200" u="sng" kern="1800" dirty="0">
                <a:solidFill>
                  <a:schemeClr val="bg1"/>
                </a:solidFill>
                <a:latin typeface="Open Sans" panose="020B0606030504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 25 de enero de 2019.</a:t>
            </a:r>
            <a:endParaRPr lang="en-US" sz="1200" u="sng" kern="1800" dirty="0">
              <a:solidFill>
                <a:schemeClr val="bg1"/>
              </a:solidFill>
              <a:latin typeface="Open Sans" panose="020B0606030504020204" pitchFamily="34" charset="0"/>
              <a:cs typeface="Times New Roman" panose="02020603050405020304" pitchFamily="18" charset="0"/>
            </a:endParaRPr>
          </a:p>
          <a:p>
            <a:r>
              <a:rPr lang="es-ES" sz="1200" dirty="0">
                <a:latin typeface="Calibri" panose="020F0502020204030204" pitchFamily="34" charset="0"/>
                <a:ea typeface="Calibri" panose="020F0502020204030204" pitchFamily="34" charset="0"/>
                <a:cs typeface="Times New Roman" panose="02020603050405020304" pitchFamily="18" charset="0"/>
                <a:hlinkClick r:id="rId4"/>
              </a:rPr>
              <a:t>https://medium.com/hackernoon/ai-bias-and-what-you-can-do-about-it-4a6ae48b338e</a:t>
            </a:r>
            <a:endParaRPr lang="es-ES" sz="1200" dirty="0">
              <a:latin typeface="Calibri" panose="020F0502020204030204" pitchFamily="34" charset="0"/>
              <a:ea typeface="Calibri" panose="020F0502020204030204" pitchFamily="34" charset="0"/>
              <a:cs typeface="Times New Roman" panose="02020603050405020304" pitchFamily="18" charset="0"/>
            </a:endParaRPr>
          </a:p>
          <a:p>
            <a:endParaRPr lang="es-ES" sz="1200" dirty="0"/>
          </a:p>
          <a:p>
            <a:r>
              <a:rPr lang="es-ES" sz="1200" dirty="0" err="1"/>
              <a:t>What</a:t>
            </a:r>
            <a:r>
              <a:rPr lang="es-ES" sz="1200" dirty="0"/>
              <a:t> </a:t>
            </a:r>
            <a:r>
              <a:rPr lang="es-ES" sz="1200" dirty="0" err="1"/>
              <a:t>is</a:t>
            </a:r>
            <a:r>
              <a:rPr lang="es-ES" sz="1200" dirty="0"/>
              <a:t> </a:t>
            </a:r>
            <a:r>
              <a:rPr lang="es-ES" sz="1200" dirty="0" err="1"/>
              <a:t>bias</a:t>
            </a:r>
            <a:r>
              <a:rPr lang="es-ES" sz="1200" dirty="0"/>
              <a:t>?</a:t>
            </a:r>
          </a:p>
          <a:p>
            <a:r>
              <a:rPr lang="es-ES" sz="1200" u="sng" kern="1800" dirty="0">
                <a:solidFill>
                  <a:schemeClr val="bg1"/>
                </a:solidFill>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Cassie </a:t>
            </a:r>
            <a:r>
              <a:rPr lang="es-ES" sz="1200" u="sng" kern="1800" dirty="0" err="1">
                <a:solidFill>
                  <a:schemeClr val="bg1"/>
                </a:solidFill>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Kozyrkov</a:t>
            </a:r>
            <a:r>
              <a:rPr lang="es-ES" sz="1200" u="sng" kern="1800" dirty="0">
                <a:solidFill>
                  <a:schemeClr val="bg1"/>
                </a:solidFill>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s-ES" sz="1200" u="sng" kern="1800" dirty="0" err="1">
                <a:solidFill>
                  <a:schemeClr val="bg1"/>
                </a:solidFill>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Towards</a:t>
            </a:r>
            <a:r>
              <a:rPr lang="es-ES" sz="1200" u="sng" kern="1800" dirty="0">
                <a:solidFill>
                  <a:schemeClr val="bg1"/>
                </a:solidFill>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Data </a:t>
            </a:r>
            <a:r>
              <a:rPr lang="es-ES" sz="1200" u="sng" kern="1800" dirty="0" err="1">
                <a:solidFill>
                  <a:schemeClr val="bg1"/>
                </a:solidFill>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Science</a:t>
            </a:r>
            <a:r>
              <a:rPr lang="es-ES" sz="1200" u="sng" kern="1800" dirty="0">
                <a:solidFill>
                  <a:schemeClr val="bg1"/>
                </a:solidFill>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24 de enero de 2019.</a:t>
            </a:r>
            <a:endParaRPr lang="es-ES" sz="1200" u="sng" kern="1800" dirty="0">
              <a:solidFill>
                <a:schemeClr val="bg1"/>
              </a:solidFill>
              <a:effectLst/>
              <a:latin typeface="Open Sans" panose="020B0606030504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r>
              <a:rPr lang="es-ES" sz="1200" dirty="0">
                <a:solidFill>
                  <a:srgbClr val="0070C0"/>
                </a:solidFill>
                <a:latin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https://towardsdatascience.com/what-is-ai-bias-6606a3bcb814</a:t>
            </a:r>
            <a:endParaRPr lang="es-ES" sz="1200" dirty="0">
              <a:solidFill>
                <a:srgbClr val="0070C0"/>
              </a:solidFill>
              <a:latin typeface="Calibri" panose="020F0502020204030204" pitchFamily="34" charset="0"/>
              <a:cs typeface="Times New Roman" panose="02020603050405020304" pitchFamily="18" charset="0"/>
            </a:endParaRPr>
          </a:p>
          <a:p>
            <a:endParaRPr lang="es-ES" sz="1200" u="sng" kern="1800" dirty="0">
              <a:solidFill>
                <a:srgbClr val="0563C1"/>
              </a:solidFill>
              <a:latin typeface="Open Sans" panose="020B0606030504020204" pitchFamily="34" charset="0"/>
              <a:ea typeface="Times New Roman" panose="02020603050405020304" pitchFamily="18" charset="0"/>
              <a:cs typeface="Times New Roman" panose="02020603050405020304" pitchFamily="18" charset="0"/>
            </a:endParaRPr>
          </a:p>
          <a:p>
            <a:endParaRPr lang="es-ES" sz="1200" u="sng" kern="1800" dirty="0">
              <a:solidFill>
                <a:srgbClr val="0563C1"/>
              </a:solidFill>
              <a:effectLst/>
              <a:latin typeface="Open Sans" panose="020B0606030504020204" pitchFamily="34" charset="0"/>
              <a:ea typeface="Times New Roman" panose="02020603050405020304" pitchFamily="18" charset="0"/>
              <a:cs typeface="Times New Roman" panose="02020603050405020304" pitchFamily="18" charset="0"/>
            </a:endParaRPr>
          </a:p>
          <a:p>
            <a:endParaRPr lang="es-ES" sz="1200" u="sng" kern="1800" dirty="0">
              <a:solidFill>
                <a:srgbClr val="0563C1"/>
              </a:solidFill>
              <a:latin typeface="Open Sans" panose="020B0606030504020204" pitchFamily="34" charset="0"/>
              <a:ea typeface="Calibri" panose="020F0502020204030204" pitchFamily="34" charset="0"/>
              <a:cs typeface="Times New Roman" panose="02020603050405020304" pitchFamily="18" charset="0"/>
            </a:endParaRPr>
          </a:p>
          <a:p>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dirty="0">
              <a:latin typeface="Calibri" panose="020F0502020204030204" pitchFamily="34" charset="0"/>
              <a:ea typeface="Calibri" panose="020F0502020204030204" pitchFamily="34" charset="0"/>
              <a:cs typeface="Times New Roman" panose="02020603050405020304" pitchFamily="18" charset="0"/>
            </a:endParaRPr>
          </a:p>
          <a:p>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a:p>
            <a:endParaRPr lang="es-ES" dirty="0"/>
          </a:p>
        </p:txBody>
      </p:sp>
    </p:spTree>
    <p:extLst>
      <p:ext uri="{BB962C8B-B14F-4D97-AF65-F5344CB8AC3E}">
        <p14:creationId xmlns:p14="http://schemas.microsoft.com/office/powerpoint/2010/main" val="9757599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30C4188-7BF7-49C3-B514-D1AAD6013F40}"/>
              </a:ext>
            </a:extLst>
          </p:cNvPr>
          <p:cNvSpPr txBox="1"/>
          <p:nvPr/>
        </p:nvSpPr>
        <p:spPr>
          <a:xfrm>
            <a:off x="1095315" y="601544"/>
            <a:ext cx="11185672" cy="6256456"/>
          </a:xfrm>
          <a:prstGeom prst="rect">
            <a:avLst/>
          </a:prstGeom>
          <a:noFill/>
        </p:spPr>
        <p:txBody>
          <a:bodyPr wrap="square">
            <a:spAutoFit/>
          </a:bodyPr>
          <a:lstStyle/>
          <a:p>
            <a:r>
              <a:rPr lang="en-US" sz="1600" b="1" dirty="0">
                <a:solidFill>
                  <a:schemeClr val="bg1"/>
                </a:solidFill>
                <a:latin typeface="Gotham A"/>
              </a:rPr>
              <a:t>FATE Microsoft Research.</a:t>
            </a:r>
          </a:p>
          <a:p>
            <a:r>
              <a:rPr lang="en-US" sz="1600" b="1" dirty="0">
                <a:solidFill>
                  <a:schemeClr val="bg1"/>
                </a:solidFill>
                <a:latin typeface="Gotham A"/>
              </a:rPr>
              <a:t>Machine Learning and Fairness Webinar</a:t>
            </a:r>
          </a:p>
          <a:p>
            <a:r>
              <a:rPr lang="en-US" sz="1000" dirty="0">
                <a:solidFill>
                  <a:srgbClr val="0070C0"/>
                </a:solidFill>
                <a:latin typeface="Arial" panose="020B0604020202020204" pitchFamily="34" charset="0"/>
                <a:hlinkClick r:id="rId2"/>
              </a:rPr>
              <a:t>https://www.youtube.com/watch?v=7CH0xLWQLRw</a:t>
            </a:r>
            <a:endParaRPr lang="en-US" sz="1000" dirty="0">
              <a:solidFill>
                <a:srgbClr val="0070C0"/>
              </a:solidFill>
              <a:latin typeface="Arial" panose="020B0604020202020204" pitchFamily="34" charset="0"/>
            </a:endParaRPr>
          </a:p>
          <a:p>
            <a:endParaRPr lang="en-US" sz="1000" dirty="0">
              <a:solidFill>
                <a:srgbClr val="0070C0"/>
              </a:solidFill>
              <a:latin typeface="Arial" panose="020B0604020202020204" pitchFamily="34" charset="0"/>
            </a:endParaRPr>
          </a:p>
          <a:p>
            <a:endParaRPr lang="en-US" sz="1000" dirty="0">
              <a:solidFill>
                <a:srgbClr val="0070C0"/>
              </a:solidFill>
              <a:latin typeface="Arial" panose="020B0604020202020204" pitchFamily="34" charset="0"/>
            </a:endParaRPr>
          </a:p>
          <a:p>
            <a:r>
              <a:rPr lang="en-US" sz="1600" b="1" dirty="0">
                <a:solidFill>
                  <a:schemeClr val="bg1"/>
                </a:solidFill>
                <a:latin typeface="Gotham A"/>
              </a:rPr>
              <a:t>Machine Learning Fairness: Lessons Learned (Google I/O'19)</a:t>
            </a:r>
          </a:p>
          <a:p>
            <a:pPr algn="just" fontAlgn="base">
              <a:lnSpc>
                <a:spcPct val="107000"/>
              </a:lnSpc>
              <a:spcBef>
                <a:spcPts val="600"/>
              </a:spcBef>
              <a:spcAft>
                <a:spcPts val="600"/>
              </a:spcAft>
            </a:pPr>
            <a:r>
              <a:rPr lang="en-US" sz="1000" dirty="0">
                <a:solidFill>
                  <a:schemeClr val="bg1"/>
                </a:solidFill>
                <a:latin typeface="Arial" panose="020B0604020202020204" pitchFamily="34" charset="0"/>
                <a:hlinkClick r:id="rId3">
                  <a:extLst>
                    <a:ext uri="{A12FA001-AC4F-418D-AE19-62706E023703}">
                      <ahyp:hlinkClr xmlns:ahyp="http://schemas.microsoft.com/office/drawing/2018/hyperlinkcolor" val="tx"/>
                    </a:ext>
                  </a:extLst>
                </a:hlinkClick>
              </a:rPr>
              <a:t>https://www.youtube.com/watch?v=6CwzDoE8J4M</a:t>
            </a:r>
            <a:endParaRPr lang="en-US" sz="1000" dirty="0">
              <a:solidFill>
                <a:schemeClr val="bg1"/>
              </a:solidFill>
              <a:latin typeface="Arial" panose="020B0604020202020204" pitchFamily="34" charset="0"/>
            </a:endParaRPr>
          </a:p>
          <a:p>
            <a:endParaRPr lang="en-US" sz="1000" dirty="0">
              <a:solidFill>
                <a:srgbClr val="0070C0"/>
              </a:solidFill>
              <a:latin typeface="Arial" panose="020B0604020202020204" pitchFamily="34" charset="0"/>
            </a:endParaRPr>
          </a:p>
          <a:p>
            <a:endParaRPr lang="en-US" sz="1600" b="1" dirty="0">
              <a:solidFill>
                <a:schemeClr val="bg1"/>
              </a:solidFill>
              <a:latin typeface="Gotham A"/>
            </a:endParaRPr>
          </a:p>
          <a:p>
            <a:r>
              <a:rPr lang="en-US" sz="1600" b="1" i="0" dirty="0">
                <a:solidFill>
                  <a:schemeClr val="bg1"/>
                </a:solidFill>
                <a:effectLst/>
                <a:latin typeface="Gotham A"/>
              </a:rPr>
              <a:t>Machine Learning, Ethics, and Fairness</a:t>
            </a:r>
          </a:p>
          <a:p>
            <a:pPr algn="l"/>
            <a:r>
              <a:rPr lang="en-US" sz="1200" b="1" i="0" dirty="0">
                <a:solidFill>
                  <a:schemeClr val="bg1"/>
                </a:solidFill>
                <a:effectLst/>
                <a:latin typeface="Arial" panose="020B0604020202020204" pitchFamily="34" charset="0"/>
              </a:rPr>
              <a:t>Dr. Solon </a:t>
            </a:r>
            <a:r>
              <a:rPr lang="en-US" sz="1200" b="1" i="0" dirty="0" err="1">
                <a:solidFill>
                  <a:schemeClr val="bg1"/>
                </a:solidFill>
                <a:effectLst/>
                <a:latin typeface="Arial" panose="020B0604020202020204" pitchFamily="34" charset="0"/>
              </a:rPr>
              <a:t>Barocas</a:t>
            </a:r>
            <a:r>
              <a:rPr lang="en-US" sz="1200" b="1" i="0" dirty="0">
                <a:solidFill>
                  <a:schemeClr val="bg1"/>
                </a:solidFill>
                <a:effectLst/>
                <a:latin typeface="Arial" panose="020B0604020202020204" pitchFamily="34" charset="0"/>
              </a:rPr>
              <a:t> in conversation with Prof. Foster Provost</a:t>
            </a:r>
          </a:p>
          <a:p>
            <a:pPr algn="l"/>
            <a:r>
              <a:rPr lang="en-US" sz="1200" b="0" i="0" dirty="0">
                <a:solidFill>
                  <a:schemeClr val="bg1"/>
                </a:solidFill>
                <a:effectLst/>
                <a:latin typeface="Arial" panose="020B0604020202020204" pitchFamily="34" charset="0"/>
              </a:rPr>
              <a:t>Monday, April 15, 2019</a:t>
            </a:r>
          </a:p>
          <a:p>
            <a:pPr algn="l"/>
            <a:endParaRPr lang="en-US" sz="1200" dirty="0">
              <a:solidFill>
                <a:schemeClr val="bg1"/>
              </a:solidFill>
              <a:latin typeface="Arial" panose="020B0604020202020204" pitchFamily="34" charset="0"/>
            </a:endParaRPr>
          </a:p>
          <a:p>
            <a:pPr algn="l"/>
            <a:r>
              <a:rPr lang="en-US" sz="1000" b="0" i="0" dirty="0">
                <a:solidFill>
                  <a:schemeClr val="bg1"/>
                </a:solidFill>
                <a:effectLst/>
                <a:latin typeface="Arial" panose="020B0604020202020204" pitchFamily="34" charset="0"/>
                <a:hlinkClick r:id="rId4"/>
              </a:rPr>
              <a:t>https://www.stern.nyu.edu/experience-stern/about/departments-centers-initiatives/centers-of-research/fubon-center-technology-business-and-innovation/initiatives/data-analytics/algorithmic-fairness-in-business</a:t>
            </a:r>
            <a:endParaRPr lang="en-US" sz="1000" b="0" i="0" dirty="0">
              <a:solidFill>
                <a:schemeClr val="bg1"/>
              </a:solidFill>
              <a:effectLst/>
              <a:latin typeface="Arial" panose="020B0604020202020204" pitchFamily="34" charset="0"/>
            </a:endParaRPr>
          </a:p>
          <a:p>
            <a:pPr algn="l"/>
            <a:endParaRPr lang="en-US" sz="1000" b="0" i="0" dirty="0">
              <a:solidFill>
                <a:schemeClr val="bg1"/>
              </a:solidFill>
              <a:effectLst/>
              <a:latin typeface="Arial" panose="020B0604020202020204" pitchFamily="34" charset="0"/>
            </a:endParaRPr>
          </a:p>
          <a:p>
            <a:endParaRPr lang="en-US" b="1" i="0" dirty="0">
              <a:solidFill>
                <a:schemeClr val="bg1"/>
              </a:solidFill>
              <a:effectLst/>
              <a:latin typeface="Gotham A"/>
            </a:endParaRPr>
          </a:p>
          <a:p>
            <a:pPr algn="l"/>
            <a:endParaRPr lang="en-US" b="0" i="0" dirty="0">
              <a:solidFill>
                <a:schemeClr val="bg1"/>
              </a:solidFill>
              <a:effectLst/>
              <a:latin typeface="Roboto" panose="02000000000000000000" pitchFamily="2" charset="0"/>
            </a:endParaRPr>
          </a:p>
          <a:p>
            <a:pPr algn="l"/>
            <a:r>
              <a:rPr lang="en-US" b="0" i="0" dirty="0">
                <a:solidFill>
                  <a:schemeClr val="bg1"/>
                </a:solidFill>
                <a:effectLst/>
                <a:latin typeface="Roboto" panose="02000000000000000000" pitchFamily="2" charset="0"/>
              </a:rPr>
              <a:t>Ethics of Machine Learning (Day 1)</a:t>
            </a:r>
          </a:p>
          <a:p>
            <a:pPr algn="l"/>
            <a:r>
              <a:rPr lang="en-US" sz="1000" dirty="0">
                <a:solidFill>
                  <a:srgbClr val="0070C0"/>
                </a:solidFill>
                <a:latin typeface="Arial" panose="020B0604020202020204" pitchFamily="34" charset="0"/>
                <a:hlinkClick r:id="rId5">
                  <a:extLst>
                    <a:ext uri="{A12FA001-AC4F-418D-AE19-62706E023703}">
                      <ahyp:hlinkClr xmlns:ahyp="http://schemas.microsoft.com/office/drawing/2018/hyperlinkcolor" val="tx"/>
                    </a:ext>
                  </a:extLst>
                </a:hlinkClick>
              </a:rPr>
              <a:t>https://www.youtube.com/watch?v=tdG_BtOCD4c</a:t>
            </a:r>
            <a:endParaRPr lang="en-US" sz="1000" dirty="0">
              <a:solidFill>
                <a:srgbClr val="0070C0"/>
              </a:solidFill>
              <a:latin typeface="Arial" panose="020B0604020202020204" pitchFamily="34" charset="0"/>
            </a:endParaRPr>
          </a:p>
          <a:p>
            <a:pPr algn="l"/>
            <a:endParaRPr lang="en-US" b="0" i="0" dirty="0">
              <a:solidFill>
                <a:schemeClr val="bg1"/>
              </a:solidFill>
              <a:effectLst/>
              <a:latin typeface="Roboto" panose="02000000000000000000" pitchFamily="2" charset="0"/>
            </a:endParaRPr>
          </a:p>
          <a:p>
            <a:pPr algn="l"/>
            <a:endParaRPr lang="en-US" dirty="0">
              <a:solidFill>
                <a:schemeClr val="bg1"/>
              </a:solidFill>
              <a:latin typeface="Roboto" panose="02000000000000000000" pitchFamily="2" charset="0"/>
            </a:endParaRPr>
          </a:p>
          <a:p>
            <a:r>
              <a:rPr lang="en-US" b="0" i="0" dirty="0">
                <a:solidFill>
                  <a:schemeClr val="bg1"/>
                </a:solidFill>
                <a:effectLst/>
                <a:latin typeface="Roboto" panose="02000000000000000000" pitchFamily="2" charset="0"/>
              </a:rPr>
              <a:t>Ethics of Machine Learning (Day 2)</a:t>
            </a:r>
          </a:p>
          <a:p>
            <a:r>
              <a:rPr lang="en-US" sz="1000" dirty="0">
                <a:solidFill>
                  <a:srgbClr val="0070C0"/>
                </a:solidFill>
                <a:latin typeface="Arial" panose="020B0604020202020204" pitchFamily="34" charset="0"/>
                <a:hlinkClick r:id="rId6">
                  <a:extLst>
                    <a:ext uri="{A12FA001-AC4F-418D-AE19-62706E023703}">
                      <ahyp:hlinkClr xmlns:ahyp="http://schemas.microsoft.com/office/drawing/2018/hyperlinkcolor" val="tx"/>
                    </a:ext>
                  </a:extLst>
                </a:hlinkClick>
              </a:rPr>
              <a:t>https://www.youtube.com/watch?v=NSyfV76L9Tg</a:t>
            </a:r>
            <a:endParaRPr lang="en-US" sz="1000" dirty="0">
              <a:solidFill>
                <a:srgbClr val="0070C0"/>
              </a:solidFill>
              <a:latin typeface="Arial" panose="020B0604020202020204" pitchFamily="34" charset="0"/>
            </a:endParaRPr>
          </a:p>
          <a:p>
            <a:endParaRPr lang="en-US" b="0" i="0" dirty="0">
              <a:solidFill>
                <a:schemeClr val="bg1"/>
              </a:solidFill>
              <a:effectLst/>
              <a:latin typeface="Roboto" panose="02000000000000000000" pitchFamily="2" charset="0"/>
            </a:endParaRPr>
          </a:p>
          <a:p>
            <a:endParaRPr lang="en-US" b="0" i="0" dirty="0">
              <a:solidFill>
                <a:schemeClr val="bg1"/>
              </a:solidFill>
              <a:effectLst/>
              <a:latin typeface="Roboto" panose="02000000000000000000" pitchFamily="2" charset="0"/>
            </a:endParaRPr>
          </a:p>
          <a:p>
            <a:pPr algn="l"/>
            <a:endParaRPr lang="en-US" b="0" i="0" dirty="0">
              <a:solidFill>
                <a:schemeClr val="bg1"/>
              </a:solidFill>
              <a:effectLst/>
              <a:latin typeface="Roboto" panose="02000000000000000000" pitchFamily="2" charset="0"/>
            </a:endParaRPr>
          </a:p>
          <a:p>
            <a:pPr algn="l"/>
            <a:endParaRPr lang="en-US" dirty="0">
              <a:solidFill>
                <a:schemeClr val="bg1"/>
              </a:solidFill>
              <a:latin typeface="Roboto" panose="02000000000000000000" pitchFamily="2" charset="0"/>
            </a:endParaRPr>
          </a:p>
          <a:p>
            <a:pPr algn="l"/>
            <a:endParaRPr lang="en-US" b="0" i="0" dirty="0">
              <a:solidFill>
                <a:schemeClr val="bg1"/>
              </a:solidFill>
              <a:effectLst/>
              <a:latin typeface="Roboto" panose="02000000000000000000" pitchFamily="2" charset="0"/>
            </a:endParaRPr>
          </a:p>
          <a:p>
            <a:pPr algn="l"/>
            <a:endParaRPr lang="en-US" b="0" i="0" dirty="0">
              <a:solidFill>
                <a:schemeClr val="bg1"/>
              </a:solidFill>
              <a:effectLst/>
              <a:latin typeface="Roboto" panose="02000000000000000000" pitchFamily="2" charset="0"/>
            </a:endParaRPr>
          </a:p>
        </p:txBody>
      </p:sp>
    </p:spTree>
    <p:extLst>
      <p:ext uri="{BB962C8B-B14F-4D97-AF65-F5344CB8AC3E}">
        <p14:creationId xmlns:p14="http://schemas.microsoft.com/office/powerpoint/2010/main" val="48969493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000000"/>
    </a:dk1>
    <a:lt1>
      <a:srgbClr val="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5449</TotalTime>
  <Words>6144</Words>
  <Application>Microsoft Office PowerPoint</Application>
  <PresentationFormat>Panorámica</PresentationFormat>
  <Paragraphs>584</Paragraphs>
  <Slides>91</Slides>
  <Notes>25</Notes>
  <HiddenSlides>0</HiddenSlides>
  <MMClips>1</MMClips>
  <ScaleCrop>false</ScaleCrop>
  <HeadingPairs>
    <vt:vector size="6" baseType="variant">
      <vt:variant>
        <vt:lpstr>Fuentes usadas</vt:lpstr>
      </vt:variant>
      <vt:variant>
        <vt:i4>18</vt:i4>
      </vt:variant>
      <vt:variant>
        <vt:lpstr>Tema</vt:lpstr>
      </vt:variant>
      <vt:variant>
        <vt:i4>1</vt:i4>
      </vt:variant>
      <vt:variant>
        <vt:lpstr>Títulos de diapositiva</vt:lpstr>
      </vt:variant>
      <vt:variant>
        <vt:i4>91</vt:i4>
      </vt:variant>
    </vt:vector>
  </HeadingPairs>
  <TitlesOfParts>
    <vt:vector size="110" baseType="lpstr">
      <vt:lpstr>Arial</vt:lpstr>
      <vt:lpstr>Barlow Condensed</vt:lpstr>
      <vt:lpstr>Calibri</vt:lpstr>
      <vt:lpstr>charter</vt:lpstr>
      <vt:lpstr>ff-tisa-web-pro</vt:lpstr>
      <vt:lpstr>Gotham A</vt:lpstr>
      <vt:lpstr>GuardianTextEgyptian</vt:lpstr>
      <vt:lpstr>HaasDisplayBold</vt:lpstr>
      <vt:lpstr>jaf-bernina-sans-condensed</vt:lpstr>
      <vt:lpstr>MillerDisplay</vt:lpstr>
      <vt:lpstr>Open Sans</vt:lpstr>
      <vt:lpstr>ReithSans</vt:lpstr>
      <vt:lpstr>Roboto</vt:lpstr>
      <vt:lpstr>sohne</vt:lpstr>
      <vt:lpstr>Symbol</vt:lpstr>
      <vt:lpstr>TiemposTextWeb-Regular</vt:lpstr>
      <vt:lpstr>Tw Cen MT</vt:lpstr>
      <vt:lpstr>Wingdings</vt:lpstr>
      <vt:lpstr>Office Theme</vt:lpstr>
      <vt:lpstr>Machine Teaching  Equidad en Machine Learning </vt:lpstr>
      <vt:lpstr>Presentación de PowerPoint</vt:lpstr>
      <vt:lpstr>Las buenas intenciones…</vt:lpstr>
      <vt:lpstr>Resultados sesgados… ¿quién sale perdiendo?   </vt:lpstr>
      <vt:lpstr>Un toque de sabiduría popular…</vt:lpstr>
      <vt:lpstr>Presentación de PowerPoint</vt:lpstr>
      <vt:lpstr>Presentación de PowerPoint</vt:lpstr>
      <vt:lpstr>Presentación de PowerPoint</vt:lpstr>
      <vt:lpstr>Presentación de PowerPoint</vt:lpstr>
      <vt:lpstr>Presentación de PowerPoint</vt:lpstr>
      <vt:lpstr>Presentación de PowerPoint</vt:lpstr>
      <vt:lpstr> Ética en la IA</vt:lpstr>
      <vt:lpstr>Ethics guidelines for trustworthy AI EU Commission. Abril 2019 https://digital-strategy.ec.europa.eu/en/library/ethics-guidelines-trustworthy-ai</vt:lpstr>
      <vt:lpstr>Presentación de PowerPoint</vt:lpstr>
      <vt:lpstr>Presentación de PowerPoint</vt:lpstr>
      <vt:lpstr>Presentación de PowerPoint</vt:lpstr>
      <vt:lpstr>DIVERSIDAD, NO DISCRIMINACIÓN, Y  EQUIDAD </vt:lpstr>
      <vt:lpstr>Las decisiones humanas están sesgadas…</vt:lpstr>
      <vt:lpstr>Sesgos cognitivos  </vt:lpstr>
      <vt:lpstr>Presentación de PowerPoint</vt:lpstr>
      <vt:lpstr>Y, según la Wikipedia, la gran mayoría de los papers son de los últimos tres años…</vt:lpstr>
      <vt:lpstr>  ¿Qué entendemos por equidad (Fairness) en machine learning?</vt:lpstr>
      <vt:lpstr>Presentación de PowerPoint</vt:lpstr>
      <vt:lpstr>Presentación de PowerPoint</vt:lpstr>
      <vt:lpstr>Presentación de PowerPoint</vt:lpstr>
      <vt:lpstr>Desgraciadamente, NO</vt:lpstr>
      <vt:lpstr>AMAZON  AI recruitment tool</vt:lpstr>
      <vt:lpstr>Presentación de PowerPoint</vt:lpstr>
      <vt:lpstr>SESGOS O BIAS</vt:lpstr>
      <vt:lpstr>   ¿Qué entendemos por sesgo algorítimo?</vt:lpstr>
      <vt:lpstr>TIPOS DE DAÑOS</vt:lpstr>
      <vt:lpstr>Presentación de PowerPoint</vt:lpstr>
      <vt:lpstr> QUALITY OF SERVICE Se produce cuando un sistema basado en machine learning no funciona tan bien para una persona como para otra.   </vt:lpstr>
      <vt:lpstr>Presentación de PowerPoint</vt:lpstr>
      <vt:lpstr>Presentación de PowerPoint</vt:lpstr>
      <vt:lpstr>Presentación de PowerPoint</vt:lpstr>
      <vt:lpstr>Presentación de PowerPoint</vt:lpstr>
      <vt:lpstr>CAUSAS DE LOS SESGOS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CONSTRUYENDO MODELOS EQUITATIVOS</vt:lpstr>
      <vt:lpstr>LA OPORTUNIDAD…</vt:lpstr>
      <vt:lpstr>Medidas para mitigar los sesgos</vt:lpstr>
      <vt:lpstr>Al definir el problema</vt:lpstr>
      <vt:lpstr>Al construir el dataset</vt:lpstr>
      <vt:lpstr>Al seleccionar el modelo de ML</vt:lpstr>
      <vt:lpstr>En las fases de testeo, puesta en producción y en el feedback loop</vt:lpstr>
      <vt:lpstr>Soluciones en el mercado</vt:lpstr>
      <vt:lpstr>Presentación de PowerPoint</vt:lpstr>
      <vt:lpstr>Presentación de PowerPoint</vt:lpstr>
      <vt:lpstr>Presentación de PowerPoint</vt:lpstr>
      <vt:lpstr>Presentación de PowerPoint</vt:lpstr>
      <vt:lpstr>Presentación de PowerPoint</vt:lpstr>
      <vt:lpstr>Limitaciones </vt:lpstr>
      <vt:lpstr>Presentación de PowerPoint</vt:lpstr>
      <vt:lpstr>Presentación de PowerPoint</vt:lpstr>
      <vt:lpstr>Presentación de PowerPoint</vt:lpstr>
      <vt:lpstr>Presentación de PowerPoint</vt:lpstr>
      <vt:lpstr>¿Regulación?</vt:lpstr>
      <vt:lpstr>Presentación de PowerPoint</vt:lpstr>
      <vt:lpstr>Presentación de PowerPoint</vt:lpstr>
      <vt:lpstr>Bibliografía</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Decision Trees</dc:title>
  <dc:creator>Gabriel VT</dc:creator>
  <cp:lastModifiedBy>Julia Martínez</cp:lastModifiedBy>
  <cp:revision>1837</cp:revision>
  <dcterms:created xsi:type="dcterms:W3CDTF">2020-05-12T19:48:30Z</dcterms:created>
  <dcterms:modified xsi:type="dcterms:W3CDTF">2021-10-14T07:14:29Z</dcterms:modified>
</cp:coreProperties>
</file>